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322" r:id="rId4"/>
    <p:sldId id="259" r:id="rId5"/>
    <p:sldId id="284" r:id="rId6"/>
    <p:sldId id="286" r:id="rId7"/>
    <p:sldId id="287" r:id="rId8"/>
    <p:sldId id="285" r:id="rId9"/>
    <p:sldId id="288" r:id="rId10"/>
    <p:sldId id="289" r:id="rId11"/>
    <p:sldId id="290" r:id="rId12"/>
    <p:sldId id="291" r:id="rId13"/>
    <p:sldId id="292" r:id="rId14"/>
    <p:sldId id="293" r:id="rId15"/>
    <p:sldId id="295" r:id="rId16"/>
    <p:sldId id="294" r:id="rId17"/>
    <p:sldId id="296" r:id="rId18"/>
    <p:sldId id="297" r:id="rId19"/>
    <p:sldId id="321" r:id="rId20"/>
    <p:sldId id="298" r:id="rId21"/>
    <p:sldId id="299" r:id="rId22"/>
    <p:sldId id="300" r:id="rId23"/>
    <p:sldId id="301" r:id="rId24"/>
    <p:sldId id="302" r:id="rId25"/>
    <p:sldId id="303" r:id="rId26"/>
    <p:sldId id="304" r:id="rId27"/>
    <p:sldId id="305" r:id="rId28"/>
    <p:sldId id="306" r:id="rId29"/>
    <p:sldId id="307" r:id="rId30"/>
    <p:sldId id="323" r:id="rId31"/>
    <p:sldId id="308" r:id="rId32"/>
    <p:sldId id="309" r:id="rId33"/>
    <p:sldId id="310" r:id="rId34"/>
    <p:sldId id="311" r:id="rId35"/>
    <p:sldId id="312" r:id="rId36"/>
    <p:sldId id="313" r:id="rId37"/>
    <p:sldId id="314" r:id="rId38"/>
    <p:sldId id="315" r:id="rId39"/>
    <p:sldId id="316" r:id="rId40"/>
    <p:sldId id="317" r:id="rId41"/>
    <p:sldId id="318" r:id="rId42"/>
    <p:sldId id="319" r:id="rId43"/>
    <p:sldId id="320" r:id="rId44"/>
    <p:sldId id="258" r:id="rId45"/>
    <p:sldId id="283"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ky" initials="R" lastIdx="2" clrIdx="0">
    <p:extLst>
      <p:ext uri="{19B8F6BF-5375-455C-9EA6-DF929625EA0E}">
        <p15:presenceInfo xmlns:p15="http://schemas.microsoft.com/office/powerpoint/2012/main" userId="Rick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5999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2" d="100"/>
          <a:sy n="82" d="100"/>
        </p:scale>
        <p:origin x="643" y="48"/>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24.wmf"/><Relationship Id="rId7" Type="http://schemas.openxmlformats.org/officeDocument/2006/relationships/image" Target="../media/image28.wmf"/><Relationship Id="rId2" Type="http://schemas.openxmlformats.org/officeDocument/2006/relationships/image" Target="../media/image23.wmf"/><Relationship Id="rId1" Type="http://schemas.openxmlformats.org/officeDocument/2006/relationships/image" Target="../media/image8.wmf"/><Relationship Id="rId6" Type="http://schemas.openxmlformats.org/officeDocument/2006/relationships/image" Target="../media/image27.wmf"/><Relationship Id="rId5" Type="http://schemas.openxmlformats.org/officeDocument/2006/relationships/image" Target="../media/image26.wmf"/><Relationship Id="rId4" Type="http://schemas.openxmlformats.org/officeDocument/2006/relationships/image" Target="../media/image25.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32.wmf"/><Relationship Id="rId7" Type="http://schemas.openxmlformats.org/officeDocument/2006/relationships/image" Target="../media/image36.wmf"/><Relationship Id="rId2" Type="http://schemas.openxmlformats.org/officeDocument/2006/relationships/image" Target="../media/image31.wmf"/><Relationship Id="rId1" Type="http://schemas.openxmlformats.org/officeDocument/2006/relationships/image" Target="../media/image8.wmf"/><Relationship Id="rId6" Type="http://schemas.openxmlformats.org/officeDocument/2006/relationships/image" Target="../media/image35.wmf"/><Relationship Id="rId5" Type="http://schemas.openxmlformats.org/officeDocument/2006/relationships/image" Target="../media/image34.wmf"/><Relationship Id="rId4" Type="http://schemas.openxmlformats.org/officeDocument/2006/relationships/image" Target="../media/image33.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image" Target="../media/image8.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43.wmf"/><Relationship Id="rId7" Type="http://schemas.openxmlformats.org/officeDocument/2006/relationships/image" Target="../media/image47.wmf"/><Relationship Id="rId2" Type="http://schemas.openxmlformats.org/officeDocument/2006/relationships/image" Target="../media/image42.wmf"/><Relationship Id="rId1" Type="http://schemas.openxmlformats.org/officeDocument/2006/relationships/image" Target="../media/image8.wmf"/><Relationship Id="rId6" Type="http://schemas.openxmlformats.org/officeDocument/2006/relationships/image" Target="../media/image46.wmf"/><Relationship Id="rId5" Type="http://schemas.openxmlformats.org/officeDocument/2006/relationships/image" Target="../media/image45.wmf"/><Relationship Id="rId4" Type="http://schemas.openxmlformats.org/officeDocument/2006/relationships/image" Target="../media/image44.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49.wmf"/><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52.wmf"/><Relationship Id="rId7" Type="http://schemas.openxmlformats.org/officeDocument/2006/relationships/image" Target="../media/image56.wmf"/><Relationship Id="rId2" Type="http://schemas.openxmlformats.org/officeDocument/2006/relationships/image" Target="../media/image51.wmf"/><Relationship Id="rId1" Type="http://schemas.openxmlformats.org/officeDocument/2006/relationships/image" Target="../media/image8.wmf"/><Relationship Id="rId6" Type="http://schemas.openxmlformats.org/officeDocument/2006/relationships/image" Target="../media/image55.wmf"/><Relationship Id="rId5" Type="http://schemas.openxmlformats.org/officeDocument/2006/relationships/image" Target="../media/image54.wmf"/><Relationship Id="rId4" Type="http://schemas.openxmlformats.org/officeDocument/2006/relationships/image" Target="../media/image53.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60.wmf"/><Relationship Id="rId7" Type="http://schemas.openxmlformats.org/officeDocument/2006/relationships/image" Target="../media/image64.wmf"/><Relationship Id="rId2" Type="http://schemas.openxmlformats.org/officeDocument/2006/relationships/image" Target="../media/image59.wmf"/><Relationship Id="rId1" Type="http://schemas.openxmlformats.org/officeDocument/2006/relationships/image" Target="../media/image8.wmf"/><Relationship Id="rId6" Type="http://schemas.openxmlformats.org/officeDocument/2006/relationships/image" Target="../media/image63.wmf"/><Relationship Id="rId5" Type="http://schemas.openxmlformats.org/officeDocument/2006/relationships/image" Target="../media/image62.wmf"/><Relationship Id="rId4" Type="http://schemas.openxmlformats.org/officeDocument/2006/relationships/image" Target="../media/image61.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69.wmf"/><Relationship Id="rId7" Type="http://schemas.openxmlformats.org/officeDocument/2006/relationships/image" Target="../media/image73.wmf"/><Relationship Id="rId2" Type="http://schemas.openxmlformats.org/officeDocument/2006/relationships/image" Target="../media/image68.wmf"/><Relationship Id="rId1" Type="http://schemas.openxmlformats.org/officeDocument/2006/relationships/image" Target="../media/image8.wmf"/><Relationship Id="rId6" Type="http://schemas.openxmlformats.org/officeDocument/2006/relationships/image" Target="../media/image72.wmf"/><Relationship Id="rId5" Type="http://schemas.openxmlformats.org/officeDocument/2006/relationships/image" Target="../media/image71.wmf"/><Relationship Id="rId4" Type="http://schemas.openxmlformats.org/officeDocument/2006/relationships/image" Target="../media/image70.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image" Target="../media/image76.wmf"/><Relationship Id="rId1" Type="http://schemas.openxmlformats.org/officeDocument/2006/relationships/image" Target="../media/image8.wmf"/><Relationship Id="rId6" Type="http://schemas.openxmlformats.org/officeDocument/2006/relationships/image" Target="../media/image80.wmf"/><Relationship Id="rId5" Type="http://schemas.openxmlformats.org/officeDocument/2006/relationships/image" Target="../media/image79.wmf"/><Relationship Id="rId4" Type="http://schemas.openxmlformats.org/officeDocument/2006/relationships/image" Target="../media/image78.w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image" Target="../media/image76.wmf"/><Relationship Id="rId1" Type="http://schemas.openxmlformats.org/officeDocument/2006/relationships/image" Target="../media/image8.wmf"/><Relationship Id="rId6" Type="http://schemas.openxmlformats.org/officeDocument/2006/relationships/image" Target="../media/image80.wmf"/><Relationship Id="rId5" Type="http://schemas.openxmlformats.org/officeDocument/2006/relationships/image" Target="../media/image83.wmf"/><Relationship Id="rId4" Type="http://schemas.openxmlformats.org/officeDocument/2006/relationships/image" Target="../media/image82.wmf"/></Relationships>
</file>

<file path=ppt/drawings/_rels/vmlDrawing32.v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image" Target="../media/image84.wmf"/><Relationship Id="rId1" Type="http://schemas.openxmlformats.org/officeDocument/2006/relationships/image" Target="../media/image8.wmf"/><Relationship Id="rId6" Type="http://schemas.openxmlformats.org/officeDocument/2006/relationships/image" Target="../media/image88.wmf"/><Relationship Id="rId5" Type="http://schemas.openxmlformats.org/officeDocument/2006/relationships/image" Target="../media/image87.wmf"/><Relationship Id="rId4" Type="http://schemas.openxmlformats.org/officeDocument/2006/relationships/image" Target="../media/image86.w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35.v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image" Target="../media/image91.wmf"/><Relationship Id="rId1" Type="http://schemas.openxmlformats.org/officeDocument/2006/relationships/image" Target="../media/image8.wmf"/><Relationship Id="rId5" Type="http://schemas.openxmlformats.org/officeDocument/2006/relationships/image" Target="../media/image94.wmf"/><Relationship Id="rId4" Type="http://schemas.openxmlformats.org/officeDocument/2006/relationships/image" Target="../media/image93.wmf"/></Relationships>
</file>

<file path=ppt/drawings/_rels/vmlDrawing36.vml.rels><?xml version="1.0" encoding="UTF-8" standalone="yes"?>
<Relationships xmlns="http://schemas.openxmlformats.org/package/2006/relationships"><Relationship Id="rId3" Type="http://schemas.openxmlformats.org/officeDocument/2006/relationships/image" Target="../media/image96.wmf"/><Relationship Id="rId2" Type="http://schemas.openxmlformats.org/officeDocument/2006/relationships/image" Target="../media/image95.wmf"/><Relationship Id="rId1" Type="http://schemas.openxmlformats.org/officeDocument/2006/relationships/image" Target="../media/image8.wmf"/><Relationship Id="rId6" Type="http://schemas.openxmlformats.org/officeDocument/2006/relationships/image" Target="../media/image99.wmf"/><Relationship Id="rId5" Type="http://schemas.openxmlformats.org/officeDocument/2006/relationships/image" Target="../media/image98.wmf"/><Relationship Id="rId4" Type="http://schemas.openxmlformats.org/officeDocument/2006/relationships/image" Target="../media/image97.w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39.v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image" Target="../media/image76.wmf"/><Relationship Id="rId1" Type="http://schemas.openxmlformats.org/officeDocument/2006/relationships/image" Target="../media/image8.wmf"/><Relationship Id="rId6" Type="http://schemas.openxmlformats.org/officeDocument/2006/relationships/image" Target="../media/image104.wmf"/><Relationship Id="rId5" Type="http://schemas.openxmlformats.org/officeDocument/2006/relationships/image" Target="../media/image103.wmf"/><Relationship Id="rId4" Type="http://schemas.openxmlformats.org/officeDocument/2006/relationships/image" Target="../media/image10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40.vml.rels><?xml version="1.0" encoding="UTF-8" standalone="yes"?>
<Relationships xmlns="http://schemas.openxmlformats.org/package/2006/relationships"><Relationship Id="rId3" Type="http://schemas.openxmlformats.org/officeDocument/2006/relationships/image" Target="../media/image105.wmf"/><Relationship Id="rId2" Type="http://schemas.openxmlformats.org/officeDocument/2006/relationships/image" Target="../media/image76.wmf"/><Relationship Id="rId1" Type="http://schemas.openxmlformats.org/officeDocument/2006/relationships/image" Target="../media/image8.wmf"/><Relationship Id="rId6" Type="http://schemas.openxmlformats.org/officeDocument/2006/relationships/image" Target="../media/image108.wmf"/><Relationship Id="rId5" Type="http://schemas.openxmlformats.org/officeDocument/2006/relationships/image" Target="../media/image107.wmf"/><Relationship Id="rId4" Type="http://schemas.openxmlformats.org/officeDocument/2006/relationships/image" Target="../media/image106.wmf"/></Relationships>
</file>

<file path=ppt/drawings/_rels/vmlDrawing41.vml.rels><?xml version="1.0" encoding="UTF-8" standalone="yes"?>
<Relationships xmlns="http://schemas.openxmlformats.org/package/2006/relationships"><Relationship Id="rId3" Type="http://schemas.openxmlformats.org/officeDocument/2006/relationships/image" Target="../media/image110.wmf"/><Relationship Id="rId2" Type="http://schemas.openxmlformats.org/officeDocument/2006/relationships/image" Target="../media/image109.wmf"/><Relationship Id="rId1" Type="http://schemas.openxmlformats.org/officeDocument/2006/relationships/image" Target="../media/image8.wmf"/><Relationship Id="rId6" Type="http://schemas.openxmlformats.org/officeDocument/2006/relationships/image" Target="../media/image113.wmf"/><Relationship Id="rId5" Type="http://schemas.openxmlformats.org/officeDocument/2006/relationships/image" Target="../media/image112.wmf"/><Relationship Id="rId4" Type="http://schemas.openxmlformats.org/officeDocument/2006/relationships/image" Target="../media/image111.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8.wmf"/><Relationship Id="rId4" Type="http://schemas.openxmlformats.org/officeDocument/2006/relationships/image" Target="../media/image1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8.wmf"/><Relationship Id="rId5" Type="http://schemas.openxmlformats.org/officeDocument/2006/relationships/image" Target="../media/image20.wmf"/><Relationship Id="rId4" Type="http://schemas.openxmlformats.org/officeDocument/2006/relationships/image" Target="../media/image19.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wmf"/></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4.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4.jpeg"/></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3.jpe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ook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08001" y="2497069"/>
            <a:ext cx="10553699" cy="2114552"/>
          </a:xfrm>
        </p:spPr>
        <p:txBody>
          <a:bodyPr anchor="b">
            <a:normAutofit/>
          </a:bodyPr>
          <a:lstStyle>
            <a:lvl1pPr algn="ctr">
              <a:defRPr sz="7200" b="1">
                <a:latin typeface="+mn-lt"/>
              </a:defRPr>
            </a:lvl1pPr>
          </a:lstStyle>
          <a:p>
            <a:r>
              <a:rPr lang="en-US" dirty="0"/>
              <a:t>Book title</a:t>
            </a:r>
          </a:p>
        </p:txBody>
      </p:sp>
      <p:sp>
        <p:nvSpPr>
          <p:cNvPr id="3" name="Subtitle 2"/>
          <p:cNvSpPr>
            <a:spLocks noGrp="1"/>
          </p:cNvSpPr>
          <p:nvPr>
            <p:ph type="subTitle" idx="1" hasCustomPrompt="1"/>
          </p:nvPr>
        </p:nvSpPr>
        <p:spPr>
          <a:xfrm>
            <a:off x="508001" y="4689679"/>
            <a:ext cx="10553699" cy="1495425"/>
          </a:xfrm>
        </p:spPr>
        <p:txBody>
          <a:bodyPr>
            <a:normAutofit/>
          </a:bodyPr>
          <a:lstStyle>
            <a:lvl1pPr marL="0" indent="0" algn="ctr">
              <a:buNone/>
              <a:defRPr sz="4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Level</a:t>
            </a:r>
          </a:p>
        </p:txBody>
      </p:sp>
      <p:sp>
        <p:nvSpPr>
          <p:cNvPr id="4" name="TextBox 3"/>
          <p:cNvSpPr txBox="1"/>
          <p:nvPr userDrawn="1"/>
        </p:nvSpPr>
        <p:spPr>
          <a:xfrm>
            <a:off x="671445" y="5844209"/>
            <a:ext cx="2655279" cy="369332"/>
          </a:xfrm>
          <a:prstGeom prst="rect">
            <a:avLst/>
          </a:prstGeom>
          <a:noFill/>
        </p:spPr>
        <p:txBody>
          <a:bodyPr wrap="none" rtlCol="0">
            <a:spAutoFit/>
          </a:bodyPr>
          <a:lstStyle/>
          <a:p>
            <a:r>
              <a:rPr lang="en-US" sz="1800" dirty="0">
                <a:hlinkClick r:id="" action="ppaction://hlinkshowjump?jump=lastslide"/>
              </a:rPr>
              <a:t>*see</a:t>
            </a:r>
            <a:r>
              <a:rPr lang="en-US" sz="1800" baseline="0" dirty="0">
                <a:hlinkClick r:id="" action="ppaction://hlinkshowjump?jump=lastslide"/>
              </a:rPr>
              <a:t> terms and conditions</a:t>
            </a:r>
            <a:endParaRPr lang="en-GB" sz="1800" dirty="0"/>
          </a:p>
        </p:txBody>
      </p:sp>
      <p:pic>
        <p:nvPicPr>
          <p:cNvPr id="6" name="Picture 5">
            <a:extLst>
              <a:ext uri="{FF2B5EF4-FFF2-40B4-BE49-F238E27FC236}">
                <a16:creationId xmlns:a16="http://schemas.microsoft.com/office/drawing/2014/main" id="{46342D43-40E1-48CB-A82D-42BFE5068FB9}"/>
              </a:ext>
            </a:extLst>
          </p:cNvPr>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a:off x="5388833" y="484880"/>
            <a:ext cx="1414333" cy="1293809"/>
          </a:xfrm>
          <a:prstGeom prst="rect">
            <a:avLst/>
          </a:prstGeom>
        </p:spPr>
      </p:pic>
    </p:spTree>
    <p:custDataLst>
      <p:tags r:id="rId1"/>
    </p:custDataLst>
    <p:extLst>
      <p:ext uri="{BB962C8B-B14F-4D97-AF65-F5344CB8AC3E}">
        <p14:creationId xmlns:p14="http://schemas.microsoft.com/office/powerpoint/2010/main" val="3425967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opic tit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14350" y="1540568"/>
            <a:ext cx="10547351" cy="2636839"/>
          </a:xfrm>
        </p:spPr>
        <p:txBody>
          <a:bodyPr anchor="b">
            <a:normAutofit/>
          </a:bodyPr>
          <a:lstStyle>
            <a:lvl1pPr algn="l">
              <a:defRPr sz="6600" b="1">
                <a:latin typeface="+mn-lt"/>
              </a:defRPr>
            </a:lvl1pPr>
          </a:lstStyle>
          <a:p>
            <a:r>
              <a:rPr lang="en-US" dirty="0"/>
              <a:t>Topic title</a:t>
            </a:r>
          </a:p>
        </p:txBody>
      </p:sp>
      <p:sp>
        <p:nvSpPr>
          <p:cNvPr id="4" name="Text Placeholder 2"/>
          <p:cNvSpPr>
            <a:spLocks noGrp="1"/>
          </p:cNvSpPr>
          <p:nvPr>
            <p:ph type="body" idx="1" hasCustomPrompt="1"/>
          </p:nvPr>
        </p:nvSpPr>
        <p:spPr>
          <a:xfrm>
            <a:off x="514351" y="4323751"/>
            <a:ext cx="10547351" cy="1500187"/>
          </a:xfrm>
        </p:spPr>
        <p:txBody>
          <a:bodyPr>
            <a:normAutofit/>
          </a:bodyPr>
          <a:lstStyle>
            <a:lvl1pPr marL="0" indent="0" algn="l">
              <a:buNone/>
              <a:defRPr sz="4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Topic number</a:t>
            </a:r>
          </a:p>
        </p:txBody>
      </p:sp>
      <p:pic>
        <p:nvPicPr>
          <p:cNvPr id="6" name="Picture 5">
            <a:extLst>
              <a:ext uri="{FF2B5EF4-FFF2-40B4-BE49-F238E27FC236}">
                <a16:creationId xmlns:a16="http://schemas.microsoft.com/office/drawing/2014/main" id="{B49E6721-6677-4293-8EBE-BF9F61C2A691}"/>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9430322" y="228852"/>
            <a:ext cx="1200733" cy="981112"/>
          </a:xfrm>
          <a:prstGeom prst="rect">
            <a:avLst/>
          </a:prstGeom>
        </p:spPr>
      </p:pic>
    </p:spTree>
    <p:extLst>
      <p:ext uri="{BB962C8B-B14F-4D97-AF65-F5344CB8AC3E}">
        <p14:creationId xmlns:p14="http://schemas.microsoft.com/office/powerpoint/2010/main" val="1261430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Modul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4350" y="1593577"/>
            <a:ext cx="10547351" cy="2636839"/>
          </a:xfrm>
        </p:spPr>
        <p:txBody>
          <a:bodyPr anchor="b">
            <a:normAutofit/>
          </a:bodyPr>
          <a:lstStyle>
            <a:lvl1pPr algn="l">
              <a:defRPr sz="5400" b="1">
                <a:latin typeface="+mn-lt"/>
              </a:defRPr>
            </a:lvl1pPr>
          </a:lstStyle>
          <a:p>
            <a:r>
              <a:rPr lang="en-US" dirty="0"/>
              <a:t>Module title</a:t>
            </a:r>
          </a:p>
        </p:txBody>
      </p:sp>
      <p:sp>
        <p:nvSpPr>
          <p:cNvPr id="3" name="Text Placeholder 2"/>
          <p:cNvSpPr>
            <a:spLocks noGrp="1"/>
          </p:cNvSpPr>
          <p:nvPr>
            <p:ph type="body" idx="1" hasCustomPrompt="1"/>
          </p:nvPr>
        </p:nvSpPr>
        <p:spPr>
          <a:xfrm>
            <a:off x="514350" y="4325335"/>
            <a:ext cx="10547351" cy="1500187"/>
          </a:xfr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number</a:t>
            </a:r>
          </a:p>
        </p:txBody>
      </p:sp>
      <p:pic>
        <p:nvPicPr>
          <p:cNvPr id="6" name="Picture 5">
            <a:extLst>
              <a:ext uri="{FF2B5EF4-FFF2-40B4-BE49-F238E27FC236}">
                <a16:creationId xmlns:a16="http://schemas.microsoft.com/office/drawing/2014/main" id="{5E164980-2C99-472A-99D8-06A899FF896E}"/>
              </a:ext>
            </a:extLst>
          </p:cNvPr>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a:off x="9430322" y="228852"/>
            <a:ext cx="1200733" cy="981112"/>
          </a:xfrm>
          <a:prstGeom prst="rect">
            <a:avLst/>
          </a:prstGeom>
        </p:spPr>
      </p:pic>
    </p:spTree>
    <p:custDataLst>
      <p:tags r:id="rId1"/>
    </p:custDataLst>
    <p:extLst>
      <p:ext uri="{BB962C8B-B14F-4D97-AF65-F5344CB8AC3E}">
        <p14:creationId xmlns:p14="http://schemas.microsoft.com/office/powerpoint/2010/main" val="3634014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ummative assessm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51619" y="4455680"/>
            <a:ext cx="10547351" cy="1500187"/>
          </a:xfr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a:t>
            </a:r>
          </a:p>
        </p:txBody>
      </p:sp>
      <p:sp>
        <p:nvSpPr>
          <p:cNvPr id="6" name="TextBox 5"/>
          <p:cNvSpPr txBox="1"/>
          <p:nvPr/>
        </p:nvSpPr>
        <p:spPr>
          <a:xfrm>
            <a:off x="514349" y="2064548"/>
            <a:ext cx="10523817" cy="2400657"/>
          </a:xfrm>
          <a:prstGeom prst="rect">
            <a:avLst/>
          </a:prstGeom>
          <a:noFill/>
        </p:spPr>
        <p:txBody>
          <a:bodyPr wrap="square" rtlCol="0">
            <a:spAutoFit/>
          </a:bodyPr>
          <a:lstStyle/>
          <a:p>
            <a:pPr defTabSz="457200"/>
            <a:endParaRPr lang="en-US" sz="5000" dirty="0">
              <a:solidFill>
                <a:prstClr val="black"/>
              </a:solidFill>
            </a:endParaRPr>
          </a:p>
          <a:p>
            <a:pPr defTabSz="457200"/>
            <a:endParaRPr lang="en-US" sz="5000" dirty="0">
              <a:solidFill>
                <a:prstClr val="black"/>
              </a:solidFill>
            </a:endParaRPr>
          </a:p>
          <a:p>
            <a:pPr defTabSz="457200"/>
            <a:r>
              <a:rPr lang="en-US" sz="4800" b="1" dirty="0">
                <a:solidFill>
                  <a:prstClr val="black"/>
                </a:solidFill>
              </a:rPr>
              <a:t>Summative assessment</a:t>
            </a:r>
            <a:endParaRPr lang="en-GB" sz="4800" b="1" dirty="0">
              <a:solidFill>
                <a:prstClr val="black"/>
              </a:solidFill>
            </a:endParaRPr>
          </a:p>
        </p:txBody>
      </p:sp>
      <p:pic>
        <p:nvPicPr>
          <p:cNvPr id="4" name="Picture 3"/>
          <p:cNvPicPr>
            <a:picLocks/>
          </p:cNvPicPr>
          <p:nvPr userDrawn="1"/>
        </p:nvPicPr>
        <p:blipFill>
          <a:blip r:embed="rId3"/>
          <a:stretch>
            <a:fillRect/>
          </a:stretch>
        </p:blipFill>
        <p:spPr>
          <a:xfrm>
            <a:off x="551619" y="573886"/>
            <a:ext cx="2005200" cy="2941503"/>
          </a:xfrm>
          <a:prstGeom prst="rect">
            <a:avLst/>
          </a:prstGeom>
        </p:spPr>
      </p:pic>
      <p:pic>
        <p:nvPicPr>
          <p:cNvPr id="7" name="Picture 6">
            <a:extLst>
              <a:ext uri="{FF2B5EF4-FFF2-40B4-BE49-F238E27FC236}">
                <a16:creationId xmlns:a16="http://schemas.microsoft.com/office/drawing/2014/main" id="{712DE961-AD73-44C7-981D-173602837D81}"/>
              </a:ext>
            </a:extLst>
          </p:cNvPr>
          <p:cNvPicPr>
            <a:picLocks/>
          </p:cNvPicPr>
          <p:nvPr userDrawn="1"/>
        </p:nvPicPr>
        <p:blipFill>
          <a:blip r:embed="rId4" cstate="print">
            <a:extLst>
              <a:ext uri="{28A0092B-C50C-407E-A947-70E740481C1C}">
                <a14:useLocalDpi xmlns:a14="http://schemas.microsoft.com/office/drawing/2010/main" val="0"/>
              </a:ext>
            </a:extLst>
          </a:blip>
          <a:stretch>
            <a:fillRect/>
          </a:stretch>
        </p:blipFill>
        <p:spPr>
          <a:xfrm>
            <a:off x="9430322" y="228852"/>
            <a:ext cx="1200733" cy="981112"/>
          </a:xfrm>
          <a:prstGeom prst="rect">
            <a:avLst/>
          </a:prstGeom>
        </p:spPr>
      </p:pic>
    </p:spTree>
    <p:custDataLst>
      <p:tags r:id="rId1"/>
    </p:custDataLst>
    <p:extLst>
      <p:ext uri="{BB962C8B-B14F-4D97-AF65-F5344CB8AC3E}">
        <p14:creationId xmlns:p14="http://schemas.microsoft.com/office/powerpoint/2010/main" val="73457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activity">
    <p:spTree>
      <p:nvGrpSpPr>
        <p:cNvPr id="1" name=""/>
        <p:cNvGrpSpPr/>
        <p:nvPr/>
      </p:nvGrpSpPr>
      <p:grpSpPr>
        <a:xfrm>
          <a:off x="0" y="0"/>
          <a:ext cx="0" cy="0"/>
          <a:chOff x="0" y="0"/>
          <a:chExt cx="0" cy="0"/>
        </a:xfrm>
      </p:grpSpPr>
      <p:sp>
        <p:nvSpPr>
          <p:cNvPr id="4" name="Content Placeholder 3"/>
          <p:cNvSpPr>
            <a:spLocks noGrp="1"/>
          </p:cNvSpPr>
          <p:nvPr>
            <p:ph sz="quarter" idx="10" hasCustomPrompt="1"/>
          </p:nvPr>
        </p:nvSpPr>
        <p:spPr>
          <a:xfrm>
            <a:off x="614154" y="3951325"/>
            <a:ext cx="10735733" cy="1187450"/>
          </a:xfrm>
        </p:spPr>
        <p:txBody>
          <a:bodyPr>
            <a:normAutofit/>
          </a:bodyPr>
          <a:lstStyle>
            <a:lvl1pPr marL="0" indent="0" algn="l" defTabSz="457200" rtl="0" eaLnBrk="1" latinLnBrk="0" hangingPunct="1">
              <a:buNone/>
              <a:defRPr lang="en-US" sz="4000" b="1" kern="1200" dirty="0">
                <a:solidFill>
                  <a:schemeClr val="tx1"/>
                </a:solidFill>
                <a:latin typeface="+mn-lt"/>
                <a:ea typeface="+mn-ea"/>
                <a:cs typeface="+mn-cs"/>
              </a:defRPr>
            </a:lvl1pPr>
          </a:lstStyle>
          <a:p>
            <a:pPr lvl="0"/>
            <a:r>
              <a:rPr lang="en-US" dirty="0"/>
              <a:t>Assessment activity number</a:t>
            </a:r>
          </a:p>
        </p:txBody>
      </p:sp>
      <p:pic>
        <p:nvPicPr>
          <p:cNvPr id="6" name="Picture 5"/>
          <p:cNvPicPr>
            <a:picLocks/>
          </p:cNvPicPr>
          <p:nvPr userDrawn="1"/>
        </p:nvPicPr>
        <p:blipFill>
          <a:blip r:embed="rId3"/>
          <a:stretch>
            <a:fillRect/>
          </a:stretch>
        </p:blipFill>
        <p:spPr>
          <a:xfrm>
            <a:off x="614154" y="534129"/>
            <a:ext cx="2005200" cy="3065674"/>
          </a:xfrm>
          <a:prstGeom prst="rect">
            <a:avLst/>
          </a:prstGeom>
        </p:spPr>
      </p:pic>
      <p:pic>
        <p:nvPicPr>
          <p:cNvPr id="5" name="Picture 4">
            <a:extLst>
              <a:ext uri="{FF2B5EF4-FFF2-40B4-BE49-F238E27FC236}">
                <a16:creationId xmlns:a16="http://schemas.microsoft.com/office/drawing/2014/main" id="{DD59FC7C-CFF6-41C7-89F2-AE3BA9C53541}"/>
              </a:ext>
            </a:extLst>
          </p:cNvPr>
          <p:cNvPicPr>
            <a:picLocks/>
          </p:cNvPicPr>
          <p:nvPr userDrawn="1"/>
        </p:nvPicPr>
        <p:blipFill>
          <a:blip r:embed="rId4" cstate="print">
            <a:extLst>
              <a:ext uri="{28A0092B-C50C-407E-A947-70E740481C1C}">
                <a14:useLocalDpi xmlns:a14="http://schemas.microsoft.com/office/drawing/2010/main" val="0"/>
              </a:ext>
            </a:extLst>
          </a:blip>
          <a:stretch>
            <a:fillRect/>
          </a:stretch>
        </p:blipFill>
        <p:spPr>
          <a:xfrm>
            <a:off x="9430322" y="228852"/>
            <a:ext cx="1200733" cy="981112"/>
          </a:xfrm>
          <a:prstGeom prst="rect">
            <a:avLst/>
          </a:prstGeom>
        </p:spPr>
      </p:pic>
    </p:spTree>
    <p:custDataLst>
      <p:tags r:id="rId1"/>
    </p:custDataLst>
    <p:extLst>
      <p:ext uri="{BB962C8B-B14F-4D97-AF65-F5344CB8AC3E}">
        <p14:creationId xmlns:p14="http://schemas.microsoft.com/office/powerpoint/2010/main" val="3513730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latin typeface="+mn-lt"/>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516262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5E340-BCC9-4598-80FC-5F39B8D3957D}"/>
              </a:ext>
            </a:extLst>
          </p:cNvPr>
          <p:cNvSpPr>
            <a:spLocks noGrp="1"/>
          </p:cNvSpPr>
          <p:nvPr>
            <p:ph type="title"/>
          </p:nvPr>
        </p:nvSpPr>
        <p:spPr/>
        <p:txBody>
          <a:bodyPr>
            <a:normAutofit/>
          </a:bodyPr>
          <a:lstStyle>
            <a:lvl1pPr>
              <a:defRPr sz="3600" b="1">
                <a:latin typeface="+mn-lt"/>
              </a:defRPr>
            </a:lvl1pPr>
          </a:lstStyle>
          <a:p>
            <a:r>
              <a:rPr lang="en-US" dirty="0"/>
              <a:t>Click to edit Master title style</a:t>
            </a:r>
            <a:endParaRPr lang="en-ZA" dirty="0"/>
          </a:p>
        </p:txBody>
      </p:sp>
      <p:sp>
        <p:nvSpPr>
          <p:cNvPr id="4" name="Text Placeholder 3">
            <a:extLst>
              <a:ext uri="{FF2B5EF4-FFF2-40B4-BE49-F238E27FC236}">
                <a16:creationId xmlns:a16="http://schemas.microsoft.com/office/drawing/2014/main" id="{92E056FA-E6A8-45F3-9829-90B2C6ECD4C9}"/>
              </a:ext>
            </a:extLst>
          </p:cNvPr>
          <p:cNvSpPr>
            <a:spLocks noGrp="1"/>
          </p:cNvSpPr>
          <p:nvPr>
            <p:ph type="body" sz="quarter" idx="10"/>
          </p:nvPr>
        </p:nvSpPr>
        <p:spPr>
          <a:xfrm>
            <a:off x="508001" y="1238250"/>
            <a:ext cx="10540999" cy="48942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Tree>
    <p:extLst>
      <p:ext uri="{BB962C8B-B14F-4D97-AF65-F5344CB8AC3E}">
        <p14:creationId xmlns:p14="http://schemas.microsoft.com/office/powerpoint/2010/main" val="3724499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rms and conditions">
    <p:spTree>
      <p:nvGrpSpPr>
        <p:cNvPr id="1" name=""/>
        <p:cNvGrpSpPr/>
        <p:nvPr/>
      </p:nvGrpSpPr>
      <p:grpSpPr>
        <a:xfrm>
          <a:off x="0" y="0"/>
          <a:ext cx="0" cy="0"/>
          <a:chOff x="0" y="0"/>
          <a:chExt cx="0" cy="0"/>
        </a:xfrm>
      </p:grpSpPr>
      <p:sp>
        <p:nvSpPr>
          <p:cNvPr id="4" name="TextBox 3"/>
          <p:cNvSpPr txBox="1"/>
          <p:nvPr userDrawn="1"/>
        </p:nvSpPr>
        <p:spPr>
          <a:xfrm>
            <a:off x="72738" y="4609451"/>
            <a:ext cx="4577543"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prstClr val="white"/>
                </a:solidFill>
              </a:rPr>
              <a:t>Mathematics NQF Level 2</a:t>
            </a:r>
          </a:p>
        </p:txBody>
      </p:sp>
      <p:pic>
        <p:nvPicPr>
          <p:cNvPr id="6" name="Picture 5"/>
          <p:cNvPicPr>
            <a:picLocks noChangeAspect="1"/>
          </p:cNvPicPr>
          <p:nvPr userDrawn="1"/>
        </p:nvPicPr>
        <p:blipFill>
          <a:blip r:embed="rId3"/>
          <a:stretch>
            <a:fillRect/>
          </a:stretch>
        </p:blipFill>
        <p:spPr>
          <a:xfrm>
            <a:off x="1867148" y="2052617"/>
            <a:ext cx="8457699" cy="786452"/>
          </a:xfrm>
          <a:prstGeom prst="rect">
            <a:avLst/>
          </a:prstGeom>
        </p:spPr>
      </p:pic>
      <p:pic>
        <p:nvPicPr>
          <p:cNvPr id="14" name="Picture 13"/>
          <p:cNvPicPr>
            <a:picLocks noChangeAspect="1"/>
          </p:cNvPicPr>
          <p:nvPr userDrawn="1"/>
        </p:nvPicPr>
        <p:blipFill>
          <a:blip r:embed="rId4"/>
          <a:stretch>
            <a:fillRect/>
          </a:stretch>
        </p:blipFill>
        <p:spPr>
          <a:xfrm>
            <a:off x="2601915" y="2839069"/>
            <a:ext cx="6988167" cy="2682472"/>
          </a:xfrm>
          <a:prstGeom prst="rect">
            <a:avLst/>
          </a:prstGeom>
        </p:spPr>
      </p:pic>
      <p:sp>
        <p:nvSpPr>
          <p:cNvPr id="7" name="TextBox 6">
            <a:extLst>
              <a:ext uri="{FF2B5EF4-FFF2-40B4-BE49-F238E27FC236}">
                <a16:creationId xmlns:a16="http://schemas.microsoft.com/office/drawing/2014/main" id="{22F01ECC-ACF9-453F-9DE0-89B4401A24C1}"/>
              </a:ext>
            </a:extLst>
          </p:cNvPr>
          <p:cNvSpPr txBox="1"/>
          <p:nvPr userDrawn="1"/>
        </p:nvSpPr>
        <p:spPr>
          <a:xfrm>
            <a:off x="478148" y="5686356"/>
            <a:ext cx="5879287" cy="584775"/>
          </a:xfrm>
          <a:prstGeom prst="rect">
            <a:avLst/>
          </a:prstGeom>
          <a:noFill/>
        </p:spPr>
        <p:txBody>
          <a:bodyPr wrap="square" rtlCol="0">
            <a:spAutoFit/>
          </a:bodyPr>
          <a:lstStyle/>
          <a:p>
            <a:pPr>
              <a:lnSpc>
                <a:spcPct val="100000"/>
              </a:lnSpc>
            </a:pPr>
            <a:r>
              <a:rPr lang="en-ZA" sz="1600" b="1" dirty="0"/>
              <a:t>© Troupant publishers (Pty) Ltd, 2019</a:t>
            </a:r>
          </a:p>
          <a:p>
            <a:pPr>
              <a:lnSpc>
                <a:spcPct val="100000"/>
              </a:lnSpc>
            </a:pPr>
            <a:r>
              <a:rPr lang="en-ZA" sz="1600" b="1" dirty="0"/>
              <a:t>Selected images used under licence from Shutterstock.com</a:t>
            </a:r>
          </a:p>
        </p:txBody>
      </p:sp>
      <p:pic>
        <p:nvPicPr>
          <p:cNvPr id="8" name="Picture 7">
            <a:extLst>
              <a:ext uri="{FF2B5EF4-FFF2-40B4-BE49-F238E27FC236}">
                <a16:creationId xmlns:a16="http://schemas.microsoft.com/office/drawing/2014/main" id="{56471610-8220-4AF9-9FD3-9B03B7471851}"/>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5388833" y="484880"/>
            <a:ext cx="1414333" cy="1293809"/>
          </a:xfrm>
          <a:prstGeom prst="rect">
            <a:avLst/>
          </a:prstGeom>
        </p:spPr>
      </p:pic>
    </p:spTree>
    <p:custDataLst>
      <p:tags r:id="rId1"/>
    </p:custDataLst>
    <p:extLst>
      <p:ext uri="{BB962C8B-B14F-4D97-AF65-F5344CB8AC3E}">
        <p14:creationId xmlns:p14="http://schemas.microsoft.com/office/powerpoint/2010/main" val="145146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ags" Target="../tags/tag1.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1" y="365127"/>
            <a:ext cx="10541000" cy="72072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08002" y="1285875"/>
            <a:ext cx="10541001" cy="489108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11472000" y="-3834"/>
            <a:ext cx="720000" cy="68518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sp>
        <p:nvSpPr>
          <p:cNvPr id="8" name="Rectangle 7"/>
          <p:cNvSpPr/>
          <p:nvPr/>
        </p:nvSpPr>
        <p:spPr>
          <a:xfrm>
            <a:off x="0" y="6324794"/>
            <a:ext cx="12192000" cy="54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sp>
        <p:nvSpPr>
          <p:cNvPr id="9" name="Rectangle 8"/>
          <p:cNvSpPr/>
          <p:nvPr/>
        </p:nvSpPr>
        <p:spPr>
          <a:xfrm>
            <a:off x="8498541" y="6324600"/>
            <a:ext cx="3693459"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600" b="1" dirty="0">
                <a:solidFill>
                  <a:prstClr val="white"/>
                </a:solidFill>
                <a:latin typeface="Arial Narrow" panose="020B0606020202030204" pitchFamily="34" charset="0"/>
              </a:rPr>
              <a:t>TVET</a:t>
            </a:r>
            <a:r>
              <a:rPr lang="en-US" sz="2600" b="1" baseline="0" dirty="0">
                <a:solidFill>
                  <a:prstClr val="white"/>
                </a:solidFill>
                <a:latin typeface="Arial Narrow" panose="020B0606020202030204" pitchFamily="34" charset="0"/>
              </a:rPr>
              <a:t> FIRST NATED</a:t>
            </a:r>
            <a:endParaRPr lang="en-GB" sz="2600" b="1" dirty="0">
              <a:solidFill>
                <a:prstClr val="white"/>
              </a:solidFill>
              <a:latin typeface="Arial Narrow" panose="020B0606020202030204" pitchFamily="34" charset="0"/>
            </a:endParaRPr>
          </a:p>
        </p:txBody>
      </p:sp>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35845" y="5441221"/>
            <a:ext cx="3396156" cy="419247"/>
          </a:xfrm>
          <a:prstGeom prst="rect">
            <a:avLst/>
          </a:prstGeom>
        </p:spPr>
      </p:pic>
      <p:pic>
        <p:nvPicPr>
          <p:cNvPr id="10" name="Picture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472000" y="5577437"/>
            <a:ext cx="720001" cy="725143"/>
          </a:xfrm>
          <a:prstGeom prst="rect">
            <a:avLst/>
          </a:prstGeom>
        </p:spPr>
      </p:pic>
      <p:sp>
        <p:nvSpPr>
          <p:cNvPr id="11" name="TextBox 10"/>
          <p:cNvSpPr txBox="1"/>
          <p:nvPr userDrawn="1"/>
        </p:nvSpPr>
        <p:spPr>
          <a:xfrm>
            <a:off x="72738" y="6371016"/>
            <a:ext cx="4577543"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prstClr val="white"/>
                </a:solidFill>
              </a:rPr>
              <a:t>Engineering Science N2</a:t>
            </a:r>
          </a:p>
        </p:txBody>
      </p:sp>
    </p:spTree>
    <p:custDataLst>
      <p:tags r:id="rId10"/>
    </p:custDataLst>
    <p:extLst>
      <p:ext uri="{BB962C8B-B14F-4D97-AF65-F5344CB8AC3E}">
        <p14:creationId xmlns:p14="http://schemas.microsoft.com/office/powerpoint/2010/main" val="10145857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8" r:id="rId6"/>
    <p:sldLayoutId id="2147483683" r:id="rId7"/>
    <p:sldLayoutId id="214748366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wmf"/><Relationship Id="rId13" Type="http://schemas.openxmlformats.org/officeDocument/2006/relationships/oleObject" Target="../embeddings/oleObject9.bin"/><Relationship Id="rId3" Type="http://schemas.openxmlformats.org/officeDocument/2006/relationships/image" Target="../media/image21.png"/><Relationship Id="rId7" Type="http://schemas.openxmlformats.org/officeDocument/2006/relationships/oleObject" Target="../embeddings/oleObject6.bin"/><Relationship Id="rId12" Type="http://schemas.openxmlformats.org/officeDocument/2006/relationships/image" Target="../media/image19.wmf"/><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5.bin"/><Relationship Id="rId11" Type="http://schemas.openxmlformats.org/officeDocument/2006/relationships/oleObject" Target="../embeddings/oleObject8.bin"/><Relationship Id="rId5" Type="http://schemas.openxmlformats.org/officeDocument/2006/relationships/image" Target="../media/image8.wmf"/><Relationship Id="rId10" Type="http://schemas.openxmlformats.org/officeDocument/2006/relationships/image" Target="../media/image18.wmf"/><Relationship Id="rId4" Type="http://schemas.openxmlformats.org/officeDocument/2006/relationships/oleObject" Target="../embeddings/oleObject1.bin"/><Relationship Id="rId9" Type="http://schemas.openxmlformats.org/officeDocument/2006/relationships/oleObject" Target="../embeddings/oleObject7.bin"/><Relationship Id="rId14" Type="http://schemas.openxmlformats.org/officeDocument/2006/relationships/image" Target="../media/image20.w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22.emf"/><Relationship Id="rId5" Type="http://schemas.openxmlformats.org/officeDocument/2006/relationships/oleObject" Target="../embeddings/oleObject5.bin"/><Relationship Id="rId4" Type="http://schemas.openxmlformats.org/officeDocument/2006/relationships/image" Target="../media/image8.w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0.vml"/><Relationship Id="rId5" Type="http://schemas.openxmlformats.org/officeDocument/2006/relationships/oleObject" Target="../embeddings/oleObject5.bin"/><Relationship Id="rId4" Type="http://schemas.openxmlformats.org/officeDocument/2006/relationships/image" Target="../media/image8.wmf"/></Relationships>
</file>

<file path=ppt/slides/_rels/slide13.xml.rels><?xml version="1.0" encoding="UTF-8" standalone="yes"?>
<Relationships xmlns="http://schemas.openxmlformats.org/package/2006/relationships"><Relationship Id="rId8" Type="http://schemas.openxmlformats.org/officeDocument/2006/relationships/image" Target="../media/image23.wmf"/><Relationship Id="rId13" Type="http://schemas.openxmlformats.org/officeDocument/2006/relationships/oleObject" Target="../embeddings/oleObject13.bin"/><Relationship Id="rId18" Type="http://schemas.openxmlformats.org/officeDocument/2006/relationships/image" Target="../media/image28.wmf"/><Relationship Id="rId3" Type="http://schemas.openxmlformats.org/officeDocument/2006/relationships/oleObject" Target="../embeddings/oleObject1.bin"/><Relationship Id="rId7" Type="http://schemas.openxmlformats.org/officeDocument/2006/relationships/oleObject" Target="../embeddings/oleObject10.bin"/><Relationship Id="rId12" Type="http://schemas.openxmlformats.org/officeDocument/2006/relationships/image" Target="../media/image25.wmf"/><Relationship Id="rId17" Type="http://schemas.openxmlformats.org/officeDocument/2006/relationships/oleObject" Target="../embeddings/oleObject15.bin"/><Relationship Id="rId2" Type="http://schemas.openxmlformats.org/officeDocument/2006/relationships/slideLayout" Target="../slideLayouts/slideLayout7.xml"/><Relationship Id="rId16" Type="http://schemas.openxmlformats.org/officeDocument/2006/relationships/image" Target="../media/image27.wmf"/><Relationship Id="rId1" Type="http://schemas.openxmlformats.org/officeDocument/2006/relationships/vmlDrawing" Target="../drawings/vmlDrawing11.vml"/><Relationship Id="rId6" Type="http://schemas.openxmlformats.org/officeDocument/2006/relationships/image" Target="../media/image29.png"/><Relationship Id="rId11" Type="http://schemas.openxmlformats.org/officeDocument/2006/relationships/oleObject" Target="../embeddings/oleObject12.bin"/><Relationship Id="rId5" Type="http://schemas.openxmlformats.org/officeDocument/2006/relationships/oleObject" Target="../embeddings/oleObject5.bin"/><Relationship Id="rId15" Type="http://schemas.openxmlformats.org/officeDocument/2006/relationships/oleObject" Target="../embeddings/oleObject14.bin"/><Relationship Id="rId10" Type="http://schemas.openxmlformats.org/officeDocument/2006/relationships/image" Target="../media/image24.wmf"/><Relationship Id="rId4" Type="http://schemas.openxmlformats.org/officeDocument/2006/relationships/image" Target="../media/image8.wmf"/><Relationship Id="rId9" Type="http://schemas.openxmlformats.org/officeDocument/2006/relationships/oleObject" Target="../embeddings/oleObject11.bin"/><Relationship Id="rId14" Type="http://schemas.openxmlformats.org/officeDocument/2006/relationships/image" Target="../media/image26.w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30.emf"/><Relationship Id="rId5" Type="http://schemas.openxmlformats.org/officeDocument/2006/relationships/oleObject" Target="../embeddings/oleObject5.bin"/><Relationship Id="rId4" Type="http://schemas.openxmlformats.org/officeDocument/2006/relationships/image" Target="../media/image8.w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3.vml"/><Relationship Id="rId5" Type="http://schemas.openxmlformats.org/officeDocument/2006/relationships/oleObject" Target="../embeddings/oleObject5.bin"/><Relationship Id="rId4" Type="http://schemas.openxmlformats.org/officeDocument/2006/relationships/image" Target="../media/image8.wmf"/></Relationships>
</file>

<file path=ppt/slides/_rels/slide16.xml.rels><?xml version="1.0" encoding="UTF-8" standalone="yes"?>
<Relationships xmlns="http://schemas.openxmlformats.org/package/2006/relationships"><Relationship Id="rId8" Type="http://schemas.openxmlformats.org/officeDocument/2006/relationships/image" Target="../media/image31.wmf"/><Relationship Id="rId13" Type="http://schemas.openxmlformats.org/officeDocument/2006/relationships/oleObject" Target="../embeddings/oleObject19.bin"/><Relationship Id="rId18" Type="http://schemas.openxmlformats.org/officeDocument/2006/relationships/image" Target="../media/image36.wmf"/><Relationship Id="rId3" Type="http://schemas.openxmlformats.org/officeDocument/2006/relationships/oleObject" Target="../embeddings/oleObject1.bin"/><Relationship Id="rId7" Type="http://schemas.openxmlformats.org/officeDocument/2006/relationships/oleObject" Target="../embeddings/oleObject16.bin"/><Relationship Id="rId12" Type="http://schemas.openxmlformats.org/officeDocument/2006/relationships/image" Target="../media/image33.wmf"/><Relationship Id="rId17" Type="http://schemas.openxmlformats.org/officeDocument/2006/relationships/oleObject" Target="../embeddings/oleObject21.bin"/><Relationship Id="rId2" Type="http://schemas.openxmlformats.org/officeDocument/2006/relationships/slideLayout" Target="../slideLayouts/slideLayout7.xml"/><Relationship Id="rId16" Type="http://schemas.openxmlformats.org/officeDocument/2006/relationships/image" Target="../media/image35.wmf"/><Relationship Id="rId1" Type="http://schemas.openxmlformats.org/officeDocument/2006/relationships/vmlDrawing" Target="../drawings/vmlDrawing14.vml"/><Relationship Id="rId6" Type="http://schemas.openxmlformats.org/officeDocument/2006/relationships/image" Target="../media/image37.png"/><Relationship Id="rId11" Type="http://schemas.openxmlformats.org/officeDocument/2006/relationships/oleObject" Target="../embeddings/oleObject18.bin"/><Relationship Id="rId5" Type="http://schemas.openxmlformats.org/officeDocument/2006/relationships/oleObject" Target="../embeddings/oleObject5.bin"/><Relationship Id="rId15" Type="http://schemas.openxmlformats.org/officeDocument/2006/relationships/oleObject" Target="../embeddings/oleObject20.bin"/><Relationship Id="rId10" Type="http://schemas.openxmlformats.org/officeDocument/2006/relationships/image" Target="../media/image32.wmf"/><Relationship Id="rId4" Type="http://schemas.openxmlformats.org/officeDocument/2006/relationships/image" Target="../media/image8.wmf"/><Relationship Id="rId9" Type="http://schemas.openxmlformats.org/officeDocument/2006/relationships/oleObject" Target="../embeddings/oleObject17.bin"/><Relationship Id="rId14" Type="http://schemas.openxmlformats.org/officeDocument/2006/relationships/image" Target="../media/image34.w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image" Target="../media/image38.emf"/><Relationship Id="rId5" Type="http://schemas.openxmlformats.org/officeDocument/2006/relationships/oleObject" Target="../embeddings/oleObject5.bin"/><Relationship Id="rId4" Type="http://schemas.openxmlformats.org/officeDocument/2006/relationships/image" Target="../media/image8.wmf"/></Relationships>
</file>

<file path=ppt/slides/_rels/slide18.xml.rels><?xml version="1.0" encoding="UTF-8" standalone="yes"?>
<Relationships xmlns="http://schemas.openxmlformats.org/package/2006/relationships"><Relationship Id="rId8" Type="http://schemas.openxmlformats.org/officeDocument/2006/relationships/image" Target="../media/image39.wmf"/><Relationship Id="rId3" Type="http://schemas.openxmlformats.org/officeDocument/2006/relationships/oleObject" Target="../embeddings/oleObject1.bin"/><Relationship Id="rId7" Type="http://schemas.openxmlformats.org/officeDocument/2006/relationships/oleObject" Target="../embeddings/oleObject22.bin"/><Relationship Id="rId2" Type="http://schemas.openxmlformats.org/officeDocument/2006/relationships/slideLayout" Target="../slideLayouts/slideLayout7.xml"/><Relationship Id="rId1" Type="http://schemas.openxmlformats.org/officeDocument/2006/relationships/vmlDrawing" Target="../drawings/vmlDrawing16.vml"/><Relationship Id="rId6" Type="http://schemas.openxmlformats.org/officeDocument/2006/relationships/image" Target="../media/image41.png"/><Relationship Id="rId5" Type="http://schemas.openxmlformats.org/officeDocument/2006/relationships/oleObject" Target="../embeddings/oleObject5.bin"/><Relationship Id="rId10" Type="http://schemas.openxmlformats.org/officeDocument/2006/relationships/image" Target="../media/image40.wmf"/><Relationship Id="rId4" Type="http://schemas.openxmlformats.org/officeDocument/2006/relationships/image" Target="../media/image8.wmf"/><Relationship Id="rId9" Type="http://schemas.openxmlformats.org/officeDocument/2006/relationships/oleObject" Target="../embeddings/oleObject23.bin"/></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25.bin"/><Relationship Id="rId13" Type="http://schemas.openxmlformats.org/officeDocument/2006/relationships/image" Target="../media/image45.wmf"/><Relationship Id="rId3" Type="http://schemas.openxmlformats.org/officeDocument/2006/relationships/oleObject" Target="../embeddings/oleObject1.bin"/><Relationship Id="rId7" Type="http://schemas.openxmlformats.org/officeDocument/2006/relationships/image" Target="../media/image42.wmf"/><Relationship Id="rId12" Type="http://schemas.openxmlformats.org/officeDocument/2006/relationships/oleObject" Target="../embeddings/oleObject27.bin"/><Relationship Id="rId17" Type="http://schemas.openxmlformats.org/officeDocument/2006/relationships/image" Target="../media/image47.wmf"/><Relationship Id="rId2" Type="http://schemas.openxmlformats.org/officeDocument/2006/relationships/slideLayout" Target="../slideLayouts/slideLayout7.xml"/><Relationship Id="rId16" Type="http://schemas.openxmlformats.org/officeDocument/2006/relationships/oleObject" Target="../embeddings/oleObject29.bin"/><Relationship Id="rId1" Type="http://schemas.openxmlformats.org/officeDocument/2006/relationships/vmlDrawing" Target="../drawings/vmlDrawing17.vml"/><Relationship Id="rId6" Type="http://schemas.openxmlformats.org/officeDocument/2006/relationships/oleObject" Target="../embeddings/oleObject24.bin"/><Relationship Id="rId11" Type="http://schemas.openxmlformats.org/officeDocument/2006/relationships/image" Target="../media/image44.wmf"/><Relationship Id="rId5" Type="http://schemas.openxmlformats.org/officeDocument/2006/relationships/oleObject" Target="../embeddings/oleObject5.bin"/><Relationship Id="rId15" Type="http://schemas.openxmlformats.org/officeDocument/2006/relationships/image" Target="../media/image46.wmf"/><Relationship Id="rId10" Type="http://schemas.openxmlformats.org/officeDocument/2006/relationships/oleObject" Target="../embeddings/oleObject26.bin"/><Relationship Id="rId4" Type="http://schemas.openxmlformats.org/officeDocument/2006/relationships/image" Target="../media/image8.wmf"/><Relationship Id="rId9" Type="http://schemas.openxmlformats.org/officeDocument/2006/relationships/image" Target="../media/image43.wmf"/><Relationship Id="rId14" Type="http://schemas.openxmlformats.org/officeDocument/2006/relationships/oleObject" Target="../embeddings/oleObject28.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image" Target="../media/image48.emf"/><Relationship Id="rId5" Type="http://schemas.openxmlformats.org/officeDocument/2006/relationships/oleObject" Target="../embeddings/oleObject5.bin"/><Relationship Id="rId4" Type="http://schemas.openxmlformats.org/officeDocument/2006/relationships/image" Target="../media/image8.wmf"/></Relationships>
</file>

<file path=ppt/slides/_rels/slide21.xml.rels><?xml version="1.0" encoding="UTF-8" standalone="yes"?>
<Relationships xmlns="http://schemas.openxmlformats.org/package/2006/relationships"><Relationship Id="rId8" Type="http://schemas.openxmlformats.org/officeDocument/2006/relationships/image" Target="../media/image49.wmf"/><Relationship Id="rId3" Type="http://schemas.openxmlformats.org/officeDocument/2006/relationships/oleObject" Target="../embeddings/oleObject1.bin"/><Relationship Id="rId7" Type="http://schemas.openxmlformats.org/officeDocument/2006/relationships/oleObject" Target="../embeddings/oleObject30.bin"/><Relationship Id="rId2" Type="http://schemas.openxmlformats.org/officeDocument/2006/relationships/slideLayout" Target="../slideLayouts/slideLayout7.xml"/><Relationship Id="rId1" Type="http://schemas.openxmlformats.org/officeDocument/2006/relationships/vmlDrawing" Target="../drawings/vmlDrawing19.vml"/><Relationship Id="rId6" Type="http://schemas.openxmlformats.org/officeDocument/2006/relationships/image" Target="../media/image50.png"/><Relationship Id="rId5" Type="http://schemas.openxmlformats.org/officeDocument/2006/relationships/oleObject" Target="../embeddings/oleObject5.bin"/><Relationship Id="rId10" Type="http://schemas.openxmlformats.org/officeDocument/2006/relationships/image" Target="../media/image40.wmf"/><Relationship Id="rId4" Type="http://schemas.openxmlformats.org/officeDocument/2006/relationships/image" Target="../media/image8.wmf"/><Relationship Id="rId9" Type="http://schemas.openxmlformats.org/officeDocument/2006/relationships/oleObject" Target="../embeddings/oleObject31.bin"/></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33.bin"/><Relationship Id="rId13" Type="http://schemas.openxmlformats.org/officeDocument/2006/relationships/oleObject" Target="../embeddings/oleObject36.bin"/><Relationship Id="rId18" Type="http://schemas.openxmlformats.org/officeDocument/2006/relationships/image" Target="../media/image56.wmf"/><Relationship Id="rId3" Type="http://schemas.openxmlformats.org/officeDocument/2006/relationships/oleObject" Target="../embeddings/oleObject1.bin"/><Relationship Id="rId7" Type="http://schemas.openxmlformats.org/officeDocument/2006/relationships/image" Target="../media/image51.wmf"/><Relationship Id="rId12" Type="http://schemas.openxmlformats.org/officeDocument/2006/relationships/oleObject" Target="../embeddings/oleObject35.bin"/><Relationship Id="rId17" Type="http://schemas.openxmlformats.org/officeDocument/2006/relationships/oleObject" Target="../embeddings/oleObject38.bin"/><Relationship Id="rId2" Type="http://schemas.openxmlformats.org/officeDocument/2006/relationships/slideLayout" Target="../slideLayouts/slideLayout7.xml"/><Relationship Id="rId16" Type="http://schemas.openxmlformats.org/officeDocument/2006/relationships/image" Target="../media/image55.wmf"/><Relationship Id="rId1" Type="http://schemas.openxmlformats.org/officeDocument/2006/relationships/vmlDrawing" Target="../drawings/vmlDrawing20.vml"/><Relationship Id="rId6" Type="http://schemas.openxmlformats.org/officeDocument/2006/relationships/oleObject" Target="../embeddings/oleObject32.bin"/><Relationship Id="rId11" Type="http://schemas.openxmlformats.org/officeDocument/2006/relationships/image" Target="../media/image53.wmf"/><Relationship Id="rId5" Type="http://schemas.openxmlformats.org/officeDocument/2006/relationships/oleObject" Target="../embeddings/oleObject5.bin"/><Relationship Id="rId15" Type="http://schemas.openxmlformats.org/officeDocument/2006/relationships/oleObject" Target="../embeddings/oleObject37.bin"/><Relationship Id="rId10" Type="http://schemas.openxmlformats.org/officeDocument/2006/relationships/oleObject" Target="../embeddings/oleObject34.bin"/><Relationship Id="rId4" Type="http://schemas.openxmlformats.org/officeDocument/2006/relationships/image" Target="../media/image8.wmf"/><Relationship Id="rId9" Type="http://schemas.openxmlformats.org/officeDocument/2006/relationships/image" Target="../media/image52.wmf"/><Relationship Id="rId14" Type="http://schemas.openxmlformats.org/officeDocument/2006/relationships/image" Target="../media/image54.w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21.vml"/><Relationship Id="rId6" Type="http://schemas.openxmlformats.org/officeDocument/2006/relationships/image" Target="../media/image57.emf"/><Relationship Id="rId5" Type="http://schemas.openxmlformats.org/officeDocument/2006/relationships/oleObject" Target="../embeddings/oleObject5.bin"/><Relationship Id="rId4" Type="http://schemas.openxmlformats.org/officeDocument/2006/relationships/image" Target="../media/image8.w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22.vml"/><Relationship Id="rId6" Type="http://schemas.openxmlformats.org/officeDocument/2006/relationships/image" Target="../media/image58.png"/><Relationship Id="rId5" Type="http://schemas.openxmlformats.org/officeDocument/2006/relationships/oleObject" Target="../embeddings/oleObject5.bin"/><Relationship Id="rId4" Type="http://schemas.openxmlformats.org/officeDocument/2006/relationships/image" Target="../media/image8.wmf"/></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40.bin"/><Relationship Id="rId13" Type="http://schemas.openxmlformats.org/officeDocument/2006/relationships/image" Target="../media/image62.wmf"/><Relationship Id="rId3" Type="http://schemas.openxmlformats.org/officeDocument/2006/relationships/oleObject" Target="../embeddings/oleObject1.bin"/><Relationship Id="rId7" Type="http://schemas.openxmlformats.org/officeDocument/2006/relationships/image" Target="../media/image59.wmf"/><Relationship Id="rId12" Type="http://schemas.openxmlformats.org/officeDocument/2006/relationships/oleObject" Target="../embeddings/oleObject42.bin"/><Relationship Id="rId17" Type="http://schemas.openxmlformats.org/officeDocument/2006/relationships/image" Target="../media/image64.wmf"/><Relationship Id="rId2" Type="http://schemas.openxmlformats.org/officeDocument/2006/relationships/slideLayout" Target="../slideLayouts/slideLayout7.xml"/><Relationship Id="rId16" Type="http://schemas.openxmlformats.org/officeDocument/2006/relationships/oleObject" Target="../embeddings/oleObject44.bin"/><Relationship Id="rId1" Type="http://schemas.openxmlformats.org/officeDocument/2006/relationships/vmlDrawing" Target="../drawings/vmlDrawing23.vml"/><Relationship Id="rId6" Type="http://schemas.openxmlformats.org/officeDocument/2006/relationships/oleObject" Target="../embeddings/oleObject39.bin"/><Relationship Id="rId11" Type="http://schemas.openxmlformats.org/officeDocument/2006/relationships/image" Target="../media/image61.wmf"/><Relationship Id="rId5" Type="http://schemas.openxmlformats.org/officeDocument/2006/relationships/oleObject" Target="../embeddings/oleObject5.bin"/><Relationship Id="rId15" Type="http://schemas.openxmlformats.org/officeDocument/2006/relationships/image" Target="../media/image63.wmf"/><Relationship Id="rId10" Type="http://schemas.openxmlformats.org/officeDocument/2006/relationships/oleObject" Target="../embeddings/oleObject41.bin"/><Relationship Id="rId4" Type="http://schemas.openxmlformats.org/officeDocument/2006/relationships/image" Target="../media/image8.wmf"/><Relationship Id="rId9" Type="http://schemas.openxmlformats.org/officeDocument/2006/relationships/image" Target="../media/image60.wmf"/><Relationship Id="rId14" Type="http://schemas.openxmlformats.org/officeDocument/2006/relationships/oleObject" Target="../embeddings/oleObject43.bin"/></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24.vml"/><Relationship Id="rId6" Type="http://schemas.openxmlformats.org/officeDocument/2006/relationships/image" Target="../media/image65.emf"/><Relationship Id="rId5" Type="http://schemas.openxmlformats.org/officeDocument/2006/relationships/oleObject" Target="../embeddings/oleObject5.bin"/><Relationship Id="rId4" Type="http://schemas.openxmlformats.org/officeDocument/2006/relationships/image" Target="../media/image8.wmf"/></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7.png"/><Relationship Id="rId2" Type="http://schemas.openxmlformats.org/officeDocument/2006/relationships/slideLayout" Target="../slideLayouts/slideLayout7.xml"/><Relationship Id="rId1" Type="http://schemas.openxmlformats.org/officeDocument/2006/relationships/vmlDrawing" Target="../drawings/vmlDrawing25.vml"/><Relationship Id="rId6" Type="http://schemas.openxmlformats.org/officeDocument/2006/relationships/oleObject" Target="../embeddings/oleObject5.bin"/><Relationship Id="rId5" Type="http://schemas.openxmlformats.org/officeDocument/2006/relationships/image" Target="../media/image8.wmf"/><Relationship Id="rId4" Type="http://schemas.openxmlformats.org/officeDocument/2006/relationships/oleObject" Target="../embeddings/oleObject1.bin"/></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46.bin"/><Relationship Id="rId13" Type="http://schemas.openxmlformats.org/officeDocument/2006/relationships/image" Target="../media/image71.wmf"/><Relationship Id="rId3" Type="http://schemas.openxmlformats.org/officeDocument/2006/relationships/oleObject" Target="../embeddings/oleObject1.bin"/><Relationship Id="rId7" Type="http://schemas.openxmlformats.org/officeDocument/2006/relationships/image" Target="../media/image68.wmf"/><Relationship Id="rId12" Type="http://schemas.openxmlformats.org/officeDocument/2006/relationships/oleObject" Target="../embeddings/oleObject48.bin"/><Relationship Id="rId17" Type="http://schemas.openxmlformats.org/officeDocument/2006/relationships/image" Target="../media/image73.wmf"/><Relationship Id="rId2" Type="http://schemas.openxmlformats.org/officeDocument/2006/relationships/slideLayout" Target="../slideLayouts/slideLayout7.xml"/><Relationship Id="rId16" Type="http://schemas.openxmlformats.org/officeDocument/2006/relationships/oleObject" Target="../embeddings/oleObject50.bin"/><Relationship Id="rId1" Type="http://schemas.openxmlformats.org/officeDocument/2006/relationships/vmlDrawing" Target="../drawings/vmlDrawing26.vml"/><Relationship Id="rId6" Type="http://schemas.openxmlformats.org/officeDocument/2006/relationships/oleObject" Target="../embeddings/oleObject45.bin"/><Relationship Id="rId11" Type="http://schemas.openxmlformats.org/officeDocument/2006/relationships/image" Target="../media/image70.wmf"/><Relationship Id="rId5" Type="http://schemas.openxmlformats.org/officeDocument/2006/relationships/oleObject" Target="../embeddings/oleObject5.bin"/><Relationship Id="rId15" Type="http://schemas.openxmlformats.org/officeDocument/2006/relationships/image" Target="../media/image72.wmf"/><Relationship Id="rId10" Type="http://schemas.openxmlformats.org/officeDocument/2006/relationships/oleObject" Target="../embeddings/oleObject47.bin"/><Relationship Id="rId4" Type="http://schemas.openxmlformats.org/officeDocument/2006/relationships/image" Target="../media/image8.wmf"/><Relationship Id="rId9" Type="http://schemas.openxmlformats.org/officeDocument/2006/relationships/image" Target="../media/image69.wmf"/><Relationship Id="rId14" Type="http://schemas.openxmlformats.org/officeDocument/2006/relationships/oleObject" Target="../embeddings/oleObject49.bin"/></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video" Target="../media/media2.mp4"/><Relationship Id="rId7" Type="http://schemas.openxmlformats.org/officeDocument/2006/relationships/image" Target="../media/image8.wmf"/><Relationship Id="rId2" Type="http://schemas.microsoft.com/office/2007/relationships/media" Target="../media/media2.mp4"/><Relationship Id="rId1" Type="http://schemas.openxmlformats.org/officeDocument/2006/relationships/vmlDrawing" Target="../drawings/vmlDrawing27.vml"/><Relationship Id="rId6" Type="http://schemas.openxmlformats.org/officeDocument/2006/relationships/oleObject" Target="../embeddings/oleObject1.bin"/><Relationship Id="rId5" Type="http://schemas.openxmlformats.org/officeDocument/2006/relationships/image" Target="../media/image74.png"/><Relationship Id="rId4" Type="http://schemas.openxmlformats.org/officeDocument/2006/relationships/slideLayout" Target="../slideLayouts/slideLayout6.xml"/><Relationship Id="rId9" Type="http://schemas.openxmlformats.org/officeDocument/2006/relationships/image" Target="../media/image10.jpg"/></Relationships>
</file>

<file path=ppt/slides/_rels/slide3.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video" Target="../media/media1.mp4"/><Relationship Id="rId7" Type="http://schemas.openxmlformats.org/officeDocument/2006/relationships/image" Target="../media/image8.wmf"/><Relationship Id="rId2" Type="http://schemas.microsoft.com/office/2007/relationships/media" Target="../media/media1.mp4"/><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9.png"/><Relationship Id="rId4"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28.vml"/><Relationship Id="rId5" Type="http://schemas.openxmlformats.org/officeDocument/2006/relationships/oleObject" Target="../embeddings/oleObject5.bin"/><Relationship Id="rId4" Type="http://schemas.openxmlformats.org/officeDocument/2006/relationships/image" Target="../media/image8.w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29.vml"/><Relationship Id="rId5" Type="http://schemas.openxmlformats.org/officeDocument/2006/relationships/image" Target="../media/image75.png"/><Relationship Id="rId4" Type="http://schemas.openxmlformats.org/officeDocument/2006/relationships/image" Target="../media/image8.wmf"/></Relationships>
</file>

<file path=ppt/slides/_rels/slide32.xml.rels><?xml version="1.0" encoding="UTF-8" standalone="yes"?>
<Relationships xmlns="http://schemas.openxmlformats.org/package/2006/relationships"><Relationship Id="rId8" Type="http://schemas.openxmlformats.org/officeDocument/2006/relationships/image" Target="../media/image77.wmf"/><Relationship Id="rId13" Type="http://schemas.openxmlformats.org/officeDocument/2006/relationships/oleObject" Target="../embeddings/oleObject55.bin"/><Relationship Id="rId3" Type="http://schemas.openxmlformats.org/officeDocument/2006/relationships/oleObject" Target="../embeddings/oleObject1.bin"/><Relationship Id="rId7" Type="http://schemas.openxmlformats.org/officeDocument/2006/relationships/oleObject" Target="../embeddings/oleObject52.bin"/><Relationship Id="rId12" Type="http://schemas.openxmlformats.org/officeDocument/2006/relationships/image" Target="../media/image79.wmf"/><Relationship Id="rId2" Type="http://schemas.openxmlformats.org/officeDocument/2006/relationships/slideLayout" Target="../slideLayouts/slideLayout7.xml"/><Relationship Id="rId1" Type="http://schemas.openxmlformats.org/officeDocument/2006/relationships/vmlDrawing" Target="../drawings/vmlDrawing30.vml"/><Relationship Id="rId6" Type="http://schemas.openxmlformats.org/officeDocument/2006/relationships/image" Target="../media/image76.wmf"/><Relationship Id="rId11" Type="http://schemas.openxmlformats.org/officeDocument/2006/relationships/oleObject" Target="../embeddings/oleObject54.bin"/><Relationship Id="rId5" Type="http://schemas.openxmlformats.org/officeDocument/2006/relationships/oleObject" Target="../embeddings/oleObject51.bin"/><Relationship Id="rId10" Type="http://schemas.openxmlformats.org/officeDocument/2006/relationships/image" Target="../media/image78.wmf"/><Relationship Id="rId4" Type="http://schemas.openxmlformats.org/officeDocument/2006/relationships/image" Target="../media/image8.wmf"/><Relationship Id="rId9" Type="http://schemas.openxmlformats.org/officeDocument/2006/relationships/oleObject" Target="../embeddings/oleObject53.bin"/><Relationship Id="rId14" Type="http://schemas.openxmlformats.org/officeDocument/2006/relationships/image" Target="../media/image80.wmf"/></Relationships>
</file>

<file path=ppt/slides/_rels/slide33.xml.rels><?xml version="1.0" encoding="UTF-8" standalone="yes"?>
<Relationships xmlns="http://schemas.openxmlformats.org/package/2006/relationships"><Relationship Id="rId8" Type="http://schemas.openxmlformats.org/officeDocument/2006/relationships/image" Target="../media/image81.wmf"/><Relationship Id="rId13" Type="http://schemas.openxmlformats.org/officeDocument/2006/relationships/oleObject" Target="../embeddings/oleObject60.bin"/><Relationship Id="rId3" Type="http://schemas.openxmlformats.org/officeDocument/2006/relationships/oleObject" Target="../embeddings/oleObject1.bin"/><Relationship Id="rId7" Type="http://schemas.openxmlformats.org/officeDocument/2006/relationships/oleObject" Target="../embeddings/oleObject57.bin"/><Relationship Id="rId12" Type="http://schemas.openxmlformats.org/officeDocument/2006/relationships/image" Target="../media/image83.wmf"/><Relationship Id="rId2" Type="http://schemas.openxmlformats.org/officeDocument/2006/relationships/slideLayout" Target="../slideLayouts/slideLayout7.xml"/><Relationship Id="rId1" Type="http://schemas.openxmlformats.org/officeDocument/2006/relationships/vmlDrawing" Target="../drawings/vmlDrawing31.vml"/><Relationship Id="rId6" Type="http://schemas.openxmlformats.org/officeDocument/2006/relationships/image" Target="../media/image76.wmf"/><Relationship Id="rId11" Type="http://schemas.openxmlformats.org/officeDocument/2006/relationships/oleObject" Target="../embeddings/oleObject59.bin"/><Relationship Id="rId5" Type="http://schemas.openxmlformats.org/officeDocument/2006/relationships/oleObject" Target="../embeddings/oleObject56.bin"/><Relationship Id="rId10" Type="http://schemas.openxmlformats.org/officeDocument/2006/relationships/image" Target="../media/image82.wmf"/><Relationship Id="rId4" Type="http://schemas.openxmlformats.org/officeDocument/2006/relationships/image" Target="../media/image8.wmf"/><Relationship Id="rId9" Type="http://schemas.openxmlformats.org/officeDocument/2006/relationships/oleObject" Target="../embeddings/oleObject58.bin"/><Relationship Id="rId14" Type="http://schemas.openxmlformats.org/officeDocument/2006/relationships/image" Target="../media/image80.wmf"/></Relationships>
</file>

<file path=ppt/slides/_rels/slide34.xml.rels><?xml version="1.0" encoding="UTF-8" standalone="yes"?>
<Relationships xmlns="http://schemas.openxmlformats.org/package/2006/relationships"><Relationship Id="rId8" Type="http://schemas.openxmlformats.org/officeDocument/2006/relationships/image" Target="../media/image85.wmf"/><Relationship Id="rId13" Type="http://schemas.openxmlformats.org/officeDocument/2006/relationships/oleObject" Target="../embeddings/oleObject65.bin"/><Relationship Id="rId3" Type="http://schemas.openxmlformats.org/officeDocument/2006/relationships/oleObject" Target="../embeddings/oleObject1.bin"/><Relationship Id="rId7" Type="http://schemas.openxmlformats.org/officeDocument/2006/relationships/oleObject" Target="../embeddings/oleObject62.bin"/><Relationship Id="rId12" Type="http://schemas.openxmlformats.org/officeDocument/2006/relationships/image" Target="../media/image87.wmf"/><Relationship Id="rId2" Type="http://schemas.openxmlformats.org/officeDocument/2006/relationships/slideLayout" Target="../slideLayouts/slideLayout7.xml"/><Relationship Id="rId1" Type="http://schemas.openxmlformats.org/officeDocument/2006/relationships/vmlDrawing" Target="../drawings/vmlDrawing32.vml"/><Relationship Id="rId6" Type="http://schemas.openxmlformats.org/officeDocument/2006/relationships/image" Target="../media/image84.wmf"/><Relationship Id="rId11" Type="http://schemas.openxmlformats.org/officeDocument/2006/relationships/oleObject" Target="../embeddings/oleObject64.bin"/><Relationship Id="rId5" Type="http://schemas.openxmlformats.org/officeDocument/2006/relationships/oleObject" Target="../embeddings/oleObject61.bin"/><Relationship Id="rId10" Type="http://schemas.openxmlformats.org/officeDocument/2006/relationships/image" Target="../media/image86.wmf"/><Relationship Id="rId4" Type="http://schemas.openxmlformats.org/officeDocument/2006/relationships/image" Target="../media/image8.wmf"/><Relationship Id="rId9" Type="http://schemas.openxmlformats.org/officeDocument/2006/relationships/oleObject" Target="../embeddings/oleObject63.bin"/><Relationship Id="rId14" Type="http://schemas.openxmlformats.org/officeDocument/2006/relationships/image" Target="../media/image88.w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33.vml"/><Relationship Id="rId6" Type="http://schemas.openxmlformats.org/officeDocument/2006/relationships/image" Target="../media/image89.emf"/><Relationship Id="rId5" Type="http://schemas.openxmlformats.org/officeDocument/2006/relationships/oleObject" Target="../embeddings/oleObject5.bin"/><Relationship Id="rId4" Type="http://schemas.openxmlformats.org/officeDocument/2006/relationships/image" Target="../media/image8.w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34.vml"/><Relationship Id="rId6" Type="http://schemas.openxmlformats.org/officeDocument/2006/relationships/image" Target="../media/image90.png"/><Relationship Id="rId5" Type="http://schemas.openxmlformats.org/officeDocument/2006/relationships/oleObject" Target="../embeddings/oleObject5.bin"/><Relationship Id="rId4" Type="http://schemas.openxmlformats.org/officeDocument/2006/relationships/image" Target="../media/image8.wmf"/></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67.bin"/><Relationship Id="rId13" Type="http://schemas.openxmlformats.org/officeDocument/2006/relationships/image" Target="../media/image94.wmf"/><Relationship Id="rId3" Type="http://schemas.openxmlformats.org/officeDocument/2006/relationships/oleObject" Target="../embeddings/oleObject1.bin"/><Relationship Id="rId7" Type="http://schemas.openxmlformats.org/officeDocument/2006/relationships/image" Target="../media/image91.wmf"/><Relationship Id="rId12" Type="http://schemas.openxmlformats.org/officeDocument/2006/relationships/oleObject" Target="../embeddings/oleObject69.bin"/><Relationship Id="rId2" Type="http://schemas.openxmlformats.org/officeDocument/2006/relationships/slideLayout" Target="../slideLayouts/slideLayout7.xml"/><Relationship Id="rId1" Type="http://schemas.openxmlformats.org/officeDocument/2006/relationships/vmlDrawing" Target="../drawings/vmlDrawing35.vml"/><Relationship Id="rId6" Type="http://schemas.openxmlformats.org/officeDocument/2006/relationships/oleObject" Target="../embeddings/oleObject66.bin"/><Relationship Id="rId11" Type="http://schemas.openxmlformats.org/officeDocument/2006/relationships/image" Target="../media/image93.wmf"/><Relationship Id="rId5" Type="http://schemas.openxmlformats.org/officeDocument/2006/relationships/oleObject" Target="../embeddings/oleObject5.bin"/><Relationship Id="rId10" Type="http://schemas.openxmlformats.org/officeDocument/2006/relationships/oleObject" Target="../embeddings/oleObject68.bin"/><Relationship Id="rId4" Type="http://schemas.openxmlformats.org/officeDocument/2006/relationships/image" Target="../media/image8.wmf"/><Relationship Id="rId9" Type="http://schemas.openxmlformats.org/officeDocument/2006/relationships/image" Target="../media/image92.wmf"/></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71.bin"/><Relationship Id="rId13" Type="http://schemas.openxmlformats.org/officeDocument/2006/relationships/image" Target="../media/image98.wmf"/><Relationship Id="rId3" Type="http://schemas.openxmlformats.org/officeDocument/2006/relationships/oleObject" Target="../embeddings/oleObject1.bin"/><Relationship Id="rId7" Type="http://schemas.openxmlformats.org/officeDocument/2006/relationships/image" Target="../media/image95.wmf"/><Relationship Id="rId12" Type="http://schemas.openxmlformats.org/officeDocument/2006/relationships/oleObject" Target="../embeddings/oleObject73.bin"/><Relationship Id="rId2" Type="http://schemas.openxmlformats.org/officeDocument/2006/relationships/slideLayout" Target="../slideLayouts/slideLayout7.xml"/><Relationship Id="rId1" Type="http://schemas.openxmlformats.org/officeDocument/2006/relationships/vmlDrawing" Target="../drawings/vmlDrawing36.vml"/><Relationship Id="rId6" Type="http://schemas.openxmlformats.org/officeDocument/2006/relationships/oleObject" Target="../embeddings/oleObject70.bin"/><Relationship Id="rId11" Type="http://schemas.openxmlformats.org/officeDocument/2006/relationships/image" Target="../media/image97.wmf"/><Relationship Id="rId5" Type="http://schemas.openxmlformats.org/officeDocument/2006/relationships/oleObject" Target="../embeddings/oleObject5.bin"/><Relationship Id="rId15" Type="http://schemas.openxmlformats.org/officeDocument/2006/relationships/image" Target="../media/image99.wmf"/><Relationship Id="rId10" Type="http://schemas.openxmlformats.org/officeDocument/2006/relationships/oleObject" Target="../embeddings/oleObject72.bin"/><Relationship Id="rId4" Type="http://schemas.openxmlformats.org/officeDocument/2006/relationships/image" Target="../media/image8.wmf"/><Relationship Id="rId9" Type="http://schemas.openxmlformats.org/officeDocument/2006/relationships/image" Target="../media/image96.wmf"/><Relationship Id="rId14" Type="http://schemas.openxmlformats.org/officeDocument/2006/relationships/oleObject" Target="../embeddings/oleObject74.bin"/></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37.vml"/><Relationship Id="rId5" Type="http://schemas.openxmlformats.org/officeDocument/2006/relationships/oleObject" Target="../embeddings/oleObject5.bin"/><Relationship Id="rId4" Type="http://schemas.openxmlformats.org/officeDocument/2006/relationships/image" Target="../media/image8.wmf"/></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1.emf"/><Relationship Id="rId4" Type="http://schemas.openxmlformats.org/officeDocument/2006/relationships/image" Target="../media/image8.wmf"/></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38.vml"/><Relationship Id="rId5" Type="http://schemas.openxmlformats.org/officeDocument/2006/relationships/image" Target="../media/image100.png"/><Relationship Id="rId4" Type="http://schemas.openxmlformats.org/officeDocument/2006/relationships/image" Target="../media/image8.wmf"/></Relationships>
</file>

<file path=ppt/slides/_rels/slide41.xml.rels><?xml version="1.0" encoding="UTF-8" standalone="yes"?>
<Relationships xmlns="http://schemas.openxmlformats.org/package/2006/relationships"><Relationship Id="rId8" Type="http://schemas.openxmlformats.org/officeDocument/2006/relationships/image" Target="../media/image101.wmf"/><Relationship Id="rId13" Type="http://schemas.openxmlformats.org/officeDocument/2006/relationships/oleObject" Target="../embeddings/oleObject79.bin"/><Relationship Id="rId3" Type="http://schemas.openxmlformats.org/officeDocument/2006/relationships/oleObject" Target="../embeddings/oleObject1.bin"/><Relationship Id="rId7" Type="http://schemas.openxmlformats.org/officeDocument/2006/relationships/oleObject" Target="../embeddings/oleObject76.bin"/><Relationship Id="rId12" Type="http://schemas.openxmlformats.org/officeDocument/2006/relationships/image" Target="../media/image103.wmf"/><Relationship Id="rId2" Type="http://schemas.openxmlformats.org/officeDocument/2006/relationships/slideLayout" Target="../slideLayouts/slideLayout7.xml"/><Relationship Id="rId1" Type="http://schemas.openxmlformats.org/officeDocument/2006/relationships/vmlDrawing" Target="../drawings/vmlDrawing39.vml"/><Relationship Id="rId6" Type="http://schemas.openxmlformats.org/officeDocument/2006/relationships/image" Target="../media/image76.wmf"/><Relationship Id="rId11" Type="http://schemas.openxmlformats.org/officeDocument/2006/relationships/oleObject" Target="../embeddings/oleObject78.bin"/><Relationship Id="rId5" Type="http://schemas.openxmlformats.org/officeDocument/2006/relationships/oleObject" Target="../embeddings/oleObject75.bin"/><Relationship Id="rId10" Type="http://schemas.openxmlformats.org/officeDocument/2006/relationships/image" Target="../media/image102.wmf"/><Relationship Id="rId4" Type="http://schemas.openxmlformats.org/officeDocument/2006/relationships/image" Target="../media/image8.wmf"/><Relationship Id="rId9" Type="http://schemas.openxmlformats.org/officeDocument/2006/relationships/oleObject" Target="../embeddings/oleObject77.bin"/><Relationship Id="rId14" Type="http://schemas.openxmlformats.org/officeDocument/2006/relationships/image" Target="../media/image104.wmf"/></Relationships>
</file>

<file path=ppt/slides/_rels/slide42.xml.rels><?xml version="1.0" encoding="UTF-8" standalone="yes"?>
<Relationships xmlns="http://schemas.openxmlformats.org/package/2006/relationships"><Relationship Id="rId8" Type="http://schemas.openxmlformats.org/officeDocument/2006/relationships/image" Target="../media/image105.wmf"/><Relationship Id="rId13" Type="http://schemas.openxmlformats.org/officeDocument/2006/relationships/oleObject" Target="../embeddings/oleObject84.bin"/><Relationship Id="rId3" Type="http://schemas.openxmlformats.org/officeDocument/2006/relationships/oleObject" Target="../embeddings/oleObject1.bin"/><Relationship Id="rId7" Type="http://schemas.openxmlformats.org/officeDocument/2006/relationships/oleObject" Target="../embeddings/oleObject81.bin"/><Relationship Id="rId12" Type="http://schemas.openxmlformats.org/officeDocument/2006/relationships/image" Target="../media/image107.wmf"/><Relationship Id="rId2" Type="http://schemas.openxmlformats.org/officeDocument/2006/relationships/slideLayout" Target="../slideLayouts/slideLayout7.xml"/><Relationship Id="rId1" Type="http://schemas.openxmlformats.org/officeDocument/2006/relationships/vmlDrawing" Target="../drawings/vmlDrawing40.vml"/><Relationship Id="rId6" Type="http://schemas.openxmlformats.org/officeDocument/2006/relationships/image" Target="../media/image76.wmf"/><Relationship Id="rId11" Type="http://schemas.openxmlformats.org/officeDocument/2006/relationships/oleObject" Target="../embeddings/oleObject83.bin"/><Relationship Id="rId5" Type="http://schemas.openxmlformats.org/officeDocument/2006/relationships/oleObject" Target="../embeddings/oleObject80.bin"/><Relationship Id="rId10" Type="http://schemas.openxmlformats.org/officeDocument/2006/relationships/image" Target="../media/image106.wmf"/><Relationship Id="rId4" Type="http://schemas.openxmlformats.org/officeDocument/2006/relationships/image" Target="../media/image8.wmf"/><Relationship Id="rId9" Type="http://schemas.openxmlformats.org/officeDocument/2006/relationships/oleObject" Target="../embeddings/oleObject82.bin"/><Relationship Id="rId14" Type="http://schemas.openxmlformats.org/officeDocument/2006/relationships/image" Target="../media/image108.wmf"/></Relationships>
</file>

<file path=ppt/slides/_rels/slide43.xml.rels><?xml version="1.0" encoding="UTF-8" standalone="yes"?>
<Relationships xmlns="http://schemas.openxmlformats.org/package/2006/relationships"><Relationship Id="rId8" Type="http://schemas.openxmlformats.org/officeDocument/2006/relationships/image" Target="../media/image110.wmf"/><Relationship Id="rId13" Type="http://schemas.openxmlformats.org/officeDocument/2006/relationships/oleObject" Target="../embeddings/oleObject89.bin"/><Relationship Id="rId3" Type="http://schemas.openxmlformats.org/officeDocument/2006/relationships/oleObject" Target="../embeddings/oleObject1.bin"/><Relationship Id="rId7" Type="http://schemas.openxmlformats.org/officeDocument/2006/relationships/oleObject" Target="../embeddings/oleObject86.bin"/><Relationship Id="rId12" Type="http://schemas.openxmlformats.org/officeDocument/2006/relationships/image" Target="../media/image112.wmf"/><Relationship Id="rId2" Type="http://schemas.openxmlformats.org/officeDocument/2006/relationships/slideLayout" Target="../slideLayouts/slideLayout7.xml"/><Relationship Id="rId1" Type="http://schemas.openxmlformats.org/officeDocument/2006/relationships/vmlDrawing" Target="../drawings/vmlDrawing41.vml"/><Relationship Id="rId6" Type="http://schemas.openxmlformats.org/officeDocument/2006/relationships/image" Target="../media/image109.wmf"/><Relationship Id="rId11" Type="http://schemas.openxmlformats.org/officeDocument/2006/relationships/oleObject" Target="../embeddings/oleObject88.bin"/><Relationship Id="rId5" Type="http://schemas.openxmlformats.org/officeDocument/2006/relationships/oleObject" Target="../embeddings/oleObject85.bin"/><Relationship Id="rId10" Type="http://schemas.openxmlformats.org/officeDocument/2006/relationships/image" Target="../media/image111.wmf"/><Relationship Id="rId4" Type="http://schemas.openxmlformats.org/officeDocument/2006/relationships/image" Target="../media/image8.wmf"/><Relationship Id="rId9" Type="http://schemas.openxmlformats.org/officeDocument/2006/relationships/oleObject" Target="../embeddings/oleObject87.bin"/><Relationship Id="rId14" Type="http://schemas.openxmlformats.org/officeDocument/2006/relationships/image" Target="../media/image113.w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8.w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8.wmf"/></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15.png"/><Relationship Id="rId7" Type="http://schemas.openxmlformats.org/officeDocument/2006/relationships/image" Target="../media/image12.wmf"/><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2.bin"/><Relationship Id="rId11" Type="http://schemas.openxmlformats.org/officeDocument/2006/relationships/image" Target="../media/image14.wmf"/><Relationship Id="rId5" Type="http://schemas.openxmlformats.org/officeDocument/2006/relationships/image" Target="../media/image8.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13.w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16.emf"/><Relationship Id="rId4" Type="http://schemas.openxmlformats.org/officeDocument/2006/relationships/image" Target="../media/image8.w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8.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Engineering Science</a:t>
            </a:r>
          </a:p>
        </p:txBody>
      </p:sp>
      <p:sp>
        <p:nvSpPr>
          <p:cNvPr id="3" name="Subtitle 2"/>
          <p:cNvSpPr>
            <a:spLocks noGrp="1"/>
          </p:cNvSpPr>
          <p:nvPr>
            <p:ph type="subTitle" idx="1"/>
          </p:nvPr>
        </p:nvSpPr>
        <p:spPr/>
        <p:txBody>
          <a:bodyPr/>
          <a:lstStyle/>
          <a:p>
            <a:r>
              <a:rPr lang="en-US" dirty="0"/>
              <a:t>N2</a:t>
            </a:r>
            <a:endParaRPr lang="en-GB" dirty="0"/>
          </a:p>
        </p:txBody>
      </p:sp>
    </p:spTree>
    <p:extLst>
      <p:ext uri="{BB962C8B-B14F-4D97-AF65-F5344CB8AC3E}">
        <p14:creationId xmlns:p14="http://schemas.microsoft.com/office/powerpoint/2010/main" val="1464255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9456884-F89B-4892-86C7-A606AFB42A43}"/>
              </a:ext>
            </a:extLst>
          </p:cNvPr>
          <p:cNvPicPr/>
          <p:nvPr/>
        </p:nvPicPr>
        <p:blipFill>
          <a:blip r:embed="rId3"/>
          <a:stretch>
            <a:fillRect/>
          </a:stretch>
        </p:blipFill>
        <p:spPr>
          <a:xfrm>
            <a:off x="544102" y="2119524"/>
            <a:ext cx="5958436" cy="2374046"/>
          </a:xfrm>
          <a:prstGeom prst="rect">
            <a:avLst/>
          </a:prstGeom>
        </p:spPr>
      </p:pic>
      <p:sp>
        <p:nvSpPr>
          <p:cNvPr id="13" name="TextBox 12">
            <a:extLst>
              <a:ext uri="{FF2B5EF4-FFF2-40B4-BE49-F238E27FC236}">
                <a16:creationId xmlns:a16="http://schemas.microsoft.com/office/drawing/2014/main" id="{EFD4C559-19B7-4F54-AC19-E23BBD8A0A2F}"/>
              </a:ext>
            </a:extLst>
          </p:cNvPr>
          <p:cNvSpPr txBox="1"/>
          <p:nvPr/>
        </p:nvSpPr>
        <p:spPr>
          <a:xfrm>
            <a:off x="3771968" y="4202027"/>
            <a:ext cx="4546600" cy="369332"/>
          </a:xfrm>
          <a:prstGeom prst="rect">
            <a:avLst/>
          </a:prstGeom>
          <a:noFill/>
          <a:ln>
            <a:solidFill>
              <a:schemeClr val="tx1"/>
            </a:solidFill>
          </a:ln>
        </p:spPr>
        <p:txBody>
          <a:bodyPr wrap="square" rtlCol="0">
            <a:spAutoFit/>
          </a:bodyPr>
          <a:lstStyle/>
          <a:p>
            <a:endParaRPr lang="en-ZA" dirty="0"/>
          </a:p>
        </p:txBody>
      </p:sp>
      <p:sp>
        <p:nvSpPr>
          <p:cNvPr id="2" name="Title 1">
            <a:extLst>
              <a:ext uri="{FF2B5EF4-FFF2-40B4-BE49-F238E27FC236}">
                <a16:creationId xmlns:a16="http://schemas.microsoft.com/office/drawing/2014/main" id="{543CF64A-7865-42D6-90BC-6CC329491F53}"/>
              </a:ext>
            </a:extLst>
          </p:cNvPr>
          <p:cNvSpPr>
            <a:spLocks noGrp="1"/>
          </p:cNvSpPr>
          <p:nvPr>
            <p:ph type="title"/>
          </p:nvPr>
        </p:nvSpPr>
        <p:spPr/>
        <p:txBody>
          <a:bodyPr>
            <a:normAutofit/>
          </a:bodyPr>
          <a:lstStyle/>
          <a:p>
            <a:r>
              <a:rPr lang="en-ZA" dirty="0"/>
              <a:t>3b) Continued</a:t>
            </a:r>
          </a:p>
        </p:txBody>
      </p:sp>
      <p:graphicFrame>
        <p:nvGraphicFramePr>
          <p:cNvPr id="12" name="Object 11">
            <a:extLst>
              <a:ext uri="{FF2B5EF4-FFF2-40B4-BE49-F238E27FC236}">
                <a16:creationId xmlns:a16="http://schemas.microsoft.com/office/drawing/2014/main" id="{EEA83637-0854-4DC6-9119-70F8D49EBD61}"/>
              </a:ext>
            </a:extLst>
          </p:cNvPr>
          <p:cNvGraphicFramePr>
            <a:graphicFrameLocks noChangeAspect="1"/>
          </p:cNvGraphicFramePr>
          <p:nvPr>
            <p:extLst>
              <p:ext uri="{D42A27DB-BD31-4B8C-83A1-F6EECF244321}">
                <p14:modId xmlns:p14="http://schemas.microsoft.com/office/powerpoint/2010/main" val="1514493057"/>
              </p:ext>
            </p:extLst>
          </p:nvPr>
        </p:nvGraphicFramePr>
        <p:xfrm>
          <a:off x="4763466" y="2190558"/>
          <a:ext cx="114300" cy="177800"/>
        </p:xfrm>
        <a:graphic>
          <a:graphicData uri="http://schemas.openxmlformats.org/presentationml/2006/ole">
            <mc:AlternateContent xmlns:mc="http://schemas.openxmlformats.org/markup-compatibility/2006">
              <mc:Choice xmlns:v="urn:schemas-microsoft-com:vml" Requires="v">
                <p:oleObj spid="_x0000_s30061" name="Equation" r:id="rId4" imgW="114120" imgH="177480" progId="Equation.DSMT4">
                  <p:embed/>
                </p:oleObj>
              </mc:Choice>
              <mc:Fallback>
                <p:oleObj name="Equation" r:id="rId4" imgW="114120" imgH="177480" progId="Equation.DSMT4">
                  <p:embed/>
                  <p:pic>
                    <p:nvPicPr>
                      <p:cNvPr id="12" name="Object 11">
                        <a:extLst>
                          <a:ext uri="{FF2B5EF4-FFF2-40B4-BE49-F238E27FC236}">
                            <a16:creationId xmlns:a16="http://schemas.microsoft.com/office/drawing/2014/main" id="{EEA83637-0854-4DC6-9119-70F8D49EBD61}"/>
                          </a:ext>
                        </a:extLst>
                      </p:cNvPr>
                      <p:cNvPicPr/>
                      <p:nvPr/>
                    </p:nvPicPr>
                    <p:blipFill>
                      <a:blip r:embed="rId5"/>
                      <a:stretch>
                        <a:fillRect/>
                      </a:stretch>
                    </p:blipFill>
                    <p:spPr>
                      <a:xfrm>
                        <a:off x="4763466" y="2190558"/>
                        <a:ext cx="114300" cy="177800"/>
                      </a:xfrm>
                      <a:prstGeom prst="rect">
                        <a:avLst/>
                      </a:prstGeom>
                    </p:spPr>
                  </p:pic>
                </p:oleObj>
              </mc:Fallback>
            </mc:AlternateContent>
          </a:graphicData>
        </a:graphic>
      </p:graphicFrame>
      <p:sp>
        <p:nvSpPr>
          <p:cNvPr id="8" name="Title 1">
            <a:extLst>
              <a:ext uri="{FF2B5EF4-FFF2-40B4-BE49-F238E27FC236}">
                <a16:creationId xmlns:a16="http://schemas.microsoft.com/office/drawing/2014/main" id="{C5243C01-0018-43C3-96BB-544DC593B8E3}"/>
              </a:ext>
            </a:extLst>
          </p:cNvPr>
          <p:cNvSpPr txBox="1">
            <a:spLocks/>
          </p:cNvSpPr>
          <p:nvPr/>
        </p:nvSpPr>
        <p:spPr>
          <a:xfrm>
            <a:off x="508001" y="1238250"/>
            <a:ext cx="7590182" cy="881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a:lstStyle>
          <a:p>
            <a:r>
              <a:rPr lang="en-ZA" sz="3200" dirty="0"/>
              <a:t>Vector diagram</a:t>
            </a:r>
          </a:p>
        </p:txBody>
      </p:sp>
      <p:sp>
        <p:nvSpPr>
          <p:cNvPr id="10" name="TextBox 9">
            <a:extLst>
              <a:ext uri="{FF2B5EF4-FFF2-40B4-BE49-F238E27FC236}">
                <a16:creationId xmlns:a16="http://schemas.microsoft.com/office/drawing/2014/main" id="{DA6203E7-3AB2-42AE-94CF-84C7FEB3318A}"/>
              </a:ext>
            </a:extLst>
          </p:cNvPr>
          <p:cNvSpPr txBox="1"/>
          <p:nvPr/>
        </p:nvSpPr>
        <p:spPr>
          <a:xfrm>
            <a:off x="615967" y="4584169"/>
            <a:ext cx="3159190" cy="461665"/>
          </a:xfrm>
          <a:prstGeom prst="rect">
            <a:avLst/>
          </a:prstGeom>
          <a:noFill/>
        </p:spPr>
        <p:txBody>
          <a:bodyPr wrap="square" rtlCol="0">
            <a:spAutoFit/>
          </a:bodyPr>
          <a:lstStyle/>
          <a:p>
            <a:r>
              <a:rPr lang="en-GB" sz="2400" i="1" dirty="0"/>
              <a:t>Figure: Vector diagram</a:t>
            </a:r>
            <a:endParaRPr lang="en-ZA" sz="2400" dirty="0"/>
          </a:p>
        </p:txBody>
      </p:sp>
      <p:graphicFrame>
        <p:nvGraphicFramePr>
          <p:cNvPr id="6" name="Object 5">
            <a:extLst>
              <a:ext uri="{FF2B5EF4-FFF2-40B4-BE49-F238E27FC236}">
                <a16:creationId xmlns:a16="http://schemas.microsoft.com/office/drawing/2014/main" id="{A5D74241-FAF7-41CB-8860-3814C6A8BDF0}"/>
              </a:ext>
            </a:extLst>
          </p:cNvPr>
          <p:cNvGraphicFramePr>
            <a:graphicFrameLocks noChangeAspect="1"/>
          </p:cNvGraphicFramePr>
          <p:nvPr>
            <p:extLst>
              <p:ext uri="{D42A27DB-BD31-4B8C-83A1-F6EECF244321}">
                <p14:modId xmlns:p14="http://schemas.microsoft.com/office/powerpoint/2010/main" val="3589441522"/>
              </p:ext>
            </p:extLst>
          </p:nvPr>
        </p:nvGraphicFramePr>
        <p:xfrm>
          <a:off x="4363416" y="2181033"/>
          <a:ext cx="914400" cy="198438"/>
        </p:xfrm>
        <a:graphic>
          <a:graphicData uri="http://schemas.openxmlformats.org/presentationml/2006/ole">
            <mc:AlternateContent xmlns:mc="http://schemas.openxmlformats.org/markup-compatibility/2006">
              <mc:Choice xmlns:v="urn:schemas-microsoft-com:vml" Requires="v">
                <p:oleObj spid="_x0000_s30062" name="Equation" r:id="rId6" imgW="914400" imgH="198720" progId="Equation.DSMT4">
                  <p:embed/>
                </p:oleObj>
              </mc:Choice>
              <mc:Fallback>
                <p:oleObj name="Equation" r:id="rId6" imgW="914400" imgH="198720" progId="Equation.DSMT4">
                  <p:embed/>
                  <p:pic>
                    <p:nvPicPr>
                      <p:cNvPr id="0" name=""/>
                      <p:cNvPicPr/>
                      <p:nvPr/>
                    </p:nvPicPr>
                    <p:blipFill>
                      <a:blip r:embed="rId5"/>
                      <a:stretch>
                        <a:fillRect/>
                      </a:stretch>
                    </p:blipFill>
                    <p:spPr>
                      <a:xfrm>
                        <a:off x="4363416" y="2181033"/>
                        <a:ext cx="914400" cy="198438"/>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0A6C2E15-74F1-430A-BFEF-FF1C4827A177}"/>
              </a:ext>
            </a:extLst>
          </p:cNvPr>
          <p:cNvGraphicFramePr>
            <a:graphicFrameLocks noChangeAspect="1"/>
          </p:cNvGraphicFramePr>
          <p:nvPr>
            <p:extLst>
              <p:ext uri="{D42A27DB-BD31-4B8C-83A1-F6EECF244321}">
                <p14:modId xmlns:p14="http://schemas.microsoft.com/office/powerpoint/2010/main" val="4115442961"/>
              </p:ext>
            </p:extLst>
          </p:nvPr>
        </p:nvGraphicFramePr>
        <p:xfrm>
          <a:off x="3838852" y="4254406"/>
          <a:ext cx="4546600" cy="471487"/>
        </p:xfrm>
        <a:graphic>
          <a:graphicData uri="http://schemas.openxmlformats.org/presentationml/2006/ole">
            <mc:AlternateContent xmlns:mc="http://schemas.openxmlformats.org/markup-compatibility/2006">
              <mc:Choice xmlns:v="urn:schemas-microsoft-com:vml" Requires="v">
                <p:oleObj spid="_x0000_s30063" name="Equation" r:id="rId7" imgW="1955520" imgH="203040" progId="Equation.DSMT4">
                  <p:embed/>
                </p:oleObj>
              </mc:Choice>
              <mc:Fallback>
                <p:oleObj name="Equation" r:id="rId7" imgW="1955520" imgH="203040" progId="Equation.DSMT4">
                  <p:embed/>
                  <p:pic>
                    <p:nvPicPr>
                      <p:cNvPr id="0" name=""/>
                      <p:cNvPicPr/>
                      <p:nvPr/>
                    </p:nvPicPr>
                    <p:blipFill>
                      <a:blip r:embed="rId8"/>
                      <a:stretch>
                        <a:fillRect/>
                      </a:stretch>
                    </p:blipFill>
                    <p:spPr>
                      <a:xfrm>
                        <a:off x="3838852" y="4254406"/>
                        <a:ext cx="4546600" cy="471487"/>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AAE0C0AD-D51C-4F73-B4DA-A7C6B1AA2BDC}"/>
              </a:ext>
            </a:extLst>
          </p:cNvPr>
          <p:cNvGraphicFramePr>
            <a:graphicFrameLocks noChangeAspect="1"/>
          </p:cNvGraphicFramePr>
          <p:nvPr>
            <p:extLst>
              <p:ext uri="{D42A27DB-BD31-4B8C-83A1-F6EECF244321}">
                <p14:modId xmlns:p14="http://schemas.microsoft.com/office/powerpoint/2010/main" val="2588337644"/>
              </p:ext>
            </p:extLst>
          </p:nvPr>
        </p:nvGraphicFramePr>
        <p:xfrm>
          <a:off x="4167081" y="4666880"/>
          <a:ext cx="1513823" cy="474925"/>
        </p:xfrm>
        <a:graphic>
          <a:graphicData uri="http://schemas.openxmlformats.org/presentationml/2006/ole">
            <mc:AlternateContent xmlns:mc="http://schemas.openxmlformats.org/markup-compatibility/2006">
              <mc:Choice xmlns:v="urn:schemas-microsoft-com:vml" Requires="v">
                <p:oleObj spid="_x0000_s30064" name="Equation" r:id="rId9" imgW="647640" imgH="203040" progId="Equation.DSMT4">
                  <p:embed/>
                </p:oleObj>
              </mc:Choice>
              <mc:Fallback>
                <p:oleObj name="Equation" r:id="rId9" imgW="647640" imgH="203040" progId="Equation.DSMT4">
                  <p:embed/>
                  <p:pic>
                    <p:nvPicPr>
                      <p:cNvPr id="0" name=""/>
                      <p:cNvPicPr/>
                      <p:nvPr/>
                    </p:nvPicPr>
                    <p:blipFill>
                      <a:blip r:embed="rId10"/>
                      <a:stretch>
                        <a:fillRect/>
                      </a:stretch>
                    </p:blipFill>
                    <p:spPr>
                      <a:xfrm>
                        <a:off x="4167081" y="4666880"/>
                        <a:ext cx="1513823" cy="474925"/>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F3648050-4B95-4695-9310-448E8D685941}"/>
              </a:ext>
            </a:extLst>
          </p:cNvPr>
          <p:cNvGraphicFramePr>
            <a:graphicFrameLocks noChangeAspect="1"/>
          </p:cNvGraphicFramePr>
          <p:nvPr>
            <p:extLst>
              <p:ext uri="{D42A27DB-BD31-4B8C-83A1-F6EECF244321}">
                <p14:modId xmlns:p14="http://schemas.microsoft.com/office/powerpoint/2010/main" val="2094259977"/>
              </p:ext>
            </p:extLst>
          </p:nvPr>
        </p:nvGraphicFramePr>
        <p:xfrm>
          <a:off x="4193586" y="5137260"/>
          <a:ext cx="1070978" cy="450938"/>
        </p:xfrm>
        <a:graphic>
          <a:graphicData uri="http://schemas.openxmlformats.org/presentationml/2006/ole">
            <mc:AlternateContent xmlns:mc="http://schemas.openxmlformats.org/markup-compatibility/2006">
              <mc:Choice xmlns:v="urn:schemas-microsoft-com:vml" Requires="v">
                <p:oleObj spid="_x0000_s30065" name="Equation" r:id="rId11" imgW="482400" imgH="203040" progId="Equation.DSMT4">
                  <p:embed/>
                </p:oleObj>
              </mc:Choice>
              <mc:Fallback>
                <p:oleObj name="Equation" r:id="rId11" imgW="482400" imgH="203040" progId="Equation.DSMT4">
                  <p:embed/>
                  <p:pic>
                    <p:nvPicPr>
                      <p:cNvPr id="0" name=""/>
                      <p:cNvPicPr/>
                      <p:nvPr/>
                    </p:nvPicPr>
                    <p:blipFill>
                      <a:blip r:embed="rId12"/>
                      <a:stretch>
                        <a:fillRect/>
                      </a:stretch>
                    </p:blipFill>
                    <p:spPr>
                      <a:xfrm>
                        <a:off x="4193586" y="5137260"/>
                        <a:ext cx="1070978" cy="450938"/>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58314FAF-95B3-4CDD-AB64-1FA620800EEE}"/>
              </a:ext>
            </a:extLst>
          </p:cNvPr>
          <p:cNvGraphicFramePr>
            <a:graphicFrameLocks noChangeAspect="1"/>
          </p:cNvGraphicFramePr>
          <p:nvPr>
            <p:extLst>
              <p:ext uri="{D42A27DB-BD31-4B8C-83A1-F6EECF244321}">
                <p14:modId xmlns:p14="http://schemas.microsoft.com/office/powerpoint/2010/main" val="4040017192"/>
              </p:ext>
            </p:extLst>
          </p:nvPr>
        </p:nvGraphicFramePr>
        <p:xfrm>
          <a:off x="3825255" y="5498908"/>
          <a:ext cx="3938587" cy="427038"/>
        </p:xfrm>
        <a:graphic>
          <a:graphicData uri="http://schemas.openxmlformats.org/presentationml/2006/ole">
            <mc:AlternateContent xmlns:mc="http://schemas.openxmlformats.org/markup-compatibility/2006">
              <mc:Choice xmlns:v="urn:schemas-microsoft-com:vml" Requires="v">
                <p:oleObj spid="_x0000_s30066" name="Equation" r:id="rId13" imgW="1638000" imgH="177480" progId="Equation.DSMT4">
                  <p:embed/>
                </p:oleObj>
              </mc:Choice>
              <mc:Fallback>
                <p:oleObj name="Equation" r:id="rId13" imgW="1638000" imgH="177480" progId="Equation.DSMT4">
                  <p:embed/>
                  <p:pic>
                    <p:nvPicPr>
                      <p:cNvPr id="0" name=""/>
                      <p:cNvPicPr/>
                      <p:nvPr/>
                    </p:nvPicPr>
                    <p:blipFill>
                      <a:blip r:embed="rId14"/>
                      <a:stretch>
                        <a:fillRect/>
                      </a:stretch>
                    </p:blipFill>
                    <p:spPr>
                      <a:xfrm>
                        <a:off x="3825255" y="5498908"/>
                        <a:ext cx="3938587" cy="427038"/>
                      </a:xfrm>
                      <a:prstGeom prst="rect">
                        <a:avLst/>
                      </a:prstGeom>
                    </p:spPr>
                  </p:pic>
                </p:oleObj>
              </mc:Fallback>
            </mc:AlternateContent>
          </a:graphicData>
        </a:graphic>
      </p:graphicFrame>
    </p:spTree>
    <p:extLst>
      <p:ext uri="{BB962C8B-B14F-4D97-AF65-F5344CB8AC3E}">
        <p14:creationId xmlns:p14="http://schemas.microsoft.com/office/powerpoint/2010/main" val="2842334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CF64A-7865-42D6-90BC-6CC329491F53}"/>
              </a:ext>
            </a:extLst>
          </p:cNvPr>
          <p:cNvSpPr>
            <a:spLocks noGrp="1"/>
          </p:cNvSpPr>
          <p:nvPr>
            <p:ph type="title"/>
          </p:nvPr>
        </p:nvSpPr>
        <p:spPr/>
        <p:txBody>
          <a:bodyPr>
            <a:normAutofit fontScale="90000"/>
          </a:bodyPr>
          <a:lstStyle/>
          <a:p>
            <a:r>
              <a:rPr lang="en-ZA" dirty="0"/>
              <a:t>4a) Determine the horizontal and vertical components of the following force graphically:</a:t>
            </a:r>
          </a:p>
        </p:txBody>
      </p:sp>
      <p:graphicFrame>
        <p:nvGraphicFramePr>
          <p:cNvPr id="12" name="Object 11">
            <a:extLst>
              <a:ext uri="{FF2B5EF4-FFF2-40B4-BE49-F238E27FC236}">
                <a16:creationId xmlns:a16="http://schemas.microsoft.com/office/drawing/2014/main" id="{EEA83637-0854-4DC6-9119-70F8D49EBD61}"/>
              </a:ext>
            </a:extLst>
          </p:cNvPr>
          <p:cNvGraphicFramePr>
            <a:graphicFrameLocks noChangeAspect="1"/>
          </p:cNvGraphicFramePr>
          <p:nvPr>
            <p:extLst/>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spid="_x0000_s30838" name="Equation" r:id="rId3" imgW="114120" imgH="177480" progId="Equation.DSMT4">
                  <p:embed/>
                </p:oleObj>
              </mc:Choice>
              <mc:Fallback>
                <p:oleObj name="Equation" r:id="rId3" imgW="114120" imgH="177480" progId="Equation.DSMT4">
                  <p:embed/>
                  <p:pic>
                    <p:nvPicPr>
                      <p:cNvPr id="12" name="Object 11">
                        <a:extLst>
                          <a:ext uri="{FF2B5EF4-FFF2-40B4-BE49-F238E27FC236}">
                            <a16:creationId xmlns:a16="http://schemas.microsoft.com/office/drawing/2014/main" id="{EEA83637-0854-4DC6-9119-70F8D49EBD61}"/>
                          </a:ext>
                        </a:extLst>
                      </p:cNvPr>
                      <p:cNvPicPr/>
                      <p:nvPr/>
                    </p:nvPicPr>
                    <p:blipFill>
                      <a:blip r:embed="rId4"/>
                      <a:stretch>
                        <a:fillRect/>
                      </a:stretch>
                    </p:blipFill>
                    <p:spPr>
                      <a:xfrm>
                        <a:off x="6318250" y="2371725"/>
                        <a:ext cx="114300" cy="177800"/>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DA6203E7-3AB2-42AE-94CF-84C7FEB3318A}"/>
              </a:ext>
            </a:extLst>
          </p:cNvPr>
          <p:cNvSpPr txBox="1"/>
          <p:nvPr/>
        </p:nvSpPr>
        <p:spPr>
          <a:xfrm>
            <a:off x="4166227" y="4872487"/>
            <a:ext cx="3159190" cy="461665"/>
          </a:xfrm>
          <a:prstGeom prst="rect">
            <a:avLst/>
          </a:prstGeom>
          <a:noFill/>
        </p:spPr>
        <p:txBody>
          <a:bodyPr wrap="square" rtlCol="0">
            <a:spAutoFit/>
          </a:bodyPr>
          <a:lstStyle/>
          <a:p>
            <a:r>
              <a:rPr lang="en-GB" sz="2400" i="1" dirty="0"/>
              <a:t>Figure: A force</a:t>
            </a:r>
            <a:endParaRPr lang="en-ZA" sz="2400" dirty="0"/>
          </a:p>
        </p:txBody>
      </p:sp>
      <p:graphicFrame>
        <p:nvGraphicFramePr>
          <p:cNvPr id="6" name="Object 5">
            <a:extLst>
              <a:ext uri="{FF2B5EF4-FFF2-40B4-BE49-F238E27FC236}">
                <a16:creationId xmlns:a16="http://schemas.microsoft.com/office/drawing/2014/main" id="{A5D74241-FAF7-41CB-8860-3814C6A8BDF0}"/>
              </a:ext>
            </a:extLst>
          </p:cNvPr>
          <p:cNvGraphicFramePr>
            <a:graphicFrameLocks noChangeAspect="1"/>
          </p:cNvGraphicFramePr>
          <p:nvPr>
            <p:extLst/>
          </p:nvPr>
        </p:nvGraphicFramePr>
        <p:xfrm>
          <a:off x="5918200" y="2362200"/>
          <a:ext cx="914400" cy="198438"/>
        </p:xfrm>
        <a:graphic>
          <a:graphicData uri="http://schemas.openxmlformats.org/presentationml/2006/ole">
            <mc:AlternateContent xmlns:mc="http://schemas.openxmlformats.org/markup-compatibility/2006">
              <mc:Choice xmlns:v="urn:schemas-microsoft-com:vml" Requires="v">
                <p:oleObj spid="_x0000_s30839" name="Equation" r:id="rId5" imgW="914400" imgH="198720" progId="Equation.DSMT4">
                  <p:embed/>
                </p:oleObj>
              </mc:Choice>
              <mc:Fallback>
                <p:oleObj name="Equation" r:id="rId5" imgW="914400" imgH="198720" progId="Equation.DSMT4">
                  <p:embed/>
                  <p:pic>
                    <p:nvPicPr>
                      <p:cNvPr id="6" name="Object 5">
                        <a:extLst>
                          <a:ext uri="{FF2B5EF4-FFF2-40B4-BE49-F238E27FC236}">
                            <a16:creationId xmlns:a16="http://schemas.microsoft.com/office/drawing/2014/main" id="{A5D74241-FAF7-41CB-8860-3814C6A8BDF0}"/>
                          </a:ext>
                        </a:extLst>
                      </p:cNvPr>
                      <p:cNvPicPr/>
                      <p:nvPr/>
                    </p:nvPicPr>
                    <p:blipFill>
                      <a:blip r:embed="rId4"/>
                      <a:stretch>
                        <a:fillRect/>
                      </a:stretch>
                    </p:blipFill>
                    <p:spPr>
                      <a:xfrm>
                        <a:off x="5918200" y="2362200"/>
                        <a:ext cx="914400" cy="198438"/>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491DE889-C5BB-4D24-B981-C534979EB5EF}"/>
              </a:ext>
            </a:extLst>
          </p:cNvPr>
          <p:cNvPicPr>
            <a:picLocks noChangeAspect="1"/>
          </p:cNvPicPr>
          <p:nvPr/>
        </p:nvPicPr>
        <p:blipFill>
          <a:blip r:embed="rId6"/>
          <a:stretch>
            <a:fillRect/>
          </a:stretch>
        </p:blipFill>
        <p:spPr>
          <a:xfrm>
            <a:off x="4016225" y="2362200"/>
            <a:ext cx="2682379" cy="23004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439441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CF64A-7865-42D6-90BC-6CC329491F53}"/>
              </a:ext>
            </a:extLst>
          </p:cNvPr>
          <p:cNvSpPr>
            <a:spLocks noGrp="1"/>
          </p:cNvSpPr>
          <p:nvPr>
            <p:ph type="title"/>
          </p:nvPr>
        </p:nvSpPr>
        <p:spPr/>
        <p:txBody>
          <a:bodyPr>
            <a:normAutofit/>
          </a:bodyPr>
          <a:lstStyle/>
          <a:p>
            <a:r>
              <a:rPr lang="en-ZA" dirty="0"/>
              <a:t>4a) (Continued)</a:t>
            </a:r>
          </a:p>
        </p:txBody>
      </p:sp>
      <p:graphicFrame>
        <p:nvGraphicFramePr>
          <p:cNvPr id="12" name="Object 11">
            <a:extLst>
              <a:ext uri="{FF2B5EF4-FFF2-40B4-BE49-F238E27FC236}">
                <a16:creationId xmlns:a16="http://schemas.microsoft.com/office/drawing/2014/main" id="{EEA83637-0854-4DC6-9119-70F8D49EBD61}"/>
              </a:ext>
            </a:extLst>
          </p:cNvPr>
          <p:cNvGraphicFramePr>
            <a:graphicFrameLocks noChangeAspect="1"/>
          </p:cNvGraphicFramePr>
          <p:nvPr>
            <p:extLst>
              <p:ext uri="{D42A27DB-BD31-4B8C-83A1-F6EECF244321}">
                <p14:modId xmlns:p14="http://schemas.microsoft.com/office/powerpoint/2010/main" val="2333534772"/>
              </p:ext>
            </p:extLst>
          </p:nvPr>
        </p:nvGraphicFramePr>
        <p:xfrm>
          <a:off x="4830142" y="2424284"/>
          <a:ext cx="114300" cy="177800"/>
        </p:xfrm>
        <a:graphic>
          <a:graphicData uri="http://schemas.openxmlformats.org/presentationml/2006/ole">
            <mc:AlternateContent xmlns:mc="http://schemas.openxmlformats.org/markup-compatibility/2006">
              <mc:Choice xmlns:v="urn:schemas-microsoft-com:vml" Requires="v">
                <p:oleObj spid="_x0000_s31866" name="Equation" r:id="rId3" imgW="114120" imgH="177480" progId="Equation.DSMT4">
                  <p:embed/>
                </p:oleObj>
              </mc:Choice>
              <mc:Fallback>
                <p:oleObj name="Equation" r:id="rId3" imgW="114120" imgH="177480" progId="Equation.DSMT4">
                  <p:embed/>
                  <p:pic>
                    <p:nvPicPr>
                      <p:cNvPr id="12" name="Object 11">
                        <a:extLst>
                          <a:ext uri="{FF2B5EF4-FFF2-40B4-BE49-F238E27FC236}">
                            <a16:creationId xmlns:a16="http://schemas.microsoft.com/office/drawing/2014/main" id="{EEA83637-0854-4DC6-9119-70F8D49EBD61}"/>
                          </a:ext>
                        </a:extLst>
                      </p:cNvPr>
                      <p:cNvPicPr/>
                      <p:nvPr/>
                    </p:nvPicPr>
                    <p:blipFill>
                      <a:blip r:embed="rId4"/>
                      <a:stretch>
                        <a:fillRect/>
                      </a:stretch>
                    </p:blipFill>
                    <p:spPr>
                      <a:xfrm>
                        <a:off x="4830142" y="2424284"/>
                        <a:ext cx="114300" cy="177800"/>
                      </a:xfrm>
                      <a:prstGeom prst="rect">
                        <a:avLst/>
                      </a:prstGeom>
                    </p:spPr>
                  </p:pic>
                </p:oleObj>
              </mc:Fallback>
            </mc:AlternateContent>
          </a:graphicData>
        </a:graphic>
      </p:graphicFrame>
      <p:sp>
        <p:nvSpPr>
          <p:cNvPr id="8" name="Title 1">
            <a:extLst>
              <a:ext uri="{FF2B5EF4-FFF2-40B4-BE49-F238E27FC236}">
                <a16:creationId xmlns:a16="http://schemas.microsoft.com/office/drawing/2014/main" id="{C5243C01-0018-43C3-96BB-544DC593B8E3}"/>
              </a:ext>
            </a:extLst>
          </p:cNvPr>
          <p:cNvSpPr txBox="1">
            <a:spLocks/>
          </p:cNvSpPr>
          <p:nvPr/>
        </p:nvSpPr>
        <p:spPr>
          <a:xfrm>
            <a:off x="635001" y="1974122"/>
            <a:ext cx="7590182" cy="881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a:lstStyle>
          <a:p>
            <a:endParaRPr lang="en-ZA" sz="3200" dirty="0"/>
          </a:p>
        </p:txBody>
      </p:sp>
      <p:graphicFrame>
        <p:nvGraphicFramePr>
          <p:cNvPr id="6" name="Object 5">
            <a:extLst>
              <a:ext uri="{FF2B5EF4-FFF2-40B4-BE49-F238E27FC236}">
                <a16:creationId xmlns:a16="http://schemas.microsoft.com/office/drawing/2014/main" id="{A5D74241-FAF7-41CB-8860-3814C6A8BDF0}"/>
              </a:ext>
            </a:extLst>
          </p:cNvPr>
          <p:cNvGraphicFramePr>
            <a:graphicFrameLocks noChangeAspect="1"/>
          </p:cNvGraphicFramePr>
          <p:nvPr>
            <p:extLst>
              <p:ext uri="{D42A27DB-BD31-4B8C-83A1-F6EECF244321}">
                <p14:modId xmlns:p14="http://schemas.microsoft.com/office/powerpoint/2010/main" val="4260912279"/>
              </p:ext>
            </p:extLst>
          </p:nvPr>
        </p:nvGraphicFramePr>
        <p:xfrm>
          <a:off x="4430092" y="2414759"/>
          <a:ext cx="914400" cy="198438"/>
        </p:xfrm>
        <a:graphic>
          <a:graphicData uri="http://schemas.openxmlformats.org/presentationml/2006/ole">
            <mc:AlternateContent xmlns:mc="http://schemas.openxmlformats.org/markup-compatibility/2006">
              <mc:Choice xmlns:v="urn:schemas-microsoft-com:vml" Requires="v">
                <p:oleObj spid="_x0000_s31867" name="Equation" r:id="rId5" imgW="914400" imgH="198720" progId="Equation.DSMT4">
                  <p:embed/>
                </p:oleObj>
              </mc:Choice>
              <mc:Fallback>
                <p:oleObj name="Equation" r:id="rId5" imgW="914400" imgH="198720" progId="Equation.DSMT4">
                  <p:embed/>
                  <p:pic>
                    <p:nvPicPr>
                      <p:cNvPr id="6" name="Object 5">
                        <a:extLst>
                          <a:ext uri="{FF2B5EF4-FFF2-40B4-BE49-F238E27FC236}">
                            <a16:creationId xmlns:a16="http://schemas.microsoft.com/office/drawing/2014/main" id="{A5D74241-FAF7-41CB-8860-3814C6A8BDF0}"/>
                          </a:ext>
                        </a:extLst>
                      </p:cNvPr>
                      <p:cNvPicPr/>
                      <p:nvPr/>
                    </p:nvPicPr>
                    <p:blipFill>
                      <a:blip r:embed="rId4"/>
                      <a:stretch>
                        <a:fillRect/>
                      </a:stretch>
                    </p:blipFill>
                    <p:spPr>
                      <a:xfrm>
                        <a:off x="4430092" y="2414759"/>
                        <a:ext cx="914400" cy="19843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BD0CC161-5E00-49BE-AB90-75C793886D47}"/>
              </a:ext>
            </a:extLst>
          </p:cNvPr>
          <p:cNvSpPr txBox="1">
            <a:spLocks/>
          </p:cNvSpPr>
          <p:nvPr/>
        </p:nvSpPr>
        <p:spPr>
          <a:xfrm>
            <a:off x="508001" y="1254460"/>
            <a:ext cx="7590182" cy="881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a:lstStyle>
          <a:p>
            <a:r>
              <a:rPr lang="en-ZA" sz="3200" dirty="0"/>
              <a:t>Vector diagram</a:t>
            </a:r>
          </a:p>
        </p:txBody>
      </p:sp>
      <p:sp>
        <p:nvSpPr>
          <p:cNvPr id="16" name="TextBox 15">
            <a:extLst>
              <a:ext uri="{FF2B5EF4-FFF2-40B4-BE49-F238E27FC236}">
                <a16:creationId xmlns:a16="http://schemas.microsoft.com/office/drawing/2014/main" id="{C630D5DD-B85E-407C-8AAE-9912DD047973}"/>
              </a:ext>
            </a:extLst>
          </p:cNvPr>
          <p:cNvSpPr txBox="1"/>
          <p:nvPr/>
        </p:nvSpPr>
        <p:spPr>
          <a:xfrm>
            <a:off x="964373" y="2718922"/>
            <a:ext cx="10084628" cy="830997"/>
          </a:xfrm>
          <a:prstGeom prst="rect">
            <a:avLst/>
          </a:prstGeom>
          <a:noFill/>
          <a:ln>
            <a:solidFill>
              <a:srgbClr val="59991F"/>
            </a:solidFill>
          </a:ln>
        </p:spPr>
        <p:txBody>
          <a:bodyPr wrap="square" rtlCol="0">
            <a:spAutoFit/>
          </a:bodyPr>
          <a:lstStyle/>
          <a:p>
            <a:r>
              <a:rPr lang="en-GB" sz="2400" dirty="0">
                <a:solidFill>
                  <a:srgbClr val="59991F"/>
                </a:solidFill>
                <a:ea typeface="Calibri" panose="020F0502020204030204" pitchFamily="34" charset="0"/>
                <a:cs typeface="Arial" panose="020B0604020202020204" pitchFamily="34" charset="0"/>
              </a:rPr>
              <a:t>Note: The following diagram is not to scale, however, students must draw their own diagrams to scale and write the scale next to the diagram. </a:t>
            </a:r>
            <a:endParaRPr lang="en-ZA" sz="2400" dirty="0">
              <a:solidFill>
                <a:srgbClr val="59991F"/>
              </a:solidFill>
              <a:ea typeface="Calibri" panose="020F050202020403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661CBDF-F210-4CCD-8F1D-654C73477AFB}"/>
              </a:ext>
            </a:extLst>
          </p:cNvPr>
          <p:cNvSpPr txBox="1"/>
          <p:nvPr/>
        </p:nvSpPr>
        <p:spPr>
          <a:xfrm>
            <a:off x="964374" y="4050090"/>
            <a:ext cx="10084627" cy="830997"/>
          </a:xfrm>
          <a:prstGeom prst="rect">
            <a:avLst/>
          </a:prstGeom>
          <a:noFill/>
          <a:ln>
            <a:solidFill>
              <a:srgbClr val="59991F"/>
            </a:solidFill>
          </a:ln>
        </p:spPr>
        <p:txBody>
          <a:bodyPr wrap="square" rtlCol="0">
            <a:spAutoFit/>
          </a:bodyPr>
          <a:lstStyle/>
          <a:p>
            <a:r>
              <a:rPr lang="en-GB" sz="2400" dirty="0">
                <a:solidFill>
                  <a:srgbClr val="59991F"/>
                </a:solidFill>
              </a:rPr>
              <a:t>For example, if drawn to a scale of 1 mm = 3 N, the diagonal line sloping from the corner of HC and VC should be 50 mm in length on the vector diagram</a:t>
            </a:r>
            <a:endParaRPr lang="en-ZA" sz="2400" dirty="0">
              <a:solidFill>
                <a:srgbClr val="59991F"/>
              </a:solidFill>
            </a:endParaRPr>
          </a:p>
        </p:txBody>
      </p:sp>
    </p:spTree>
    <p:extLst>
      <p:ext uri="{BB962C8B-B14F-4D97-AF65-F5344CB8AC3E}">
        <p14:creationId xmlns:p14="http://schemas.microsoft.com/office/powerpoint/2010/main" val="1712510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55B6D450-1FC3-49C4-AAF4-C2FE0F52AB16}"/>
              </a:ext>
            </a:extLst>
          </p:cNvPr>
          <p:cNvSpPr txBox="1"/>
          <p:nvPr/>
        </p:nvSpPr>
        <p:spPr>
          <a:xfrm>
            <a:off x="5935870" y="2409355"/>
            <a:ext cx="2409551" cy="369332"/>
          </a:xfrm>
          <a:prstGeom prst="rect">
            <a:avLst/>
          </a:prstGeom>
          <a:noFill/>
          <a:ln>
            <a:solidFill>
              <a:schemeClr val="tx1"/>
            </a:solidFill>
          </a:ln>
        </p:spPr>
        <p:txBody>
          <a:bodyPr wrap="square" rtlCol="0">
            <a:spAutoFit/>
          </a:bodyPr>
          <a:lstStyle/>
          <a:p>
            <a:endParaRPr lang="en-ZA" dirty="0"/>
          </a:p>
        </p:txBody>
      </p:sp>
      <p:sp>
        <p:nvSpPr>
          <p:cNvPr id="2" name="Title 1">
            <a:extLst>
              <a:ext uri="{FF2B5EF4-FFF2-40B4-BE49-F238E27FC236}">
                <a16:creationId xmlns:a16="http://schemas.microsoft.com/office/drawing/2014/main" id="{543CF64A-7865-42D6-90BC-6CC329491F53}"/>
              </a:ext>
            </a:extLst>
          </p:cNvPr>
          <p:cNvSpPr>
            <a:spLocks noGrp="1"/>
          </p:cNvSpPr>
          <p:nvPr>
            <p:ph type="title"/>
          </p:nvPr>
        </p:nvSpPr>
        <p:spPr/>
        <p:txBody>
          <a:bodyPr>
            <a:normAutofit/>
          </a:bodyPr>
          <a:lstStyle/>
          <a:p>
            <a:r>
              <a:rPr lang="en-ZA" dirty="0"/>
              <a:t>4a) (Continued)</a:t>
            </a:r>
          </a:p>
        </p:txBody>
      </p:sp>
      <p:graphicFrame>
        <p:nvGraphicFramePr>
          <p:cNvPr id="12" name="Object 11">
            <a:extLst>
              <a:ext uri="{FF2B5EF4-FFF2-40B4-BE49-F238E27FC236}">
                <a16:creationId xmlns:a16="http://schemas.microsoft.com/office/drawing/2014/main" id="{EEA83637-0854-4DC6-9119-70F8D49EBD61}"/>
              </a:ext>
            </a:extLst>
          </p:cNvPr>
          <p:cNvGraphicFramePr>
            <a:graphicFrameLocks noChangeAspect="1"/>
          </p:cNvGraphicFramePr>
          <p:nvPr>
            <p:extLst>
              <p:ext uri="{D42A27DB-BD31-4B8C-83A1-F6EECF244321}">
                <p14:modId xmlns:p14="http://schemas.microsoft.com/office/powerpoint/2010/main" val="2517589279"/>
              </p:ext>
            </p:extLst>
          </p:nvPr>
        </p:nvGraphicFramePr>
        <p:xfrm>
          <a:off x="5302251" y="2418881"/>
          <a:ext cx="114300" cy="177800"/>
        </p:xfrm>
        <a:graphic>
          <a:graphicData uri="http://schemas.openxmlformats.org/presentationml/2006/ole">
            <mc:AlternateContent xmlns:mc="http://schemas.openxmlformats.org/markup-compatibility/2006">
              <mc:Choice xmlns:v="urn:schemas-microsoft-com:vml" Requires="v">
                <p:oleObj spid="_x0000_s33270" name="Equation" r:id="rId3" imgW="114120" imgH="177480" progId="Equation.DSMT4">
                  <p:embed/>
                </p:oleObj>
              </mc:Choice>
              <mc:Fallback>
                <p:oleObj name="Equation" r:id="rId3" imgW="114120" imgH="177480" progId="Equation.DSMT4">
                  <p:embed/>
                  <p:pic>
                    <p:nvPicPr>
                      <p:cNvPr id="12" name="Object 11">
                        <a:extLst>
                          <a:ext uri="{FF2B5EF4-FFF2-40B4-BE49-F238E27FC236}">
                            <a16:creationId xmlns:a16="http://schemas.microsoft.com/office/drawing/2014/main" id="{EEA83637-0854-4DC6-9119-70F8D49EBD61}"/>
                          </a:ext>
                        </a:extLst>
                      </p:cNvPr>
                      <p:cNvPicPr/>
                      <p:nvPr/>
                    </p:nvPicPr>
                    <p:blipFill>
                      <a:blip r:embed="rId4"/>
                      <a:stretch>
                        <a:fillRect/>
                      </a:stretch>
                    </p:blipFill>
                    <p:spPr>
                      <a:xfrm>
                        <a:off x="5302251" y="2418881"/>
                        <a:ext cx="114300" cy="177800"/>
                      </a:xfrm>
                      <a:prstGeom prst="rect">
                        <a:avLst/>
                      </a:prstGeom>
                    </p:spPr>
                  </p:pic>
                </p:oleObj>
              </mc:Fallback>
            </mc:AlternateContent>
          </a:graphicData>
        </a:graphic>
      </p:graphicFrame>
      <p:sp>
        <p:nvSpPr>
          <p:cNvPr id="8" name="Title 1">
            <a:extLst>
              <a:ext uri="{FF2B5EF4-FFF2-40B4-BE49-F238E27FC236}">
                <a16:creationId xmlns:a16="http://schemas.microsoft.com/office/drawing/2014/main" id="{C5243C01-0018-43C3-96BB-544DC593B8E3}"/>
              </a:ext>
            </a:extLst>
          </p:cNvPr>
          <p:cNvSpPr txBox="1">
            <a:spLocks/>
          </p:cNvSpPr>
          <p:nvPr/>
        </p:nvSpPr>
        <p:spPr>
          <a:xfrm>
            <a:off x="1107110" y="1968719"/>
            <a:ext cx="7590182" cy="881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a:lstStyle>
          <a:p>
            <a:endParaRPr lang="en-ZA" sz="3200" dirty="0"/>
          </a:p>
        </p:txBody>
      </p:sp>
      <p:graphicFrame>
        <p:nvGraphicFramePr>
          <p:cNvPr id="6" name="Object 5">
            <a:extLst>
              <a:ext uri="{FF2B5EF4-FFF2-40B4-BE49-F238E27FC236}">
                <a16:creationId xmlns:a16="http://schemas.microsoft.com/office/drawing/2014/main" id="{A5D74241-FAF7-41CB-8860-3814C6A8BDF0}"/>
              </a:ext>
            </a:extLst>
          </p:cNvPr>
          <p:cNvGraphicFramePr>
            <a:graphicFrameLocks noChangeAspect="1"/>
          </p:cNvGraphicFramePr>
          <p:nvPr>
            <p:extLst>
              <p:ext uri="{D42A27DB-BD31-4B8C-83A1-F6EECF244321}">
                <p14:modId xmlns:p14="http://schemas.microsoft.com/office/powerpoint/2010/main" val="1517883810"/>
              </p:ext>
            </p:extLst>
          </p:nvPr>
        </p:nvGraphicFramePr>
        <p:xfrm>
          <a:off x="4902201" y="2409356"/>
          <a:ext cx="914400" cy="198438"/>
        </p:xfrm>
        <a:graphic>
          <a:graphicData uri="http://schemas.openxmlformats.org/presentationml/2006/ole">
            <mc:AlternateContent xmlns:mc="http://schemas.openxmlformats.org/markup-compatibility/2006">
              <mc:Choice xmlns:v="urn:schemas-microsoft-com:vml" Requires="v">
                <p:oleObj spid="_x0000_s33271" name="Equation" r:id="rId5" imgW="914400" imgH="198720" progId="Equation.DSMT4">
                  <p:embed/>
                </p:oleObj>
              </mc:Choice>
              <mc:Fallback>
                <p:oleObj name="Equation" r:id="rId5" imgW="914400" imgH="198720" progId="Equation.DSMT4">
                  <p:embed/>
                  <p:pic>
                    <p:nvPicPr>
                      <p:cNvPr id="6" name="Object 5">
                        <a:extLst>
                          <a:ext uri="{FF2B5EF4-FFF2-40B4-BE49-F238E27FC236}">
                            <a16:creationId xmlns:a16="http://schemas.microsoft.com/office/drawing/2014/main" id="{A5D74241-FAF7-41CB-8860-3814C6A8BDF0}"/>
                          </a:ext>
                        </a:extLst>
                      </p:cNvPr>
                      <p:cNvPicPr/>
                      <p:nvPr/>
                    </p:nvPicPr>
                    <p:blipFill>
                      <a:blip r:embed="rId4"/>
                      <a:stretch>
                        <a:fillRect/>
                      </a:stretch>
                    </p:blipFill>
                    <p:spPr>
                      <a:xfrm>
                        <a:off x="4902201" y="2409356"/>
                        <a:ext cx="914400" cy="19843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BD0CC161-5E00-49BE-AB90-75C793886D47}"/>
              </a:ext>
            </a:extLst>
          </p:cNvPr>
          <p:cNvSpPr txBox="1">
            <a:spLocks/>
          </p:cNvSpPr>
          <p:nvPr/>
        </p:nvSpPr>
        <p:spPr>
          <a:xfrm>
            <a:off x="508001" y="1267132"/>
            <a:ext cx="7590182" cy="881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a:lstStyle>
          <a:p>
            <a:r>
              <a:rPr lang="en-ZA" sz="3200" dirty="0"/>
              <a:t>Vector diagram</a:t>
            </a:r>
          </a:p>
        </p:txBody>
      </p:sp>
      <p:pic>
        <p:nvPicPr>
          <p:cNvPr id="3" name="Picture 2">
            <a:extLst>
              <a:ext uri="{FF2B5EF4-FFF2-40B4-BE49-F238E27FC236}">
                <a16:creationId xmlns:a16="http://schemas.microsoft.com/office/drawing/2014/main" id="{8C662A10-217C-41CC-A598-D31685ACFD92}"/>
              </a:ext>
            </a:extLst>
          </p:cNvPr>
          <p:cNvPicPr>
            <a:picLocks noChangeAspect="1"/>
          </p:cNvPicPr>
          <p:nvPr/>
        </p:nvPicPr>
        <p:blipFill>
          <a:blip r:embed="rId6"/>
          <a:stretch>
            <a:fillRect/>
          </a:stretch>
        </p:blipFill>
        <p:spPr>
          <a:xfrm>
            <a:off x="508001" y="2222805"/>
            <a:ext cx="5031432" cy="2740908"/>
          </a:xfrm>
          <a:prstGeom prst="rect">
            <a:avLst/>
          </a:prstGeom>
        </p:spPr>
      </p:pic>
      <p:sp>
        <p:nvSpPr>
          <p:cNvPr id="11" name="TextBox 10">
            <a:extLst>
              <a:ext uri="{FF2B5EF4-FFF2-40B4-BE49-F238E27FC236}">
                <a16:creationId xmlns:a16="http://schemas.microsoft.com/office/drawing/2014/main" id="{447F9EFC-3301-482D-B60F-58176ED96BB0}"/>
              </a:ext>
            </a:extLst>
          </p:cNvPr>
          <p:cNvSpPr txBox="1"/>
          <p:nvPr/>
        </p:nvSpPr>
        <p:spPr>
          <a:xfrm>
            <a:off x="1046786" y="5158085"/>
            <a:ext cx="4615860" cy="461665"/>
          </a:xfrm>
          <a:prstGeom prst="rect">
            <a:avLst/>
          </a:prstGeom>
          <a:noFill/>
        </p:spPr>
        <p:txBody>
          <a:bodyPr wrap="square" rtlCol="0">
            <a:spAutoFit/>
          </a:bodyPr>
          <a:lstStyle/>
          <a:p>
            <a:r>
              <a:rPr lang="en-GB" sz="2400" i="1" dirty="0"/>
              <a:t>Figure: Forces acting on an incline</a:t>
            </a:r>
            <a:endParaRPr lang="en-ZA" sz="2400" dirty="0"/>
          </a:p>
        </p:txBody>
      </p:sp>
      <p:graphicFrame>
        <p:nvGraphicFramePr>
          <p:cNvPr id="4" name="Object 3">
            <a:extLst>
              <a:ext uri="{FF2B5EF4-FFF2-40B4-BE49-F238E27FC236}">
                <a16:creationId xmlns:a16="http://schemas.microsoft.com/office/drawing/2014/main" id="{B26CA33E-A944-42B2-A023-CF1AB9AE8B25}"/>
              </a:ext>
            </a:extLst>
          </p:cNvPr>
          <p:cNvGraphicFramePr>
            <a:graphicFrameLocks noChangeAspect="1"/>
          </p:cNvGraphicFramePr>
          <p:nvPr>
            <p:extLst>
              <p:ext uri="{D42A27DB-BD31-4B8C-83A1-F6EECF244321}">
                <p14:modId xmlns:p14="http://schemas.microsoft.com/office/powerpoint/2010/main" val="1732421293"/>
              </p:ext>
            </p:extLst>
          </p:nvPr>
        </p:nvGraphicFramePr>
        <p:xfrm>
          <a:off x="5949952" y="2434757"/>
          <a:ext cx="1876425" cy="461963"/>
        </p:xfrm>
        <a:graphic>
          <a:graphicData uri="http://schemas.openxmlformats.org/presentationml/2006/ole">
            <mc:AlternateContent xmlns:mc="http://schemas.openxmlformats.org/markup-compatibility/2006">
              <mc:Choice xmlns:v="urn:schemas-microsoft-com:vml" Requires="v">
                <p:oleObj spid="_x0000_s33272" name="Equation" r:id="rId7" imgW="825480" imgH="203040" progId="Equation.DSMT4">
                  <p:embed/>
                </p:oleObj>
              </mc:Choice>
              <mc:Fallback>
                <p:oleObj name="Equation" r:id="rId7" imgW="825480" imgH="203040" progId="Equation.DSMT4">
                  <p:embed/>
                  <p:pic>
                    <p:nvPicPr>
                      <p:cNvPr id="0" name=""/>
                      <p:cNvPicPr/>
                      <p:nvPr/>
                    </p:nvPicPr>
                    <p:blipFill>
                      <a:blip r:embed="rId8"/>
                      <a:stretch>
                        <a:fillRect/>
                      </a:stretch>
                    </p:blipFill>
                    <p:spPr>
                      <a:xfrm>
                        <a:off x="5949952" y="2434757"/>
                        <a:ext cx="1876425" cy="461963"/>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20CD7A58-5C80-4933-9F27-80B351D61537}"/>
              </a:ext>
            </a:extLst>
          </p:cNvPr>
          <p:cNvGraphicFramePr>
            <a:graphicFrameLocks noChangeAspect="1"/>
          </p:cNvGraphicFramePr>
          <p:nvPr>
            <p:extLst>
              <p:ext uri="{D42A27DB-BD31-4B8C-83A1-F6EECF244321}">
                <p14:modId xmlns:p14="http://schemas.microsoft.com/office/powerpoint/2010/main" val="1910727732"/>
              </p:ext>
            </p:extLst>
          </p:nvPr>
        </p:nvGraphicFramePr>
        <p:xfrm>
          <a:off x="6509163" y="2937994"/>
          <a:ext cx="1484313" cy="400050"/>
        </p:xfrm>
        <a:graphic>
          <a:graphicData uri="http://schemas.openxmlformats.org/presentationml/2006/ole">
            <mc:AlternateContent xmlns:mc="http://schemas.openxmlformats.org/markup-compatibility/2006">
              <mc:Choice xmlns:v="urn:schemas-microsoft-com:vml" Requires="v">
                <p:oleObj spid="_x0000_s33273" name="Equation" r:id="rId9" imgW="660240" imgH="177480" progId="Equation.DSMT4">
                  <p:embed/>
                </p:oleObj>
              </mc:Choice>
              <mc:Fallback>
                <p:oleObj name="Equation" r:id="rId9" imgW="660240" imgH="177480" progId="Equation.DSMT4">
                  <p:embed/>
                  <p:pic>
                    <p:nvPicPr>
                      <p:cNvPr id="0" name=""/>
                      <p:cNvPicPr/>
                      <p:nvPr/>
                    </p:nvPicPr>
                    <p:blipFill>
                      <a:blip r:embed="rId10"/>
                      <a:stretch>
                        <a:fillRect/>
                      </a:stretch>
                    </p:blipFill>
                    <p:spPr>
                      <a:xfrm>
                        <a:off x="6509163" y="2937994"/>
                        <a:ext cx="1484313" cy="40005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402A68ED-40FA-4CF8-AC1C-6C398D81A577}"/>
              </a:ext>
            </a:extLst>
          </p:cNvPr>
          <p:cNvGraphicFramePr>
            <a:graphicFrameLocks noChangeAspect="1"/>
          </p:cNvGraphicFramePr>
          <p:nvPr>
            <p:extLst>
              <p:ext uri="{D42A27DB-BD31-4B8C-83A1-F6EECF244321}">
                <p14:modId xmlns:p14="http://schemas.microsoft.com/office/powerpoint/2010/main" val="2752440588"/>
              </p:ext>
            </p:extLst>
          </p:nvPr>
        </p:nvGraphicFramePr>
        <p:xfrm>
          <a:off x="6556376" y="3445995"/>
          <a:ext cx="1239838" cy="511175"/>
        </p:xfrm>
        <a:graphic>
          <a:graphicData uri="http://schemas.openxmlformats.org/presentationml/2006/ole">
            <mc:AlternateContent xmlns:mc="http://schemas.openxmlformats.org/markup-compatibility/2006">
              <mc:Choice xmlns:v="urn:schemas-microsoft-com:vml" Requires="v">
                <p:oleObj spid="_x0000_s33274" name="Equation" r:id="rId11" imgW="583920" imgH="241200" progId="Equation.DSMT4">
                  <p:embed/>
                </p:oleObj>
              </mc:Choice>
              <mc:Fallback>
                <p:oleObj name="Equation" r:id="rId11" imgW="583920" imgH="241200" progId="Equation.DSMT4">
                  <p:embed/>
                  <p:pic>
                    <p:nvPicPr>
                      <p:cNvPr id="0" name=""/>
                      <p:cNvPicPr/>
                      <p:nvPr/>
                    </p:nvPicPr>
                    <p:blipFill>
                      <a:blip r:embed="rId12"/>
                      <a:stretch>
                        <a:fillRect/>
                      </a:stretch>
                    </p:blipFill>
                    <p:spPr>
                      <a:xfrm>
                        <a:off x="6556376" y="3445995"/>
                        <a:ext cx="1239838" cy="51117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32C20E96-526F-4AEC-8FDA-8C0AE61AC13E}"/>
              </a:ext>
            </a:extLst>
          </p:cNvPr>
          <p:cNvGraphicFramePr>
            <a:graphicFrameLocks noChangeAspect="1"/>
          </p:cNvGraphicFramePr>
          <p:nvPr>
            <p:extLst>
              <p:ext uri="{D42A27DB-BD31-4B8C-83A1-F6EECF244321}">
                <p14:modId xmlns:p14="http://schemas.microsoft.com/office/powerpoint/2010/main" val="4215505160"/>
              </p:ext>
            </p:extLst>
          </p:nvPr>
        </p:nvGraphicFramePr>
        <p:xfrm>
          <a:off x="6029326" y="4111157"/>
          <a:ext cx="1631950" cy="441325"/>
        </p:xfrm>
        <a:graphic>
          <a:graphicData uri="http://schemas.openxmlformats.org/presentationml/2006/ole">
            <mc:AlternateContent xmlns:mc="http://schemas.openxmlformats.org/markup-compatibility/2006">
              <mc:Choice xmlns:v="urn:schemas-microsoft-com:vml" Requires="v">
                <p:oleObj spid="_x0000_s33275" name="Equation" r:id="rId13" imgW="749160" imgH="203040" progId="Equation.DSMT4">
                  <p:embed/>
                </p:oleObj>
              </mc:Choice>
              <mc:Fallback>
                <p:oleObj name="Equation" r:id="rId13" imgW="749160" imgH="203040" progId="Equation.DSMT4">
                  <p:embed/>
                  <p:pic>
                    <p:nvPicPr>
                      <p:cNvPr id="0" name=""/>
                      <p:cNvPicPr/>
                      <p:nvPr/>
                    </p:nvPicPr>
                    <p:blipFill>
                      <a:blip r:embed="rId14"/>
                      <a:stretch>
                        <a:fillRect/>
                      </a:stretch>
                    </p:blipFill>
                    <p:spPr>
                      <a:xfrm>
                        <a:off x="6029326" y="4111157"/>
                        <a:ext cx="1631950" cy="441325"/>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106625BD-5AB8-4F37-AA69-15A9FBC1A9EC}"/>
              </a:ext>
            </a:extLst>
          </p:cNvPr>
          <p:cNvGraphicFramePr>
            <a:graphicFrameLocks noChangeAspect="1"/>
          </p:cNvGraphicFramePr>
          <p:nvPr>
            <p:extLst>
              <p:ext uri="{D42A27DB-BD31-4B8C-83A1-F6EECF244321}">
                <p14:modId xmlns:p14="http://schemas.microsoft.com/office/powerpoint/2010/main" val="3472684454"/>
              </p:ext>
            </p:extLst>
          </p:nvPr>
        </p:nvGraphicFramePr>
        <p:xfrm>
          <a:off x="6550026" y="4638207"/>
          <a:ext cx="1295400" cy="442913"/>
        </p:xfrm>
        <a:graphic>
          <a:graphicData uri="http://schemas.openxmlformats.org/presentationml/2006/ole">
            <mc:AlternateContent xmlns:mc="http://schemas.openxmlformats.org/markup-compatibility/2006">
              <mc:Choice xmlns:v="urn:schemas-microsoft-com:vml" Requires="v">
                <p:oleObj spid="_x0000_s33276" name="Equation" r:id="rId15" imgW="596880" imgH="203040" progId="Equation.DSMT4">
                  <p:embed/>
                </p:oleObj>
              </mc:Choice>
              <mc:Fallback>
                <p:oleObj name="Equation" r:id="rId15" imgW="596880" imgH="203040" progId="Equation.DSMT4">
                  <p:embed/>
                  <p:pic>
                    <p:nvPicPr>
                      <p:cNvPr id="0" name=""/>
                      <p:cNvPicPr/>
                      <p:nvPr/>
                    </p:nvPicPr>
                    <p:blipFill>
                      <a:blip r:embed="rId16"/>
                      <a:stretch>
                        <a:fillRect/>
                      </a:stretch>
                    </p:blipFill>
                    <p:spPr>
                      <a:xfrm>
                        <a:off x="6550026" y="4638207"/>
                        <a:ext cx="1295400" cy="442913"/>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3639004C-A19C-4A43-A94E-4DD8073E1DA3}"/>
              </a:ext>
            </a:extLst>
          </p:cNvPr>
          <p:cNvGraphicFramePr>
            <a:graphicFrameLocks noChangeAspect="1"/>
          </p:cNvGraphicFramePr>
          <p:nvPr>
            <p:extLst>
              <p:ext uri="{D42A27DB-BD31-4B8C-83A1-F6EECF244321}">
                <p14:modId xmlns:p14="http://schemas.microsoft.com/office/powerpoint/2010/main" val="3104061093"/>
              </p:ext>
            </p:extLst>
          </p:nvPr>
        </p:nvGraphicFramePr>
        <p:xfrm>
          <a:off x="6575423" y="5120117"/>
          <a:ext cx="1129501" cy="475580"/>
        </p:xfrm>
        <a:graphic>
          <a:graphicData uri="http://schemas.openxmlformats.org/presentationml/2006/ole">
            <mc:AlternateContent xmlns:mc="http://schemas.openxmlformats.org/markup-compatibility/2006">
              <mc:Choice xmlns:v="urn:schemas-microsoft-com:vml" Requires="v">
                <p:oleObj spid="_x0000_s33277" name="Equation" r:id="rId17" imgW="482400" imgH="203040" progId="Equation.DSMT4">
                  <p:embed/>
                </p:oleObj>
              </mc:Choice>
              <mc:Fallback>
                <p:oleObj name="Equation" r:id="rId17" imgW="482400" imgH="203040" progId="Equation.DSMT4">
                  <p:embed/>
                  <p:pic>
                    <p:nvPicPr>
                      <p:cNvPr id="0" name=""/>
                      <p:cNvPicPr/>
                      <p:nvPr/>
                    </p:nvPicPr>
                    <p:blipFill>
                      <a:blip r:embed="rId18"/>
                      <a:stretch>
                        <a:fillRect/>
                      </a:stretch>
                    </p:blipFill>
                    <p:spPr>
                      <a:xfrm>
                        <a:off x="6575423" y="5120117"/>
                        <a:ext cx="1129501" cy="475580"/>
                      </a:xfrm>
                      <a:prstGeom prst="rect">
                        <a:avLst/>
                      </a:prstGeom>
                    </p:spPr>
                  </p:pic>
                </p:oleObj>
              </mc:Fallback>
            </mc:AlternateContent>
          </a:graphicData>
        </a:graphic>
      </p:graphicFrame>
      <p:sp>
        <p:nvSpPr>
          <p:cNvPr id="20" name="TextBox 19">
            <a:extLst>
              <a:ext uri="{FF2B5EF4-FFF2-40B4-BE49-F238E27FC236}">
                <a16:creationId xmlns:a16="http://schemas.microsoft.com/office/drawing/2014/main" id="{31A0FDEC-7F3C-48DF-A662-853DFBF00185}"/>
              </a:ext>
            </a:extLst>
          </p:cNvPr>
          <p:cNvSpPr txBox="1"/>
          <p:nvPr/>
        </p:nvSpPr>
        <p:spPr>
          <a:xfrm>
            <a:off x="5492686" y="271244"/>
            <a:ext cx="4300243" cy="1323439"/>
          </a:xfrm>
          <a:prstGeom prst="rect">
            <a:avLst/>
          </a:prstGeom>
          <a:noFill/>
          <a:ln>
            <a:solidFill>
              <a:srgbClr val="59991F"/>
            </a:solidFill>
          </a:ln>
        </p:spPr>
        <p:txBody>
          <a:bodyPr wrap="square" rtlCol="0">
            <a:spAutoFit/>
          </a:bodyPr>
          <a:lstStyle/>
          <a:p>
            <a:r>
              <a:rPr lang="en-ZA" sz="2000" dirty="0">
                <a:solidFill>
                  <a:srgbClr val="59991F"/>
                </a:solidFill>
              </a:rPr>
              <a:t>The 150 N force is the resultant, and the horizontal component (HC) and vertical component (VC) will be the adjacent sides of the parallelogram</a:t>
            </a:r>
          </a:p>
        </p:txBody>
      </p:sp>
      <p:sp>
        <p:nvSpPr>
          <p:cNvPr id="21" name="TextBox 20">
            <a:extLst>
              <a:ext uri="{FF2B5EF4-FFF2-40B4-BE49-F238E27FC236}">
                <a16:creationId xmlns:a16="http://schemas.microsoft.com/office/drawing/2014/main" id="{D4464A5F-5594-4D0D-8905-3CF32A87C765}"/>
              </a:ext>
            </a:extLst>
          </p:cNvPr>
          <p:cNvSpPr txBox="1"/>
          <p:nvPr/>
        </p:nvSpPr>
        <p:spPr>
          <a:xfrm>
            <a:off x="945319" y="2660803"/>
            <a:ext cx="782431" cy="461665"/>
          </a:xfrm>
          <a:prstGeom prst="rect">
            <a:avLst/>
          </a:prstGeom>
          <a:noFill/>
        </p:spPr>
        <p:txBody>
          <a:bodyPr wrap="square" rtlCol="0">
            <a:spAutoFit/>
          </a:bodyPr>
          <a:lstStyle/>
          <a:p>
            <a:r>
              <a:rPr lang="en-ZA" sz="2400" b="1" i="1" dirty="0">
                <a:latin typeface="Times New Roman" panose="02020603050405020304" pitchFamily="18" charset="0"/>
                <a:cs typeface="Times New Roman" panose="02020603050405020304" pitchFamily="18" charset="0"/>
              </a:rPr>
              <a:t>VC</a:t>
            </a:r>
          </a:p>
        </p:txBody>
      </p:sp>
      <p:sp>
        <p:nvSpPr>
          <p:cNvPr id="22" name="TextBox 21">
            <a:extLst>
              <a:ext uri="{FF2B5EF4-FFF2-40B4-BE49-F238E27FC236}">
                <a16:creationId xmlns:a16="http://schemas.microsoft.com/office/drawing/2014/main" id="{913D0B31-B73A-4C14-A9A7-A07B011C96F9}"/>
              </a:ext>
            </a:extLst>
          </p:cNvPr>
          <p:cNvSpPr txBox="1"/>
          <p:nvPr/>
        </p:nvSpPr>
        <p:spPr>
          <a:xfrm>
            <a:off x="2237535" y="2795155"/>
            <a:ext cx="1181971" cy="400110"/>
          </a:xfrm>
          <a:prstGeom prst="rect">
            <a:avLst/>
          </a:prstGeom>
          <a:noFill/>
        </p:spPr>
        <p:txBody>
          <a:bodyPr wrap="square" rtlCol="0">
            <a:spAutoFit/>
          </a:bodyPr>
          <a:lstStyle/>
          <a:p>
            <a:r>
              <a:rPr lang="en-ZA" sz="2000" b="1" i="1" dirty="0">
                <a:latin typeface="Times New Roman" panose="02020603050405020304" pitchFamily="18" charset="0"/>
                <a:cs typeface="Times New Roman" panose="02020603050405020304" pitchFamily="18" charset="0"/>
              </a:rPr>
              <a:t>150 N</a:t>
            </a:r>
          </a:p>
        </p:txBody>
      </p:sp>
    </p:spTree>
    <p:extLst>
      <p:ext uri="{BB962C8B-B14F-4D97-AF65-F5344CB8AC3E}">
        <p14:creationId xmlns:p14="http://schemas.microsoft.com/office/powerpoint/2010/main" val="124240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1" grpId="0"/>
      <p:bldP spid="20" grpId="0" animBg="1"/>
      <p:bldP spid="2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CF64A-7865-42D6-90BC-6CC329491F53}"/>
              </a:ext>
            </a:extLst>
          </p:cNvPr>
          <p:cNvSpPr>
            <a:spLocks noGrp="1"/>
          </p:cNvSpPr>
          <p:nvPr>
            <p:ph type="title"/>
          </p:nvPr>
        </p:nvSpPr>
        <p:spPr/>
        <p:txBody>
          <a:bodyPr>
            <a:normAutofit fontScale="90000"/>
          </a:bodyPr>
          <a:lstStyle/>
          <a:p>
            <a:r>
              <a:rPr lang="en-ZA" dirty="0"/>
              <a:t>4b) Determine the horizontal and vertical components of the following force graphically:</a:t>
            </a:r>
          </a:p>
        </p:txBody>
      </p:sp>
      <p:graphicFrame>
        <p:nvGraphicFramePr>
          <p:cNvPr id="12" name="Object 11">
            <a:extLst>
              <a:ext uri="{FF2B5EF4-FFF2-40B4-BE49-F238E27FC236}">
                <a16:creationId xmlns:a16="http://schemas.microsoft.com/office/drawing/2014/main" id="{EEA83637-0854-4DC6-9119-70F8D49EBD61}"/>
              </a:ext>
            </a:extLst>
          </p:cNvPr>
          <p:cNvGraphicFramePr>
            <a:graphicFrameLocks noChangeAspect="1"/>
          </p:cNvGraphicFramePr>
          <p:nvPr>
            <p:extLst/>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spid="_x0000_s33908" name="Equation" r:id="rId3" imgW="114120" imgH="177480" progId="Equation.DSMT4">
                  <p:embed/>
                </p:oleObj>
              </mc:Choice>
              <mc:Fallback>
                <p:oleObj name="Equation" r:id="rId3" imgW="114120" imgH="177480" progId="Equation.DSMT4">
                  <p:embed/>
                  <p:pic>
                    <p:nvPicPr>
                      <p:cNvPr id="12" name="Object 11">
                        <a:extLst>
                          <a:ext uri="{FF2B5EF4-FFF2-40B4-BE49-F238E27FC236}">
                            <a16:creationId xmlns:a16="http://schemas.microsoft.com/office/drawing/2014/main" id="{EEA83637-0854-4DC6-9119-70F8D49EBD61}"/>
                          </a:ext>
                        </a:extLst>
                      </p:cNvPr>
                      <p:cNvPicPr/>
                      <p:nvPr/>
                    </p:nvPicPr>
                    <p:blipFill>
                      <a:blip r:embed="rId4"/>
                      <a:stretch>
                        <a:fillRect/>
                      </a:stretch>
                    </p:blipFill>
                    <p:spPr>
                      <a:xfrm>
                        <a:off x="6318250" y="2371725"/>
                        <a:ext cx="114300" cy="177800"/>
                      </a:xfrm>
                      <a:prstGeom prst="rect">
                        <a:avLst/>
                      </a:prstGeom>
                    </p:spPr>
                  </p:pic>
                </p:oleObj>
              </mc:Fallback>
            </mc:AlternateContent>
          </a:graphicData>
        </a:graphic>
      </p:graphicFrame>
      <p:sp>
        <p:nvSpPr>
          <p:cNvPr id="8" name="Title 1">
            <a:extLst>
              <a:ext uri="{FF2B5EF4-FFF2-40B4-BE49-F238E27FC236}">
                <a16:creationId xmlns:a16="http://schemas.microsoft.com/office/drawing/2014/main" id="{C5243C01-0018-43C3-96BB-544DC593B8E3}"/>
              </a:ext>
            </a:extLst>
          </p:cNvPr>
          <p:cNvSpPr txBox="1">
            <a:spLocks/>
          </p:cNvSpPr>
          <p:nvPr/>
        </p:nvSpPr>
        <p:spPr>
          <a:xfrm>
            <a:off x="2123109" y="1921563"/>
            <a:ext cx="7590182" cy="881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a:lstStyle>
          <a:p>
            <a:endParaRPr lang="en-ZA" sz="3200" dirty="0"/>
          </a:p>
        </p:txBody>
      </p:sp>
      <p:sp>
        <p:nvSpPr>
          <p:cNvPr id="10" name="TextBox 9">
            <a:extLst>
              <a:ext uri="{FF2B5EF4-FFF2-40B4-BE49-F238E27FC236}">
                <a16:creationId xmlns:a16="http://schemas.microsoft.com/office/drawing/2014/main" id="{DA6203E7-3AB2-42AE-94CF-84C7FEB3318A}"/>
              </a:ext>
            </a:extLst>
          </p:cNvPr>
          <p:cNvSpPr txBox="1"/>
          <p:nvPr/>
        </p:nvSpPr>
        <p:spPr>
          <a:xfrm>
            <a:off x="4166226" y="5222284"/>
            <a:ext cx="3159190" cy="461665"/>
          </a:xfrm>
          <a:prstGeom prst="rect">
            <a:avLst/>
          </a:prstGeom>
          <a:noFill/>
        </p:spPr>
        <p:txBody>
          <a:bodyPr wrap="square" rtlCol="0">
            <a:spAutoFit/>
          </a:bodyPr>
          <a:lstStyle/>
          <a:p>
            <a:r>
              <a:rPr lang="en-GB" sz="2400" i="1" dirty="0"/>
              <a:t>Figure: A force</a:t>
            </a:r>
            <a:endParaRPr lang="en-ZA" sz="2400" dirty="0"/>
          </a:p>
        </p:txBody>
      </p:sp>
      <p:graphicFrame>
        <p:nvGraphicFramePr>
          <p:cNvPr id="6" name="Object 5">
            <a:extLst>
              <a:ext uri="{FF2B5EF4-FFF2-40B4-BE49-F238E27FC236}">
                <a16:creationId xmlns:a16="http://schemas.microsoft.com/office/drawing/2014/main" id="{A5D74241-FAF7-41CB-8860-3814C6A8BDF0}"/>
              </a:ext>
            </a:extLst>
          </p:cNvPr>
          <p:cNvGraphicFramePr>
            <a:graphicFrameLocks noChangeAspect="1"/>
          </p:cNvGraphicFramePr>
          <p:nvPr>
            <p:extLst/>
          </p:nvPr>
        </p:nvGraphicFramePr>
        <p:xfrm>
          <a:off x="5918200" y="2362200"/>
          <a:ext cx="914400" cy="198438"/>
        </p:xfrm>
        <a:graphic>
          <a:graphicData uri="http://schemas.openxmlformats.org/presentationml/2006/ole">
            <mc:AlternateContent xmlns:mc="http://schemas.openxmlformats.org/markup-compatibility/2006">
              <mc:Choice xmlns:v="urn:schemas-microsoft-com:vml" Requires="v">
                <p:oleObj spid="_x0000_s33909" name="Equation" r:id="rId5" imgW="914400" imgH="198720" progId="Equation.DSMT4">
                  <p:embed/>
                </p:oleObj>
              </mc:Choice>
              <mc:Fallback>
                <p:oleObj name="Equation" r:id="rId5" imgW="914400" imgH="198720" progId="Equation.DSMT4">
                  <p:embed/>
                  <p:pic>
                    <p:nvPicPr>
                      <p:cNvPr id="6" name="Object 5">
                        <a:extLst>
                          <a:ext uri="{FF2B5EF4-FFF2-40B4-BE49-F238E27FC236}">
                            <a16:creationId xmlns:a16="http://schemas.microsoft.com/office/drawing/2014/main" id="{A5D74241-FAF7-41CB-8860-3814C6A8BDF0}"/>
                          </a:ext>
                        </a:extLst>
                      </p:cNvPr>
                      <p:cNvPicPr/>
                      <p:nvPr/>
                    </p:nvPicPr>
                    <p:blipFill>
                      <a:blip r:embed="rId4"/>
                      <a:stretch>
                        <a:fillRect/>
                      </a:stretch>
                    </p:blipFill>
                    <p:spPr>
                      <a:xfrm>
                        <a:off x="5918200" y="2362200"/>
                        <a:ext cx="914400" cy="19843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05F6A72E-1398-46AD-ADE7-1A18243BC5EE}"/>
              </a:ext>
            </a:extLst>
          </p:cNvPr>
          <p:cNvPicPr>
            <a:picLocks noChangeAspect="1"/>
          </p:cNvPicPr>
          <p:nvPr/>
        </p:nvPicPr>
        <p:blipFill>
          <a:blip r:embed="rId6"/>
          <a:stretch>
            <a:fillRect/>
          </a:stretch>
        </p:blipFill>
        <p:spPr>
          <a:xfrm>
            <a:off x="3557288" y="2046019"/>
            <a:ext cx="3436825" cy="30614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32964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CF64A-7865-42D6-90BC-6CC329491F53}"/>
              </a:ext>
            </a:extLst>
          </p:cNvPr>
          <p:cNvSpPr>
            <a:spLocks noGrp="1"/>
          </p:cNvSpPr>
          <p:nvPr>
            <p:ph type="title"/>
          </p:nvPr>
        </p:nvSpPr>
        <p:spPr/>
        <p:txBody>
          <a:bodyPr>
            <a:normAutofit/>
          </a:bodyPr>
          <a:lstStyle/>
          <a:p>
            <a:r>
              <a:rPr lang="en-ZA" dirty="0"/>
              <a:t>4b) (Continued)</a:t>
            </a:r>
          </a:p>
        </p:txBody>
      </p:sp>
      <p:graphicFrame>
        <p:nvGraphicFramePr>
          <p:cNvPr id="12" name="Object 11">
            <a:extLst>
              <a:ext uri="{FF2B5EF4-FFF2-40B4-BE49-F238E27FC236}">
                <a16:creationId xmlns:a16="http://schemas.microsoft.com/office/drawing/2014/main" id="{EEA83637-0854-4DC6-9119-70F8D49EBD61}"/>
              </a:ext>
            </a:extLst>
          </p:cNvPr>
          <p:cNvGraphicFramePr>
            <a:graphicFrameLocks noChangeAspect="1"/>
          </p:cNvGraphicFramePr>
          <p:nvPr>
            <p:extLst>
              <p:ext uri="{D42A27DB-BD31-4B8C-83A1-F6EECF244321}">
                <p14:modId xmlns:p14="http://schemas.microsoft.com/office/powerpoint/2010/main" val="1426463134"/>
              </p:ext>
            </p:extLst>
          </p:nvPr>
        </p:nvGraphicFramePr>
        <p:xfrm>
          <a:off x="4782100" y="2364265"/>
          <a:ext cx="114300" cy="177800"/>
        </p:xfrm>
        <a:graphic>
          <a:graphicData uri="http://schemas.openxmlformats.org/presentationml/2006/ole">
            <mc:AlternateContent xmlns:mc="http://schemas.openxmlformats.org/markup-compatibility/2006">
              <mc:Choice xmlns:v="urn:schemas-microsoft-com:vml" Requires="v">
                <p:oleObj spid="_x0000_s34934" name="Equation" r:id="rId3" imgW="114120" imgH="177480" progId="Equation.DSMT4">
                  <p:embed/>
                </p:oleObj>
              </mc:Choice>
              <mc:Fallback>
                <p:oleObj name="Equation" r:id="rId3" imgW="114120" imgH="177480" progId="Equation.DSMT4">
                  <p:embed/>
                  <p:pic>
                    <p:nvPicPr>
                      <p:cNvPr id="12" name="Object 11">
                        <a:extLst>
                          <a:ext uri="{FF2B5EF4-FFF2-40B4-BE49-F238E27FC236}">
                            <a16:creationId xmlns:a16="http://schemas.microsoft.com/office/drawing/2014/main" id="{EEA83637-0854-4DC6-9119-70F8D49EBD61}"/>
                          </a:ext>
                        </a:extLst>
                      </p:cNvPr>
                      <p:cNvPicPr/>
                      <p:nvPr/>
                    </p:nvPicPr>
                    <p:blipFill>
                      <a:blip r:embed="rId4"/>
                      <a:stretch>
                        <a:fillRect/>
                      </a:stretch>
                    </p:blipFill>
                    <p:spPr>
                      <a:xfrm>
                        <a:off x="4782100" y="2364265"/>
                        <a:ext cx="114300" cy="177800"/>
                      </a:xfrm>
                      <a:prstGeom prst="rect">
                        <a:avLst/>
                      </a:prstGeom>
                    </p:spPr>
                  </p:pic>
                </p:oleObj>
              </mc:Fallback>
            </mc:AlternateContent>
          </a:graphicData>
        </a:graphic>
      </p:graphicFrame>
      <p:sp>
        <p:nvSpPr>
          <p:cNvPr id="8" name="Title 1">
            <a:extLst>
              <a:ext uri="{FF2B5EF4-FFF2-40B4-BE49-F238E27FC236}">
                <a16:creationId xmlns:a16="http://schemas.microsoft.com/office/drawing/2014/main" id="{C5243C01-0018-43C3-96BB-544DC593B8E3}"/>
              </a:ext>
            </a:extLst>
          </p:cNvPr>
          <p:cNvSpPr txBox="1">
            <a:spLocks/>
          </p:cNvSpPr>
          <p:nvPr/>
        </p:nvSpPr>
        <p:spPr>
          <a:xfrm>
            <a:off x="586959" y="1914103"/>
            <a:ext cx="7590182" cy="881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a:lstStyle>
          <a:p>
            <a:endParaRPr lang="en-ZA" sz="3200" dirty="0"/>
          </a:p>
        </p:txBody>
      </p:sp>
      <p:graphicFrame>
        <p:nvGraphicFramePr>
          <p:cNvPr id="6" name="Object 5">
            <a:extLst>
              <a:ext uri="{FF2B5EF4-FFF2-40B4-BE49-F238E27FC236}">
                <a16:creationId xmlns:a16="http://schemas.microsoft.com/office/drawing/2014/main" id="{A5D74241-FAF7-41CB-8860-3814C6A8BDF0}"/>
              </a:ext>
            </a:extLst>
          </p:cNvPr>
          <p:cNvGraphicFramePr>
            <a:graphicFrameLocks noChangeAspect="1"/>
          </p:cNvGraphicFramePr>
          <p:nvPr>
            <p:extLst>
              <p:ext uri="{D42A27DB-BD31-4B8C-83A1-F6EECF244321}">
                <p14:modId xmlns:p14="http://schemas.microsoft.com/office/powerpoint/2010/main" val="896547057"/>
              </p:ext>
            </p:extLst>
          </p:nvPr>
        </p:nvGraphicFramePr>
        <p:xfrm>
          <a:off x="4382050" y="2354740"/>
          <a:ext cx="914400" cy="198438"/>
        </p:xfrm>
        <a:graphic>
          <a:graphicData uri="http://schemas.openxmlformats.org/presentationml/2006/ole">
            <mc:AlternateContent xmlns:mc="http://schemas.openxmlformats.org/markup-compatibility/2006">
              <mc:Choice xmlns:v="urn:schemas-microsoft-com:vml" Requires="v">
                <p:oleObj spid="_x0000_s34935" name="Equation" r:id="rId5" imgW="914400" imgH="198720" progId="Equation.DSMT4">
                  <p:embed/>
                </p:oleObj>
              </mc:Choice>
              <mc:Fallback>
                <p:oleObj name="Equation" r:id="rId5" imgW="914400" imgH="198720" progId="Equation.DSMT4">
                  <p:embed/>
                  <p:pic>
                    <p:nvPicPr>
                      <p:cNvPr id="6" name="Object 5">
                        <a:extLst>
                          <a:ext uri="{FF2B5EF4-FFF2-40B4-BE49-F238E27FC236}">
                            <a16:creationId xmlns:a16="http://schemas.microsoft.com/office/drawing/2014/main" id="{A5D74241-FAF7-41CB-8860-3814C6A8BDF0}"/>
                          </a:ext>
                        </a:extLst>
                      </p:cNvPr>
                      <p:cNvPicPr/>
                      <p:nvPr/>
                    </p:nvPicPr>
                    <p:blipFill>
                      <a:blip r:embed="rId4"/>
                      <a:stretch>
                        <a:fillRect/>
                      </a:stretch>
                    </p:blipFill>
                    <p:spPr>
                      <a:xfrm>
                        <a:off x="4382050" y="2354740"/>
                        <a:ext cx="914400" cy="19843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BD0CC161-5E00-49BE-AB90-75C793886D47}"/>
              </a:ext>
            </a:extLst>
          </p:cNvPr>
          <p:cNvSpPr txBox="1">
            <a:spLocks/>
          </p:cNvSpPr>
          <p:nvPr/>
        </p:nvSpPr>
        <p:spPr>
          <a:xfrm>
            <a:off x="508001" y="1238250"/>
            <a:ext cx="7590182" cy="881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a:lstStyle>
          <a:p>
            <a:r>
              <a:rPr lang="en-ZA" sz="3200" dirty="0"/>
              <a:t>Vector diagram</a:t>
            </a:r>
          </a:p>
        </p:txBody>
      </p:sp>
      <p:sp>
        <p:nvSpPr>
          <p:cNvPr id="16" name="TextBox 15">
            <a:extLst>
              <a:ext uri="{FF2B5EF4-FFF2-40B4-BE49-F238E27FC236}">
                <a16:creationId xmlns:a16="http://schemas.microsoft.com/office/drawing/2014/main" id="{C630D5DD-B85E-407C-8AAE-9912DD047973}"/>
              </a:ext>
            </a:extLst>
          </p:cNvPr>
          <p:cNvSpPr txBox="1"/>
          <p:nvPr/>
        </p:nvSpPr>
        <p:spPr>
          <a:xfrm>
            <a:off x="797062" y="2669652"/>
            <a:ext cx="10251938" cy="830997"/>
          </a:xfrm>
          <a:prstGeom prst="rect">
            <a:avLst/>
          </a:prstGeom>
          <a:noFill/>
          <a:ln>
            <a:solidFill>
              <a:srgbClr val="59991F"/>
            </a:solidFill>
          </a:ln>
        </p:spPr>
        <p:txBody>
          <a:bodyPr wrap="square" rtlCol="0">
            <a:spAutoFit/>
          </a:bodyPr>
          <a:lstStyle/>
          <a:p>
            <a:r>
              <a:rPr lang="en-GB" sz="2400" dirty="0">
                <a:solidFill>
                  <a:srgbClr val="59991F"/>
                </a:solidFill>
                <a:ea typeface="Calibri" panose="020F0502020204030204" pitchFamily="34" charset="0"/>
                <a:cs typeface="Arial" panose="020B0604020202020204" pitchFamily="34" charset="0"/>
              </a:rPr>
              <a:t>Note: The following diagram is not to scale, however, students must draw their own diagrams to scale and write the scale next to the diagram. </a:t>
            </a:r>
            <a:endParaRPr lang="en-ZA" sz="2400" dirty="0">
              <a:solidFill>
                <a:srgbClr val="59991F"/>
              </a:solidFill>
              <a:ea typeface="Calibri" panose="020F050202020403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661CBDF-F210-4CCD-8F1D-654C73477AFB}"/>
              </a:ext>
            </a:extLst>
          </p:cNvPr>
          <p:cNvSpPr txBox="1"/>
          <p:nvPr/>
        </p:nvSpPr>
        <p:spPr>
          <a:xfrm>
            <a:off x="797063" y="3990071"/>
            <a:ext cx="10251937" cy="830997"/>
          </a:xfrm>
          <a:prstGeom prst="rect">
            <a:avLst/>
          </a:prstGeom>
          <a:noFill/>
          <a:ln>
            <a:solidFill>
              <a:srgbClr val="59991F"/>
            </a:solidFill>
          </a:ln>
        </p:spPr>
        <p:txBody>
          <a:bodyPr wrap="square" rtlCol="0">
            <a:spAutoFit/>
          </a:bodyPr>
          <a:lstStyle/>
          <a:p>
            <a:r>
              <a:rPr lang="en-GB" sz="2400" dirty="0">
                <a:solidFill>
                  <a:srgbClr val="59991F"/>
                </a:solidFill>
              </a:rPr>
              <a:t>For example, if drawn to a scale of 1 mm = 10 N, the diagonal line sloping from the corner of HC and VC should be 60 mm in length on the vector diagram.</a:t>
            </a:r>
            <a:endParaRPr lang="en-ZA" sz="3200" dirty="0">
              <a:solidFill>
                <a:srgbClr val="59991F"/>
              </a:solidFill>
            </a:endParaRPr>
          </a:p>
        </p:txBody>
      </p:sp>
    </p:spTree>
    <p:extLst>
      <p:ext uri="{BB962C8B-B14F-4D97-AF65-F5344CB8AC3E}">
        <p14:creationId xmlns:p14="http://schemas.microsoft.com/office/powerpoint/2010/main" val="3427082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10A2E2B6-B71A-4ADC-A01A-465DB2B776B6}"/>
              </a:ext>
            </a:extLst>
          </p:cNvPr>
          <p:cNvSpPr txBox="1"/>
          <p:nvPr/>
        </p:nvSpPr>
        <p:spPr>
          <a:xfrm>
            <a:off x="6632882" y="2286767"/>
            <a:ext cx="2504661" cy="369332"/>
          </a:xfrm>
          <a:prstGeom prst="rect">
            <a:avLst/>
          </a:prstGeom>
          <a:noFill/>
          <a:ln>
            <a:solidFill>
              <a:schemeClr val="tx1"/>
            </a:solidFill>
          </a:ln>
        </p:spPr>
        <p:txBody>
          <a:bodyPr wrap="square" rtlCol="0">
            <a:spAutoFit/>
          </a:bodyPr>
          <a:lstStyle/>
          <a:p>
            <a:endParaRPr lang="en-ZA" dirty="0"/>
          </a:p>
        </p:txBody>
      </p:sp>
      <p:sp>
        <p:nvSpPr>
          <p:cNvPr id="2" name="Title 1">
            <a:extLst>
              <a:ext uri="{FF2B5EF4-FFF2-40B4-BE49-F238E27FC236}">
                <a16:creationId xmlns:a16="http://schemas.microsoft.com/office/drawing/2014/main" id="{543CF64A-7865-42D6-90BC-6CC329491F53}"/>
              </a:ext>
            </a:extLst>
          </p:cNvPr>
          <p:cNvSpPr>
            <a:spLocks noGrp="1"/>
          </p:cNvSpPr>
          <p:nvPr>
            <p:ph type="title"/>
          </p:nvPr>
        </p:nvSpPr>
        <p:spPr/>
        <p:txBody>
          <a:bodyPr>
            <a:normAutofit/>
          </a:bodyPr>
          <a:lstStyle/>
          <a:p>
            <a:r>
              <a:rPr lang="en-ZA" dirty="0"/>
              <a:t>4b) (Continued)</a:t>
            </a:r>
          </a:p>
        </p:txBody>
      </p:sp>
      <p:graphicFrame>
        <p:nvGraphicFramePr>
          <p:cNvPr id="12" name="Object 11">
            <a:extLst>
              <a:ext uri="{FF2B5EF4-FFF2-40B4-BE49-F238E27FC236}">
                <a16:creationId xmlns:a16="http://schemas.microsoft.com/office/drawing/2014/main" id="{EEA83637-0854-4DC6-9119-70F8D49EBD61}"/>
              </a:ext>
            </a:extLst>
          </p:cNvPr>
          <p:cNvGraphicFramePr>
            <a:graphicFrameLocks noChangeAspect="1"/>
          </p:cNvGraphicFramePr>
          <p:nvPr>
            <p:extLst>
              <p:ext uri="{D42A27DB-BD31-4B8C-83A1-F6EECF244321}">
                <p14:modId xmlns:p14="http://schemas.microsoft.com/office/powerpoint/2010/main" val="3852306591"/>
              </p:ext>
            </p:extLst>
          </p:nvPr>
        </p:nvGraphicFramePr>
        <p:xfrm>
          <a:off x="5718482" y="2423913"/>
          <a:ext cx="114300" cy="177800"/>
        </p:xfrm>
        <a:graphic>
          <a:graphicData uri="http://schemas.openxmlformats.org/presentationml/2006/ole">
            <mc:AlternateContent xmlns:mc="http://schemas.openxmlformats.org/markup-compatibility/2006">
              <mc:Choice xmlns:v="urn:schemas-microsoft-com:vml" Requires="v">
                <p:oleObj spid="_x0000_s36284" name="Equation" r:id="rId3" imgW="114120" imgH="177480" progId="Equation.DSMT4">
                  <p:embed/>
                </p:oleObj>
              </mc:Choice>
              <mc:Fallback>
                <p:oleObj name="Equation" r:id="rId3" imgW="114120" imgH="177480" progId="Equation.DSMT4">
                  <p:embed/>
                  <p:pic>
                    <p:nvPicPr>
                      <p:cNvPr id="12" name="Object 11">
                        <a:extLst>
                          <a:ext uri="{FF2B5EF4-FFF2-40B4-BE49-F238E27FC236}">
                            <a16:creationId xmlns:a16="http://schemas.microsoft.com/office/drawing/2014/main" id="{EEA83637-0854-4DC6-9119-70F8D49EBD61}"/>
                          </a:ext>
                        </a:extLst>
                      </p:cNvPr>
                      <p:cNvPicPr/>
                      <p:nvPr/>
                    </p:nvPicPr>
                    <p:blipFill>
                      <a:blip r:embed="rId4"/>
                      <a:stretch>
                        <a:fillRect/>
                      </a:stretch>
                    </p:blipFill>
                    <p:spPr>
                      <a:xfrm>
                        <a:off x="5718482" y="2423913"/>
                        <a:ext cx="114300" cy="177800"/>
                      </a:xfrm>
                      <a:prstGeom prst="rect">
                        <a:avLst/>
                      </a:prstGeom>
                    </p:spPr>
                  </p:pic>
                </p:oleObj>
              </mc:Fallback>
            </mc:AlternateContent>
          </a:graphicData>
        </a:graphic>
      </p:graphicFrame>
      <p:sp>
        <p:nvSpPr>
          <p:cNvPr id="8" name="Title 1">
            <a:extLst>
              <a:ext uri="{FF2B5EF4-FFF2-40B4-BE49-F238E27FC236}">
                <a16:creationId xmlns:a16="http://schemas.microsoft.com/office/drawing/2014/main" id="{C5243C01-0018-43C3-96BB-544DC593B8E3}"/>
              </a:ext>
            </a:extLst>
          </p:cNvPr>
          <p:cNvSpPr txBox="1">
            <a:spLocks/>
          </p:cNvSpPr>
          <p:nvPr/>
        </p:nvSpPr>
        <p:spPr>
          <a:xfrm>
            <a:off x="1523341" y="1973751"/>
            <a:ext cx="7590182" cy="881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a:lstStyle>
          <a:p>
            <a:endParaRPr lang="en-ZA" sz="3200" dirty="0"/>
          </a:p>
        </p:txBody>
      </p:sp>
      <p:sp>
        <p:nvSpPr>
          <p:cNvPr id="10" name="TextBox 9">
            <a:extLst>
              <a:ext uri="{FF2B5EF4-FFF2-40B4-BE49-F238E27FC236}">
                <a16:creationId xmlns:a16="http://schemas.microsoft.com/office/drawing/2014/main" id="{DA6203E7-3AB2-42AE-94CF-84C7FEB3318A}"/>
              </a:ext>
            </a:extLst>
          </p:cNvPr>
          <p:cNvSpPr txBox="1"/>
          <p:nvPr/>
        </p:nvSpPr>
        <p:spPr>
          <a:xfrm>
            <a:off x="1825381" y="5262463"/>
            <a:ext cx="4134679" cy="461665"/>
          </a:xfrm>
          <a:prstGeom prst="rect">
            <a:avLst/>
          </a:prstGeom>
          <a:noFill/>
        </p:spPr>
        <p:txBody>
          <a:bodyPr wrap="square" rtlCol="0">
            <a:spAutoFit/>
          </a:bodyPr>
          <a:lstStyle/>
          <a:p>
            <a:r>
              <a:rPr lang="en-GB" sz="2400" i="1" dirty="0"/>
              <a:t>Figure: Components of a force</a:t>
            </a:r>
            <a:endParaRPr lang="en-ZA" sz="2400" dirty="0"/>
          </a:p>
        </p:txBody>
      </p:sp>
      <p:graphicFrame>
        <p:nvGraphicFramePr>
          <p:cNvPr id="6" name="Object 5">
            <a:extLst>
              <a:ext uri="{FF2B5EF4-FFF2-40B4-BE49-F238E27FC236}">
                <a16:creationId xmlns:a16="http://schemas.microsoft.com/office/drawing/2014/main" id="{A5D74241-FAF7-41CB-8860-3814C6A8BDF0}"/>
              </a:ext>
            </a:extLst>
          </p:cNvPr>
          <p:cNvGraphicFramePr>
            <a:graphicFrameLocks noChangeAspect="1"/>
          </p:cNvGraphicFramePr>
          <p:nvPr>
            <p:extLst>
              <p:ext uri="{D42A27DB-BD31-4B8C-83A1-F6EECF244321}">
                <p14:modId xmlns:p14="http://schemas.microsoft.com/office/powerpoint/2010/main" val="3330117902"/>
              </p:ext>
            </p:extLst>
          </p:nvPr>
        </p:nvGraphicFramePr>
        <p:xfrm>
          <a:off x="5318432" y="2414388"/>
          <a:ext cx="914400" cy="198438"/>
        </p:xfrm>
        <a:graphic>
          <a:graphicData uri="http://schemas.openxmlformats.org/presentationml/2006/ole">
            <mc:AlternateContent xmlns:mc="http://schemas.openxmlformats.org/markup-compatibility/2006">
              <mc:Choice xmlns:v="urn:schemas-microsoft-com:vml" Requires="v">
                <p:oleObj spid="_x0000_s36285" name="Equation" r:id="rId5" imgW="914400" imgH="198720" progId="Equation.DSMT4">
                  <p:embed/>
                </p:oleObj>
              </mc:Choice>
              <mc:Fallback>
                <p:oleObj name="Equation" r:id="rId5" imgW="914400" imgH="198720" progId="Equation.DSMT4">
                  <p:embed/>
                  <p:pic>
                    <p:nvPicPr>
                      <p:cNvPr id="6" name="Object 5">
                        <a:extLst>
                          <a:ext uri="{FF2B5EF4-FFF2-40B4-BE49-F238E27FC236}">
                            <a16:creationId xmlns:a16="http://schemas.microsoft.com/office/drawing/2014/main" id="{A5D74241-FAF7-41CB-8860-3814C6A8BDF0}"/>
                          </a:ext>
                        </a:extLst>
                      </p:cNvPr>
                      <p:cNvPicPr/>
                      <p:nvPr/>
                    </p:nvPicPr>
                    <p:blipFill>
                      <a:blip r:embed="rId4"/>
                      <a:stretch>
                        <a:fillRect/>
                      </a:stretch>
                    </p:blipFill>
                    <p:spPr>
                      <a:xfrm>
                        <a:off x="5318432" y="2414388"/>
                        <a:ext cx="914400" cy="198438"/>
                      </a:xfrm>
                      <a:prstGeom prst="rect">
                        <a:avLst/>
                      </a:prstGeom>
                    </p:spPr>
                  </p:pic>
                </p:oleObj>
              </mc:Fallback>
            </mc:AlternateContent>
          </a:graphicData>
        </a:graphic>
      </p:graphicFrame>
      <p:pic>
        <p:nvPicPr>
          <p:cNvPr id="9" name="Picture 8">
            <a:extLst>
              <a:ext uri="{FF2B5EF4-FFF2-40B4-BE49-F238E27FC236}">
                <a16:creationId xmlns:a16="http://schemas.microsoft.com/office/drawing/2014/main" id="{B69E8CD3-696E-43B2-A64E-8A69208B4C1D}"/>
              </a:ext>
            </a:extLst>
          </p:cNvPr>
          <p:cNvPicPr/>
          <p:nvPr/>
        </p:nvPicPr>
        <p:blipFill>
          <a:blip r:embed="rId6"/>
          <a:stretch>
            <a:fillRect/>
          </a:stretch>
        </p:blipFill>
        <p:spPr>
          <a:xfrm>
            <a:off x="866752" y="2119523"/>
            <a:ext cx="5366081" cy="2875726"/>
          </a:xfrm>
          <a:prstGeom prst="rect">
            <a:avLst/>
          </a:prstGeom>
        </p:spPr>
      </p:pic>
      <p:sp>
        <p:nvSpPr>
          <p:cNvPr id="11" name="Title 1">
            <a:extLst>
              <a:ext uri="{FF2B5EF4-FFF2-40B4-BE49-F238E27FC236}">
                <a16:creationId xmlns:a16="http://schemas.microsoft.com/office/drawing/2014/main" id="{ECC9E039-FD45-4CC1-81A6-08D6FF5CB48A}"/>
              </a:ext>
            </a:extLst>
          </p:cNvPr>
          <p:cNvSpPr txBox="1">
            <a:spLocks/>
          </p:cNvSpPr>
          <p:nvPr/>
        </p:nvSpPr>
        <p:spPr>
          <a:xfrm>
            <a:off x="508001" y="1247794"/>
            <a:ext cx="7590182" cy="881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a:lstStyle>
          <a:p>
            <a:r>
              <a:rPr lang="en-ZA" sz="3200" dirty="0"/>
              <a:t>Vector diagram</a:t>
            </a:r>
          </a:p>
        </p:txBody>
      </p:sp>
      <p:graphicFrame>
        <p:nvGraphicFramePr>
          <p:cNvPr id="4" name="Object 3">
            <a:extLst>
              <a:ext uri="{FF2B5EF4-FFF2-40B4-BE49-F238E27FC236}">
                <a16:creationId xmlns:a16="http://schemas.microsoft.com/office/drawing/2014/main" id="{D12A9402-F06B-4CBB-B685-2B65363971CA}"/>
              </a:ext>
            </a:extLst>
          </p:cNvPr>
          <p:cNvGraphicFramePr>
            <a:graphicFrameLocks noChangeAspect="1"/>
          </p:cNvGraphicFramePr>
          <p:nvPr>
            <p:extLst>
              <p:ext uri="{D42A27DB-BD31-4B8C-83A1-F6EECF244321}">
                <p14:modId xmlns:p14="http://schemas.microsoft.com/office/powerpoint/2010/main" val="4075072174"/>
              </p:ext>
            </p:extLst>
          </p:nvPr>
        </p:nvGraphicFramePr>
        <p:xfrm>
          <a:off x="6801158" y="2282627"/>
          <a:ext cx="1889125" cy="465137"/>
        </p:xfrm>
        <a:graphic>
          <a:graphicData uri="http://schemas.openxmlformats.org/presentationml/2006/ole">
            <mc:AlternateContent xmlns:mc="http://schemas.openxmlformats.org/markup-compatibility/2006">
              <mc:Choice xmlns:v="urn:schemas-microsoft-com:vml" Requires="v">
                <p:oleObj spid="_x0000_s36286" name="Equation" r:id="rId7" imgW="825480" imgH="203040" progId="Equation.DSMT4">
                  <p:embed/>
                </p:oleObj>
              </mc:Choice>
              <mc:Fallback>
                <p:oleObj name="Equation" r:id="rId7" imgW="825480" imgH="203040" progId="Equation.DSMT4">
                  <p:embed/>
                  <p:pic>
                    <p:nvPicPr>
                      <p:cNvPr id="0" name=""/>
                      <p:cNvPicPr/>
                      <p:nvPr/>
                    </p:nvPicPr>
                    <p:blipFill>
                      <a:blip r:embed="rId8"/>
                      <a:stretch>
                        <a:fillRect/>
                      </a:stretch>
                    </p:blipFill>
                    <p:spPr>
                      <a:xfrm>
                        <a:off x="6801158" y="2282627"/>
                        <a:ext cx="1889125" cy="465137"/>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2B1534CB-C218-45AE-AB57-CA745F4DE4DE}"/>
              </a:ext>
            </a:extLst>
          </p:cNvPr>
          <p:cNvGraphicFramePr>
            <a:graphicFrameLocks noChangeAspect="1"/>
          </p:cNvGraphicFramePr>
          <p:nvPr>
            <p:extLst>
              <p:ext uri="{D42A27DB-BD31-4B8C-83A1-F6EECF244321}">
                <p14:modId xmlns:p14="http://schemas.microsoft.com/office/powerpoint/2010/main" val="1217885096"/>
              </p:ext>
            </p:extLst>
          </p:nvPr>
        </p:nvGraphicFramePr>
        <p:xfrm>
          <a:off x="7334558" y="3176389"/>
          <a:ext cx="1217613" cy="442913"/>
        </p:xfrm>
        <a:graphic>
          <a:graphicData uri="http://schemas.openxmlformats.org/presentationml/2006/ole">
            <mc:AlternateContent xmlns:mc="http://schemas.openxmlformats.org/markup-compatibility/2006">
              <mc:Choice xmlns:v="urn:schemas-microsoft-com:vml" Requires="v">
                <p:oleObj spid="_x0000_s36287" name="Equation" r:id="rId9" imgW="558720" imgH="203040" progId="Equation.DSMT4">
                  <p:embed/>
                </p:oleObj>
              </mc:Choice>
              <mc:Fallback>
                <p:oleObj name="Equation" r:id="rId9" imgW="558720" imgH="203040" progId="Equation.DSMT4">
                  <p:embed/>
                  <p:pic>
                    <p:nvPicPr>
                      <p:cNvPr id="0" name=""/>
                      <p:cNvPicPr/>
                      <p:nvPr/>
                    </p:nvPicPr>
                    <p:blipFill>
                      <a:blip r:embed="rId10"/>
                      <a:stretch>
                        <a:fillRect/>
                      </a:stretch>
                    </p:blipFill>
                    <p:spPr>
                      <a:xfrm>
                        <a:off x="7334558" y="3176389"/>
                        <a:ext cx="1217613" cy="442913"/>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CF2B0075-D437-48C5-AAC6-9AFD5A99E0D9}"/>
              </a:ext>
            </a:extLst>
          </p:cNvPr>
          <p:cNvGraphicFramePr>
            <a:graphicFrameLocks noChangeAspect="1"/>
          </p:cNvGraphicFramePr>
          <p:nvPr>
            <p:extLst>
              <p:ext uri="{D42A27DB-BD31-4B8C-83A1-F6EECF244321}">
                <p14:modId xmlns:p14="http://schemas.microsoft.com/office/powerpoint/2010/main" val="3020028461"/>
              </p:ext>
            </p:extLst>
          </p:nvPr>
        </p:nvGraphicFramePr>
        <p:xfrm>
          <a:off x="7331382" y="2703313"/>
          <a:ext cx="1684338" cy="465138"/>
        </p:xfrm>
        <a:graphic>
          <a:graphicData uri="http://schemas.openxmlformats.org/presentationml/2006/ole">
            <mc:AlternateContent xmlns:mc="http://schemas.openxmlformats.org/markup-compatibility/2006">
              <mc:Choice xmlns:v="urn:schemas-microsoft-com:vml" Requires="v">
                <p:oleObj spid="_x0000_s36288" name="Equation" r:id="rId11" imgW="736560" imgH="203040" progId="Equation.DSMT4">
                  <p:embed/>
                </p:oleObj>
              </mc:Choice>
              <mc:Fallback>
                <p:oleObj name="Equation" r:id="rId11" imgW="736560" imgH="203040" progId="Equation.DSMT4">
                  <p:embed/>
                  <p:pic>
                    <p:nvPicPr>
                      <p:cNvPr id="0" name=""/>
                      <p:cNvPicPr/>
                      <p:nvPr/>
                    </p:nvPicPr>
                    <p:blipFill>
                      <a:blip r:embed="rId12"/>
                      <a:stretch>
                        <a:fillRect/>
                      </a:stretch>
                    </p:blipFill>
                    <p:spPr>
                      <a:xfrm>
                        <a:off x="7331382" y="2703313"/>
                        <a:ext cx="1684338" cy="465138"/>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380EC2F3-18A6-4E01-BD9D-7DF05AE5E1A7}"/>
              </a:ext>
            </a:extLst>
          </p:cNvPr>
          <p:cNvGraphicFramePr>
            <a:graphicFrameLocks noChangeAspect="1"/>
          </p:cNvGraphicFramePr>
          <p:nvPr>
            <p:extLst>
              <p:ext uri="{D42A27DB-BD31-4B8C-83A1-F6EECF244321}">
                <p14:modId xmlns:p14="http://schemas.microsoft.com/office/powerpoint/2010/main" val="1396775687"/>
              </p:ext>
            </p:extLst>
          </p:nvPr>
        </p:nvGraphicFramePr>
        <p:xfrm>
          <a:off x="6853545" y="3728839"/>
          <a:ext cx="1795462" cy="441325"/>
        </p:xfrm>
        <a:graphic>
          <a:graphicData uri="http://schemas.openxmlformats.org/presentationml/2006/ole">
            <mc:AlternateContent xmlns:mc="http://schemas.openxmlformats.org/markup-compatibility/2006">
              <mc:Choice xmlns:v="urn:schemas-microsoft-com:vml" Requires="v">
                <p:oleObj spid="_x0000_s36289" name="Equation" r:id="rId13" imgW="825480" imgH="203040" progId="Equation.DSMT4">
                  <p:embed/>
                </p:oleObj>
              </mc:Choice>
              <mc:Fallback>
                <p:oleObj name="Equation" r:id="rId13" imgW="825480" imgH="203040" progId="Equation.DSMT4">
                  <p:embed/>
                  <p:pic>
                    <p:nvPicPr>
                      <p:cNvPr id="0" name=""/>
                      <p:cNvPicPr/>
                      <p:nvPr/>
                    </p:nvPicPr>
                    <p:blipFill>
                      <a:blip r:embed="rId14"/>
                      <a:stretch>
                        <a:fillRect/>
                      </a:stretch>
                    </p:blipFill>
                    <p:spPr>
                      <a:xfrm>
                        <a:off x="6853545" y="3728839"/>
                        <a:ext cx="1795462" cy="441325"/>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2294F370-CAB0-4521-97B7-FBDDC4E5BC3C}"/>
              </a:ext>
            </a:extLst>
          </p:cNvPr>
          <p:cNvGraphicFramePr>
            <a:graphicFrameLocks noChangeAspect="1"/>
          </p:cNvGraphicFramePr>
          <p:nvPr>
            <p:extLst>
              <p:ext uri="{D42A27DB-BD31-4B8C-83A1-F6EECF244321}">
                <p14:modId xmlns:p14="http://schemas.microsoft.com/office/powerpoint/2010/main" val="18956925"/>
              </p:ext>
            </p:extLst>
          </p:nvPr>
        </p:nvGraphicFramePr>
        <p:xfrm>
          <a:off x="7375987" y="4716940"/>
          <a:ext cx="1287616" cy="468223"/>
        </p:xfrm>
        <a:graphic>
          <a:graphicData uri="http://schemas.openxmlformats.org/presentationml/2006/ole">
            <mc:AlternateContent xmlns:mc="http://schemas.openxmlformats.org/markup-compatibility/2006">
              <mc:Choice xmlns:v="urn:schemas-microsoft-com:vml" Requires="v">
                <p:oleObj spid="_x0000_s36290" name="Equation" r:id="rId15" imgW="558720" imgH="203040" progId="Equation.DSMT4">
                  <p:embed/>
                </p:oleObj>
              </mc:Choice>
              <mc:Fallback>
                <p:oleObj name="Equation" r:id="rId15" imgW="558720" imgH="203040" progId="Equation.DSMT4">
                  <p:embed/>
                  <p:pic>
                    <p:nvPicPr>
                      <p:cNvPr id="0" name=""/>
                      <p:cNvPicPr/>
                      <p:nvPr/>
                    </p:nvPicPr>
                    <p:blipFill>
                      <a:blip r:embed="rId16"/>
                      <a:stretch>
                        <a:fillRect/>
                      </a:stretch>
                    </p:blipFill>
                    <p:spPr>
                      <a:xfrm>
                        <a:off x="7375987" y="4716940"/>
                        <a:ext cx="1287616" cy="468223"/>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09652B43-00EF-46EC-AFE5-909AAAF3BA47}"/>
              </a:ext>
            </a:extLst>
          </p:cNvPr>
          <p:cNvGraphicFramePr>
            <a:graphicFrameLocks noChangeAspect="1"/>
          </p:cNvGraphicFramePr>
          <p:nvPr>
            <p:extLst>
              <p:ext uri="{D42A27DB-BD31-4B8C-83A1-F6EECF244321}">
                <p14:modId xmlns:p14="http://schemas.microsoft.com/office/powerpoint/2010/main" val="653431107"/>
              </p:ext>
            </p:extLst>
          </p:nvPr>
        </p:nvGraphicFramePr>
        <p:xfrm>
          <a:off x="7369508" y="4193039"/>
          <a:ext cx="1686242" cy="465170"/>
        </p:xfrm>
        <a:graphic>
          <a:graphicData uri="http://schemas.openxmlformats.org/presentationml/2006/ole">
            <mc:AlternateContent xmlns:mc="http://schemas.openxmlformats.org/markup-compatibility/2006">
              <mc:Choice xmlns:v="urn:schemas-microsoft-com:vml" Requires="v">
                <p:oleObj spid="_x0000_s36291" name="Equation" r:id="rId17" imgW="736560" imgH="203040" progId="Equation.DSMT4">
                  <p:embed/>
                </p:oleObj>
              </mc:Choice>
              <mc:Fallback>
                <p:oleObj name="Equation" r:id="rId17" imgW="736560" imgH="203040" progId="Equation.DSMT4">
                  <p:embed/>
                  <p:pic>
                    <p:nvPicPr>
                      <p:cNvPr id="0" name=""/>
                      <p:cNvPicPr/>
                      <p:nvPr/>
                    </p:nvPicPr>
                    <p:blipFill>
                      <a:blip r:embed="rId18"/>
                      <a:stretch>
                        <a:fillRect/>
                      </a:stretch>
                    </p:blipFill>
                    <p:spPr>
                      <a:xfrm>
                        <a:off x="7369508" y="4193039"/>
                        <a:ext cx="1686242" cy="465170"/>
                      </a:xfrm>
                      <a:prstGeom prst="rect">
                        <a:avLst/>
                      </a:prstGeom>
                    </p:spPr>
                  </p:pic>
                </p:oleObj>
              </mc:Fallback>
            </mc:AlternateContent>
          </a:graphicData>
        </a:graphic>
      </p:graphicFrame>
    </p:spTree>
    <p:extLst>
      <p:ext uri="{BB962C8B-B14F-4D97-AF65-F5344CB8AC3E}">
        <p14:creationId xmlns:p14="http://schemas.microsoft.com/office/powerpoint/2010/main" val="393084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CF64A-7865-42D6-90BC-6CC329491F53}"/>
              </a:ext>
            </a:extLst>
          </p:cNvPr>
          <p:cNvSpPr>
            <a:spLocks noGrp="1"/>
          </p:cNvSpPr>
          <p:nvPr>
            <p:ph type="title"/>
          </p:nvPr>
        </p:nvSpPr>
        <p:spPr/>
        <p:txBody>
          <a:bodyPr>
            <a:normAutofit/>
          </a:bodyPr>
          <a:lstStyle/>
          <a:p>
            <a:r>
              <a:rPr lang="en-ZA" dirty="0"/>
              <a:t>5a) Calculate the horizontal and vertical components of the following force:</a:t>
            </a:r>
          </a:p>
        </p:txBody>
      </p:sp>
      <p:graphicFrame>
        <p:nvGraphicFramePr>
          <p:cNvPr id="12" name="Object 11">
            <a:extLst>
              <a:ext uri="{FF2B5EF4-FFF2-40B4-BE49-F238E27FC236}">
                <a16:creationId xmlns:a16="http://schemas.microsoft.com/office/drawing/2014/main" id="{EEA83637-0854-4DC6-9119-70F8D49EBD61}"/>
              </a:ext>
            </a:extLst>
          </p:cNvPr>
          <p:cNvGraphicFramePr>
            <a:graphicFrameLocks noChangeAspect="1"/>
          </p:cNvGraphicFramePr>
          <p:nvPr>
            <p:extLst>
              <p:ext uri="{D42A27DB-BD31-4B8C-83A1-F6EECF244321}">
                <p14:modId xmlns:p14="http://schemas.microsoft.com/office/powerpoint/2010/main" val="927699524"/>
              </p:ext>
            </p:extLst>
          </p:nvPr>
        </p:nvGraphicFramePr>
        <p:xfrm>
          <a:off x="6269089" y="2127833"/>
          <a:ext cx="114300" cy="177800"/>
        </p:xfrm>
        <a:graphic>
          <a:graphicData uri="http://schemas.openxmlformats.org/presentationml/2006/ole">
            <mc:AlternateContent xmlns:mc="http://schemas.openxmlformats.org/markup-compatibility/2006">
              <mc:Choice xmlns:v="urn:schemas-microsoft-com:vml" Requires="v">
                <p:oleObj spid="_x0000_s36988" name="Equation" r:id="rId3" imgW="114120" imgH="177480" progId="Equation.DSMT4">
                  <p:embed/>
                </p:oleObj>
              </mc:Choice>
              <mc:Fallback>
                <p:oleObj name="Equation" r:id="rId3" imgW="114120" imgH="177480" progId="Equation.DSMT4">
                  <p:embed/>
                  <p:pic>
                    <p:nvPicPr>
                      <p:cNvPr id="12" name="Object 11">
                        <a:extLst>
                          <a:ext uri="{FF2B5EF4-FFF2-40B4-BE49-F238E27FC236}">
                            <a16:creationId xmlns:a16="http://schemas.microsoft.com/office/drawing/2014/main" id="{EEA83637-0854-4DC6-9119-70F8D49EBD61}"/>
                          </a:ext>
                        </a:extLst>
                      </p:cNvPr>
                      <p:cNvPicPr/>
                      <p:nvPr/>
                    </p:nvPicPr>
                    <p:blipFill>
                      <a:blip r:embed="rId4"/>
                      <a:stretch>
                        <a:fillRect/>
                      </a:stretch>
                    </p:blipFill>
                    <p:spPr>
                      <a:xfrm>
                        <a:off x="6269089" y="2127833"/>
                        <a:ext cx="114300" cy="177800"/>
                      </a:xfrm>
                      <a:prstGeom prst="rect">
                        <a:avLst/>
                      </a:prstGeom>
                    </p:spPr>
                  </p:pic>
                </p:oleObj>
              </mc:Fallback>
            </mc:AlternateContent>
          </a:graphicData>
        </a:graphic>
      </p:graphicFrame>
      <p:sp>
        <p:nvSpPr>
          <p:cNvPr id="8" name="Title 1">
            <a:extLst>
              <a:ext uri="{FF2B5EF4-FFF2-40B4-BE49-F238E27FC236}">
                <a16:creationId xmlns:a16="http://schemas.microsoft.com/office/drawing/2014/main" id="{C5243C01-0018-43C3-96BB-544DC593B8E3}"/>
              </a:ext>
            </a:extLst>
          </p:cNvPr>
          <p:cNvSpPr txBox="1">
            <a:spLocks/>
          </p:cNvSpPr>
          <p:nvPr/>
        </p:nvSpPr>
        <p:spPr>
          <a:xfrm>
            <a:off x="2123109" y="1921563"/>
            <a:ext cx="7590182" cy="881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a:lstStyle>
          <a:p>
            <a:endParaRPr lang="en-ZA" sz="3200" dirty="0"/>
          </a:p>
        </p:txBody>
      </p:sp>
      <p:sp>
        <p:nvSpPr>
          <p:cNvPr id="10" name="TextBox 9">
            <a:extLst>
              <a:ext uri="{FF2B5EF4-FFF2-40B4-BE49-F238E27FC236}">
                <a16:creationId xmlns:a16="http://schemas.microsoft.com/office/drawing/2014/main" id="{DA6203E7-3AB2-42AE-94CF-84C7FEB3318A}"/>
              </a:ext>
            </a:extLst>
          </p:cNvPr>
          <p:cNvSpPr txBox="1"/>
          <p:nvPr/>
        </p:nvSpPr>
        <p:spPr>
          <a:xfrm>
            <a:off x="3597709" y="3886476"/>
            <a:ext cx="4076626" cy="461665"/>
          </a:xfrm>
          <a:prstGeom prst="rect">
            <a:avLst/>
          </a:prstGeom>
          <a:noFill/>
        </p:spPr>
        <p:txBody>
          <a:bodyPr wrap="square" rtlCol="0">
            <a:spAutoFit/>
          </a:bodyPr>
          <a:lstStyle/>
          <a:p>
            <a:r>
              <a:rPr lang="en-GB" sz="2400" i="1" dirty="0"/>
              <a:t>Figure: A force acting upwards</a:t>
            </a:r>
            <a:endParaRPr lang="en-ZA" sz="2400" dirty="0"/>
          </a:p>
        </p:txBody>
      </p:sp>
      <p:graphicFrame>
        <p:nvGraphicFramePr>
          <p:cNvPr id="6" name="Object 5">
            <a:extLst>
              <a:ext uri="{FF2B5EF4-FFF2-40B4-BE49-F238E27FC236}">
                <a16:creationId xmlns:a16="http://schemas.microsoft.com/office/drawing/2014/main" id="{A5D74241-FAF7-41CB-8860-3814C6A8BDF0}"/>
              </a:ext>
            </a:extLst>
          </p:cNvPr>
          <p:cNvGraphicFramePr>
            <a:graphicFrameLocks noChangeAspect="1"/>
          </p:cNvGraphicFramePr>
          <p:nvPr>
            <p:extLst>
              <p:ext uri="{D42A27DB-BD31-4B8C-83A1-F6EECF244321}">
                <p14:modId xmlns:p14="http://schemas.microsoft.com/office/powerpoint/2010/main" val="953364349"/>
              </p:ext>
            </p:extLst>
          </p:nvPr>
        </p:nvGraphicFramePr>
        <p:xfrm>
          <a:off x="5869039" y="2118308"/>
          <a:ext cx="914400" cy="198438"/>
        </p:xfrm>
        <a:graphic>
          <a:graphicData uri="http://schemas.openxmlformats.org/presentationml/2006/ole">
            <mc:AlternateContent xmlns:mc="http://schemas.openxmlformats.org/markup-compatibility/2006">
              <mc:Choice xmlns:v="urn:schemas-microsoft-com:vml" Requires="v">
                <p:oleObj spid="_x0000_s36989" name="Equation" r:id="rId5" imgW="914400" imgH="198720" progId="Equation.DSMT4">
                  <p:embed/>
                </p:oleObj>
              </mc:Choice>
              <mc:Fallback>
                <p:oleObj name="Equation" r:id="rId5" imgW="914400" imgH="198720" progId="Equation.DSMT4">
                  <p:embed/>
                  <p:pic>
                    <p:nvPicPr>
                      <p:cNvPr id="6" name="Object 5">
                        <a:extLst>
                          <a:ext uri="{FF2B5EF4-FFF2-40B4-BE49-F238E27FC236}">
                            <a16:creationId xmlns:a16="http://schemas.microsoft.com/office/drawing/2014/main" id="{A5D74241-FAF7-41CB-8860-3814C6A8BDF0}"/>
                          </a:ext>
                        </a:extLst>
                      </p:cNvPr>
                      <p:cNvPicPr/>
                      <p:nvPr/>
                    </p:nvPicPr>
                    <p:blipFill>
                      <a:blip r:embed="rId4"/>
                      <a:stretch>
                        <a:fillRect/>
                      </a:stretch>
                    </p:blipFill>
                    <p:spPr>
                      <a:xfrm>
                        <a:off x="5869039" y="2118308"/>
                        <a:ext cx="914400" cy="19843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8F320FBA-598D-45D2-A59C-D32CBBB576A8}"/>
              </a:ext>
            </a:extLst>
          </p:cNvPr>
          <p:cNvPicPr>
            <a:picLocks noChangeAspect="1"/>
          </p:cNvPicPr>
          <p:nvPr/>
        </p:nvPicPr>
        <p:blipFill>
          <a:blip r:embed="rId6"/>
          <a:stretch>
            <a:fillRect/>
          </a:stretch>
        </p:blipFill>
        <p:spPr>
          <a:xfrm>
            <a:off x="2756324" y="2229234"/>
            <a:ext cx="6225431" cy="11997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F405BD0D-1AC9-43EA-A486-CD6C401C11B6}"/>
              </a:ext>
            </a:extLst>
          </p:cNvPr>
          <p:cNvSpPr txBox="1"/>
          <p:nvPr/>
        </p:nvSpPr>
        <p:spPr>
          <a:xfrm>
            <a:off x="2760303" y="4844943"/>
            <a:ext cx="6225431" cy="707886"/>
          </a:xfrm>
          <a:prstGeom prst="rect">
            <a:avLst/>
          </a:prstGeom>
          <a:noFill/>
          <a:ln>
            <a:solidFill>
              <a:srgbClr val="59991F"/>
            </a:solidFill>
          </a:ln>
        </p:spPr>
        <p:txBody>
          <a:bodyPr wrap="square" rtlCol="0">
            <a:spAutoFit/>
          </a:bodyPr>
          <a:lstStyle/>
          <a:p>
            <a:r>
              <a:rPr lang="en-ZA" sz="2000" dirty="0">
                <a:solidFill>
                  <a:srgbClr val="59991F"/>
                </a:solidFill>
              </a:rPr>
              <a:t>Here we use the </a:t>
            </a:r>
            <a:r>
              <a:rPr lang="en-ZA" sz="2000" i="1" dirty="0">
                <a:solidFill>
                  <a:srgbClr val="59991F"/>
                </a:solidFill>
              </a:rPr>
              <a:t>analytical method,</a:t>
            </a:r>
            <a:r>
              <a:rPr lang="en-ZA" sz="2000" dirty="0">
                <a:solidFill>
                  <a:srgbClr val="59991F"/>
                </a:solidFill>
              </a:rPr>
              <a:t> rather than the </a:t>
            </a:r>
            <a:r>
              <a:rPr lang="en-ZA" sz="2000" i="1" dirty="0">
                <a:solidFill>
                  <a:srgbClr val="59991F"/>
                </a:solidFill>
              </a:rPr>
              <a:t>graphical method </a:t>
            </a:r>
            <a:r>
              <a:rPr lang="en-ZA" sz="2000" dirty="0">
                <a:solidFill>
                  <a:srgbClr val="59991F"/>
                </a:solidFill>
              </a:rPr>
              <a:t>from the previous questions</a:t>
            </a:r>
            <a:endParaRPr lang="en-ZA" sz="2000" i="1" dirty="0">
              <a:solidFill>
                <a:srgbClr val="59991F"/>
              </a:solidFill>
            </a:endParaRPr>
          </a:p>
        </p:txBody>
      </p:sp>
    </p:spTree>
    <p:extLst>
      <p:ext uri="{BB962C8B-B14F-4D97-AF65-F5344CB8AC3E}">
        <p14:creationId xmlns:p14="http://schemas.microsoft.com/office/powerpoint/2010/main" val="183607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CF64A-7865-42D6-90BC-6CC329491F53}"/>
              </a:ext>
            </a:extLst>
          </p:cNvPr>
          <p:cNvSpPr>
            <a:spLocks noGrp="1"/>
          </p:cNvSpPr>
          <p:nvPr>
            <p:ph type="title"/>
          </p:nvPr>
        </p:nvSpPr>
        <p:spPr/>
        <p:txBody>
          <a:bodyPr>
            <a:normAutofit/>
          </a:bodyPr>
          <a:lstStyle/>
          <a:p>
            <a:r>
              <a:rPr lang="en-ZA" dirty="0"/>
              <a:t>5a) (Continued)</a:t>
            </a:r>
          </a:p>
        </p:txBody>
      </p:sp>
      <p:graphicFrame>
        <p:nvGraphicFramePr>
          <p:cNvPr id="12" name="Object 11">
            <a:extLst>
              <a:ext uri="{FF2B5EF4-FFF2-40B4-BE49-F238E27FC236}">
                <a16:creationId xmlns:a16="http://schemas.microsoft.com/office/drawing/2014/main" id="{EEA83637-0854-4DC6-9119-70F8D49EBD61}"/>
              </a:ext>
            </a:extLst>
          </p:cNvPr>
          <p:cNvGraphicFramePr>
            <a:graphicFrameLocks noChangeAspect="1"/>
          </p:cNvGraphicFramePr>
          <p:nvPr>
            <p:extLst/>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spid="_x0000_s38170" name="Equation" r:id="rId3" imgW="114120" imgH="177480" progId="Equation.DSMT4">
                  <p:embed/>
                </p:oleObj>
              </mc:Choice>
              <mc:Fallback>
                <p:oleObj name="Equation" r:id="rId3" imgW="114120" imgH="177480" progId="Equation.DSMT4">
                  <p:embed/>
                  <p:pic>
                    <p:nvPicPr>
                      <p:cNvPr id="12" name="Object 11">
                        <a:extLst>
                          <a:ext uri="{FF2B5EF4-FFF2-40B4-BE49-F238E27FC236}">
                            <a16:creationId xmlns:a16="http://schemas.microsoft.com/office/drawing/2014/main" id="{EEA83637-0854-4DC6-9119-70F8D49EBD61}"/>
                          </a:ext>
                        </a:extLst>
                      </p:cNvPr>
                      <p:cNvPicPr/>
                      <p:nvPr/>
                    </p:nvPicPr>
                    <p:blipFill>
                      <a:blip r:embed="rId4"/>
                      <a:stretch>
                        <a:fillRect/>
                      </a:stretch>
                    </p:blipFill>
                    <p:spPr>
                      <a:xfrm>
                        <a:off x="6318250" y="2371725"/>
                        <a:ext cx="114300" cy="177800"/>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DA6203E7-3AB2-42AE-94CF-84C7FEB3318A}"/>
              </a:ext>
            </a:extLst>
          </p:cNvPr>
          <p:cNvSpPr txBox="1"/>
          <p:nvPr/>
        </p:nvSpPr>
        <p:spPr>
          <a:xfrm>
            <a:off x="3453946" y="4345380"/>
            <a:ext cx="4076626" cy="461665"/>
          </a:xfrm>
          <a:prstGeom prst="rect">
            <a:avLst/>
          </a:prstGeom>
          <a:noFill/>
        </p:spPr>
        <p:txBody>
          <a:bodyPr wrap="square" rtlCol="0">
            <a:spAutoFit/>
          </a:bodyPr>
          <a:lstStyle/>
          <a:p>
            <a:r>
              <a:rPr lang="en-GB" sz="2400" i="1" dirty="0"/>
              <a:t>Figure: Components of a force</a:t>
            </a:r>
            <a:endParaRPr lang="en-ZA" sz="2400" dirty="0"/>
          </a:p>
        </p:txBody>
      </p:sp>
      <p:graphicFrame>
        <p:nvGraphicFramePr>
          <p:cNvPr id="6" name="Object 5">
            <a:extLst>
              <a:ext uri="{FF2B5EF4-FFF2-40B4-BE49-F238E27FC236}">
                <a16:creationId xmlns:a16="http://schemas.microsoft.com/office/drawing/2014/main" id="{A5D74241-FAF7-41CB-8860-3814C6A8BDF0}"/>
              </a:ext>
            </a:extLst>
          </p:cNvPr>
          <p:cNvGraphicFramePr>
            <a:graphicFrameLocks noChangeAspect="1"/>
          </p:cNvGraphicFramePr>
          <p:nvPr>
            <p:extLst/>
          </p:nvPr>
        </p:nvGraphicFramePr>
        <p:xfrm>
          <a:off x="5918200" y="2362200"/>
          <a:ext cx="914400" cy="198438"/>
        </p:xfrm>
        <a:graphic>
          <a:graphicData uri="http://schemas.openxmlformats.org/presentationml/2006/ole">
            <mc:AlternateContent xmlns:mc="http://schemas.openxmlformats.org/markup-compatibility/2006">
              <mc:Choice xmlns:v="urn:schemas-microsoft-com:vml" Requires="v">
                <p:oleObj spid="_x0000_s38171" name="Equation" r:id="rId5" imgW="914400" imgH="198720" progId="Equation.DSMT4">
                  <p:embed/>
                </p:oleObj>
              </mc:Choice>
              <mc:Fallback>
                <p:oleObj name="Equation" r:id="rId5" imgW="914400" imgH="198720" progId="Equation.DSMT4">
                  <p:embed/>
                  <p:pic>
                    <p:nvPicPr>
                      <p:cNvPr id="6" name="Object 5">
                        <a:extLst>
                          <a:ext uri="{FF2B5EF4-FFF2-40B4-BE49-F238E27FC236}">
                            <a16:creationId xmlns:a16="http://schemas.microsoft.com/office/drawing/2014/main" id="{A5D74241-FAF7-41CB-8860-3814C6A8BDF0}"/>
                          </a:ext>
                        </a:extLst>
                      </p:cNvPr>
                      <p:cNvPicPr/>
                      <p:nvPr/>
                    </p:nvPicPr>
                    <p:blipFill>
                      <a:blip r:embed="rId4"/>
                      <a:stretch>
                        <a:fillRect/>
                      </a:stretch>
                    </p:blipFill>
                    <p:spPr>
                      <a:xfrm>
                        <a:off x="5918200" y="2362200"/>
                        <a:ext cx="914400" cy="198438"/>
                      </a:xfrm>
                      <a:prstGeom prst="rect">
                        <a:avLst/>
                      </a:prstGeom>
                    </p:spPr>
                  </p:pic>
                </p:oleObj>
              </mc:Fallback>
            </mc:AlternateContent>
          </a:graphicData>
        </a:graphic>
      </p:graphicFrame>
      <p:pic>
        <p:nvPicPr>
          <p:cNvPr id="9" name="Picture 8">
            <a:extLst>
              <a:ext uri="{FF2B5EF4-FFF2-40B4-BE49-F238E27FC236}">
                <a16:creationId xmlns:a16="http://schemas.microsoft.com/office/drawing/2014/main" id="{7700E504-D6EB-40BB-95A5-30B371F0494F}"/>
              </a:ext>
            </a:extLst>
          </p:cNvPr>
          <p:cNvPicPr/>
          <p:nvPr/>
        </p:nvPicPr>
        <p:blipFill>
          <a:blip r:embed="rId6"/>
          <a:stretch>
            <a:fillRect/>
          </a:stretch>
        </p:blipFill>
        <p:spPr>
          <a:xfrm>
            <a:off x="2729950" y="1179444"/>
            <a:ext cx="5658676" cy="3091162"/>
          </a:xfrm>
          <a:prstGeom prst="rect">
            <a:avLst/>
          </a:prstGeom>
        </p:spPr>
      </p:pic>
      <p:graphicFrame>
        <p:nvGraphicFramePr>
          <p:cNvPr id="11" name="Object 7">
            <a:extLst>
              <a:ext uri="{FF2B5EF4-FFF2-40B4-BE49-F238E27FC236}">
                <a16:creationId xmlns:a16="http://schemas.microsoft.com/office/drawing/2014/main" id="{6526698E-0BC3-4595-B1A5-BF5A8D425169}"/>
              </a:ext>
            </a:extLst>
          </p:cNvPr>
          <p:cNvGraphicFramePr>
            <a:graphicFrameLocks noChangeAspect="1"/>
          </p:cNvGraphicFramePr>
          <p:nvPr>
            <p:extLst>
              <p:ext uri="{D42A27DB-BD31-4B8C-83A1-F6EECF244321}">
                <p14:modId xmlns:p14="http://schemas.microsoft.com/office/powerpoint/2010/main" val="2990350936"/>
              </p:ext>
            </p:extLst>
          </p:nvPr>
        </p:nvGraphicFramePr>
        <p:xfrm>
          <a:off x="6154738" y="4981576"/>
          <a:ext cx="2997200" cy="1158875"/>
        </p:xfrm>
        <a:graphic>
          <a:graphicData uri="http://schemas.openxmlformats.org/presentationml/2006/ole">
            <mc:AlternateContent xmlns:mc="http://schemas.openxmlformats.org/markup-compatibility/2006">
              <mc:Choice xmlns:v="urn:schemas-microsoft-com:vml" Requires="v">
                <p:oleObj spid="_x0000_s38172" name="Equation" r:id="rId7" imgW="1282680" imgH="495000" progId="Equation.DSMT4">
                  <p:embed/>
                </p:oleObj>
              </mc:Choice>
              <mc:Fallback>
                <p:oleObj name="Equation" r:id="rId7" imgW="1282680" imgH="495000" progId="Equation.DSMT4">
                  <p:embed/>
                  <p:pic>
                    <p:nvPicPr>
                      <p:cNvPr id="9" name="Object 7">
                        <a:extLst>
                          <a:ext uri="{FF2B5EF4-FFF2-40B4-BE49-F238E27FC236}">
                            <a16:creationId xmlns:a16="http://schemas.microsoft.com/office/drawing/2014/main" id="{4CB968A2-534B-4B0E-B560-850C54ED851C}"/>
                          </a:ext>
                        </a:extLst>
                      </p:cNvPr>
                      <p:cNvPicPr>
                        <a:picLocks noChangeAspect="1" noChangeArrowheads="1"/>
                      </p:cNvPicPr>
                      <p:nvPr/>
                    </p:nvPicPr>
                    <p:blipFill>
                      <a:blip r:embed="rId8"/>
                      <a:srcRect/>
                      <a:stretch>
                        <a:fillRect/>
                      </a:stretch>
                    </p:blipFill>
                    <p:spPr bwMode="auto">
                      <a:xfrm>
                        <a:off x="6154738" y="4981576"/>
                        <a:ext cx="2997200" cy="1158875"/>
                      </a:xfrm>
                      <a:prstGeom prst="rect">
                        <a:avLst/>
                      </a:prstGeom>
                      <a:noFill/>
                      <a:ln>
                        <a:noFill/>
                      </a:ln>
                      <a:effectLst/>
                      <a:extLst/>
                    </p:spPr>
                  </p:pic>
                </p:oleObj>
              </mc:Fallback>
            </mc:AlternateContent>
          </a:graphicData>
        </a:graphic>
      </p:graphicFrame>
      <p:graphicFrame>
        <p:nvGraphicFramePr>
          <p:cNvPr id="13" name="Object 7">
            <a:extLst>
              <a:ext uri="{FF2B5EF4-FFF2-40B4-BE49-F238E27FC236}">
                <a16:creationId xmlns:a16="http://schemas.microsoft.com/office/drawing/2014/main" id="{85BF2C3C-7A8C-42D5-8B2D-EA4A332082EF}"/>
              </a:ext>
            </a:extLst>
          </p:cNvPr>
          <p:cNvGraphicFramePr>
            <a:graphicFrameLocks noChangeAspect="1"/>
          </p:cNvGraphicFramePr>
          <p:nvPr>
            <p:extLst>
              <p:ext uri="{D42A27DB-BD31-4B8C-83A1-F6EECF244321}">
                <p14:modId xmlns:p14="http://schemas.microsoft.com/office/powerpoint/2010/main" val="3276773877"/>
              </p:ext>
            </p:extLst>
          </p:nvPr>
        </p:nvGraphicFramePr>
        <p:xfrm>
          <a:off x="2861466" y="4981574"/>
          <a:ext cx="3056734" cy="1159450"/>
        </p:xfrm>
        <a:graphic>
          <a:graphicData uri="http://schemas.openxmlformats.org/presentationml/2006/ole">
            <mc:AlternateContent xmlns:mc="http://schemas.openxmlformats.org/markup-compatibility/2006">
              <mc:Choice xmlns:v="urn:schemas-microsoft-com:vml" Requires="v">
                <p:oleObj spid="_x0000_s38173" name="Equation" r:id="rId9" imgW="1307880" imgH="495000" progId="Equation.DSMT4">
                  <p:embed/>
                </p:oleObj>
              </mc:Choice>
              <mc:Fallback>
                <p:oleObj name="Equation" r:id="rId9" imgW="1307880" imgH="495000" progId="Equation.DSMT4">
                  <p:embed/>
                  <p:pic>
                    <p:nvPicPr>
                      <p:cNvPr id="11" name="Object 7">
                        <a:extLst>
                          <a:ext uri="{FF2B5EF4-FFF2-40B4-BE49-F238E27FC236}">
                            <a16:creationId xmlns:a16="http://schemas.microsoft.com/office/drawing/2014/main" id="{6526698E-0BC3-4595-B1A5-BF5A8D425169}"/>
                          </a:ext>
                        </a:extLst>
                      </p:cNvPr>
                      <p:cNvPicPr>
                        <a:picLocks noChangeAspect="1" noChangeArrowheads="1"/>
                      </p:cNvPicPr>
                      <p:nvPr/>
                    </p:nvPicPr>
                    <p:blipFill>
                      <a:blip r:embed="rId10"/>
                      <a:srcRect/>
                      <a:stretch>
                        <a:fillRect/>
                      </a:stretch>
                    </p:blipFill>
                    <p:spPr bwMode="auto">
                      <a:xfrm>
                        <a:off x="2861466" y="4981574"/>
                        <a:ext cx="3056734" cy="1159450"/>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193205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CF64A-7865-42D6-90BC-6CC329491F53}"/>
              </a:ext>
            </a:extLst>
          </p:cNvPr>
          <p:cNvSpPr>
            <a:spLocks noGrp="1"/>
          </p:cNvSpPr>
          <p:nvPr>
            <p:ph type="title"/>
          </p:nvPr>
        </p:nvSpPr>
        <p:spPr/>
        <p:txBody>
          <a:bodyPr>
            <a:normAutofit/>
          </a:bodyPr>
          <a:lstStyle/>
          <a:p>
            <a:r>
              <a:rPr lang="en-ZA" dirty="0"/>
              <a:t>5a) (Continued)</a:t>
            </a:r>
          </a:p>
        </p:txBody>
      </p:sp>
      <p:graphicFrame>
        <p:nvGraphicFramePr>
          <p:cNvPr id="12" name="Object 11">
            <a:extLst>
              <a:ext uri="{FF2B5EF4-FFF2-40B4-BE49-F238E27FC236}">
                <a16:creationId xmlns:a16="http://schemas.microsoft.com/office/drawing/2014/main" id="{EEA83637-0854-4DC6-9119-70F8D49EBD61}"/>
              </a:ext>
            </a:extLst>
          </p:cNvPr>
          <p:cNvGraphicFramePr>
            <a:graphicFrameLocks noChangeAspect="1"/>
          </p:cNvGraphicFramePr>
          <p:nvPr>
            <p:extLst>
              <p:ext uri="{D42A27DB-BD31-4B8C-83A1-F6EECF244321}">
                <p14:modId xmlns:p14="http://schemas.microsoft.com/office/powerpoint/2010/main" val="7610323"/>
              </p:ext>
            </p:extLst>
          </p:nvPr>
        </p:nvGraphicFramePr>
        <p:xfrm>
          <a:off x="7104830" y="2460215"/>
          <a:ext cx="114300" cy="177800"/>
        </p:xfrm>
        <a:graphic>
          <a:graphicData uri="http://schemas.openxmlformats.org/presentationml/2006/ole">
            <mc:AlternateContent xmlns:mc="http://schemas.openxmlformats.org/markup-compatibility/2006">
              <mc:Choice xmlns:v="urn:schemas-microsoft-com:vml" Requires="v">
                <p:oleObj spid="_x0000_s62778" name="Equation" r:id="rId3" imgW="114120" imgH="177480" progId="Equation.DSMT4">
                  <p:embed/>
                </p:oleObj>
              </mc:Choice>
              <mc:Fallback>
                <p:oleObj name="Equation" r:id="rId3" imgW="114120" imgH="177480" progId="Equation.DSMT4">
                  <p:embed/>
                  <p:pic>
                    <p:nvPicPr>
                      <p:cNvPr id="12" name="Object 11">
                        <a:extLst>
                          <a:ext uri="{FF2B5EF4-FFF2-40B4-BE49-F238E27FC236}">
                            <a16:creationId xmlns:a16="http://schemas.microsoft.com/office/drawing/2014/main" id="{EEA83637-0854-4DC6-9119-70F8D49EBD61}"/>
                          </a:ext>
                        </a:extLst>
                      </p:cNvPr>
                      <p:cNvPicPr/>
                      <p:nvPr/>
                    </p:nvPicPr>
                    <p:blipFill>
                      <a:blip r:embed="rId4"/>
                      <a:stretch>
                        <a:fillRect/>
                      </a:stretch>
                    </p:blipFill>
                    <p:spPr>
                      <a:xfrm>
                        <a:off x="7104830" y="2460215"/>
                        <a:ext cx="114300" cy="1778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A5D74241-FAF7-41CB-8860-3814C6A8BDF0}"/>
              </a:ext>
            </a:extLst>
          </p:cNvPr>
          <p:cNvGraphicFramePr>
            <a:graphicFrameLocks noChangeAspect="1"/>
          </p:cNvGraphicFramePr>
          <p:nvPr>
            <p:extLst>
              <p:ext uri="{D42A27DB-BD31-4B8C-83A1-F6EECF244321}">
                <p14:modId xmlns:p14="http://schemas.microsoft.com/office/powerpoint/2010/main" val="3431900510"/>
              </p:ext>
            </p:extLst>
          </p:nvPr>
        </p:nvGraphicFramePr>
        <p:xfrm>
          <a:off x="6704780" y="2450690"/>
          <a:ext cx="914400" cy="198438"/>
        </p:xfrm>
        <a:graphic>
          <a:graphicData uri="http://schemas.openxmlformats.org/presentationml/2006/ole">
            <mc:AlternateContent xmlns:mc="http://schemas.openxmlformats.org/markup-compatibility/2006">
              <mc:Choice xmlns:v="urn:schemas-microsoft-com:vml" Requires="v">
                <p:oleObj spid="_x0000_s62779" name="Equation" r:id="rId5" imgW="914400" imgH="198720" progId="Equation.DSMT4">
                  <p:embed/>
                </p:oleObj>
              </mc:Choice>
              <mc:Fallback>
                <p:oleObj name="Equation" r:id="rId5" imgW="914400" imgH="198720" progId="Equation.DSMT4">
                  <p:embed/>
                  <p:pic>
                    <p:nvPicPr>
                      <p:cNvPr id="6" name="Object 5">
                        <a:extLst>
                          <a:ext uri="{FF2B5EF4-FFF2-40B4-BE49-F238E27FC236}">
                            <a16:creationId xmlns:a16="http://schemas.microsoft.com/office/drawing/2014/main" id="{A5D74241-FAF7-41CB-8860-3814C6A8BDF0}"/>
                          </a:ext>
                        </a:extLst>
                      </p:cNvPr>
                      <p:cNvPicPr/>
                      <p:nvPr/>
                    </p:nvPicPr>
                    <p:blipFill>
                      <a:blip r:embed="rId4"/>
                      <a:stretch>
                        <a:fillRect/>
                      </a:stretch>
                    </p:blipFill>
                    <p:spPr>
                      <a:xfrm>
                        <a:off x="6704780" y="2450690"/>
                        <a:ext cx="914400" cy="198438"/>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173E1438-DC21-4906-8934-7F7770E20952}"/>
              </a:ext>
            </a:extLst>
          </p:cNvPr>
          <p:cNvGraphicFramePr>
            <a:graphicFrameLocks noChangeAspect="1"/>
          </p:cNvGraphicFramePr>
          <p:nvPr>
            <p:extLst>
              <p:ext uri="{D42A27DB-BD31-4B8C-83A1-F6EECF244321}">
                <p14:modId xmlns:p14="http://schemas.microsoft.com/office/powerpoint/2010/main" val="2954373584"/>
              </p:ext>
            </p:extLst>
          </p:nvPr>
        </p:nvGraphicFramePr>
        <p:xfrm>
          <a:off x="3939934" y="1737452"/>
          <a:ext cx="1948732" cy="863010"/>
        </p:xfrm>
        <a:graphic>
          <a:graphicData uri="http://schemas.openxmlformats.org/presentationml/2006/ole">
            <mc:AlternateContent xmlns:mc="http://schemas.openxmlformats.org/markup-compatibility/2006">
              <mc:Choice xmlns:v="urn:schemas-microsoft-com:vml" Requires="v">
                <p:oleObj spid="_x0000_s62780" name="Equation" r:id="rId6" imgW="888840" imgH="393480" progId="Equation.DSMT4">
                  <p:embed/>
                </p:oleObj>
              </mc:Choice>
              <mc:Fallback>
                <p:oleObj name="Equation" r:id="rId6" imgW="888840" imgH="393480" progId="Equation.DSMT4">
                  <p:embed/>
                  <p:pic>
                    <p:nvPicPr>
                      <p:cNvPr id="4" name="Object 3">
                        <a:extLst>
                          <a:ext uri="{FF2B5EF4-FFF2-40B4-BE49-F238E27FC236}">
                            <a16:creationId xmlns:a16="http://schemas.microsoft.com/office/drawing/2014/main" id="{173E1438-DC21-4906-8934-7F7770E20952}"/>
                          </a:ext>
                        </a:extLst>
                      </p:cNvPr>
                      <p:cNvPicPr/>
                      <p:nvPr/>
                    </p:nvPicPr>
                    <p:blipFill>
                      <a:blip r:embed="rId7"/>
                      <a:stretch>
                        <a:fillRect/>
                      </a:stretch>
                    </p:blipFill>
                    <p:spPr>
                      <a:xfrm>
                        <a:off x="3939934" y="1737452"/>
                        <a:ext cx="1948732" cy="86301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4F0C1B7E-BB9E-4AC0-ACC4-54E210206A14}"/>
              </a:ext>
            </a:extLst>
          </p:cNvPr>
          <p:cNvGraphicFramePr>
            <a:graphicFrameLocks noChangeAspect="1"/>
          </p:cNvGraphicFramePr>
          <p:nvPr>
            <p:extLst>
              <p:ext uri="{D42A27DB-BD31-4B8C-83A1-F6EECF244321}">
                <p14:modId xmlns:p14="http://schemas.microsoft.com/office/powerpoint/2010/main" val="1510352557"/>
              </p:ext>
            </p:extLst>
          </p:nvPr>
        </p:nvGraphicFramePr>
        <p:xfrm>
          <a:off x="3732663" y="2704084"/>
          <a:ext cx="2729991" cy="454999"/>
        </p:xfrm>
        <a:graphic>
          <a:graphicData uri="http://schemas.openxmlformats.org/presentationml/2006/ole">
            <mc:AlternateContent xmlns:mc="http://schemas.openxmlformats.org/markup-compatibility/2006">
              <mc:Choice xmlns:v="urn:schemas-microsoft-com:vml" Requires="v">
                <p:oleObj spid="_x0000_s62781" name="Equation" r:id="rId8" imgW="1218960" imgH="203040" progId="Equation.DSMT4">
                  <p:embed/>
                </p:oleObj>
              </mc:Choice>
              <mc:Fallback>
                <p:oleObj name="Equation" r:id="rId8" imgW="1218960" imgH="203040" progId="Equation.DSMT4">
                  <p:embed/>
                  <p:pic>
                    <p:nvPicPr>
                      <p:cNvPr id="5" name="Object 4">
                        <a:extLst>
                          <a:ext uri="{FF2B5EF4-FFF2-40B4-BE49-F238E27FC236}">
                            <a16:creationId xmlns:a16="http://schemas.microsoft.com/office/drawing/2014/main" id="{4F0C1B7E-BB9E-4AC0-ACC4-54E210206A14}"/>
                          </a:ext>
                        </a:extLst>
                      </p:cNvPr>
                      <p:cNvPicPr/>
                      <p:nvPr/>
                    </p:nvPicPr>
                    <p:blipFill>
                      <a:blip r:embed="rId9"/>
                      <a:stretch>
                        <a:fillRect/>
                      </a:stretch>
                    </p:blipFill>
                    <p:spPr>
                      <a:xfrm>
                        <a:off x="3732663" y="2704084"/>
                        <a:ext cx="2729991" cy="454999"/>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025C4B20-3475-479C-9BE3-341D485CA3D7}"/>
              </a:ext>
            </a:extLst>
          </p:cNvPr>
          <p:cNvGraphicFramePr>
            <a:graphicFrameLocks noChangeAspect="1"/>
          </p:cNvGraphicFramePr>
          <p:nvPr>
            <p:extLst>
              <p:ext uri="{D42A27DB-BD31-4B8C-83A1-F6EECF244321}">
                <p14:modId xmlns:p14="http://schemas.microsoft.com/office/powerpoint/2010/main" val="3610455484"/>
              </p:ext>
            </p:extLst>
          </p:nvPr>
        </p:nvGraphicFramePr>
        <p:xfrm>
          <a:off x="4572715" y="3288652"/>
          <a:ext cx="1677804" cy="454998"/>
        </p:xfrm>
        <a:graphic>
          <a:graphicData uri="http://schemas.openxmlformats.org/presentationml/2006/ole">
            <mc:AlternateContent xmlns:mc="http://schemas.openxmlformats.org/markup-compatibility/2006">
              <mc:Choice xmlns:v="urn:schemas-microsoft-com:vml" Requires="v">
                <p:oleObj spid="_x0000_s62782" name="Equation" r:id="rId10" imgW="749160" imgH="203040" progId="Equation.DSMT4">
                  <p:embed/>
                </p:oleObj>
              </mc:Choice>
              <mc:Fallback>
                <p:oleObj name="Equation" r:id="rId10" imgW="749160" imgH="203040" progId="Equation.DSMT4">
                  <p:embed/>
                  <p:pic>
                    <p:nvPicPr>
                      <p:cNvPr id="7" name="Object 6">
                        <a:extLst>
                          <a:ext uri="{FF2B5EF4-FFF2-40B4-BE49-F238E27FC236}">
                            <a16:creationId xmlns:a16="http://schemas.microsoft.com/office/drawing/2014/main" id="{025C4B20-3475-479C-9BE3-341D485CA3D7}"/>
                          </a:ext>
                        </a:extLst>
                      </p:cNvPr>
                      <p:cNvPicPr/>
                      <p:nvPr/>
                    </p:nvPicPr>
                    <p:blipFill>
                      <a:blip r:embed="rId11"/>
                      <a:stretch>
                        <a:fillRect/>
                      </a:stretch>
                    </p:blipFill>
                    <p:spPr>
                      <a:xfrm>
                        <a:off x="4572715" y="3288652"/>
                        <a:ext cx="1677804" cy="454998"/>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318A41C7-9D78-4519-B1A9-AA62EB3BD2B3}"/>
              </a:ext>
            </a:extLst>
          </p:cNvPr>
          <p:cNvGraphicFramePr>
            <a:graphicFrameLocks noChangeAspect="1"/>
          </p:cNvGraphicFramePr>
          <p:nvPr>
            <p:extLst>
              <p:ext uri="{D42A27DB-BD31-4B8C-83A1-F6EECF244321}">
                <p14:modId xmlns:p14="http://schemas.microsoft.com/office/powerpoint/2010/main" val="3104028633"/>
              </p:ext>
            </p:extLst>
          </p:nvPr>
        </p:nvGraphicFramePr>
        <p:xfrm>
          <a:off x="3961026" y="3877226"/>
          <a:ext cx="1927641" cy="878778"/>
        </p:xfrm>
        <a:graphic>
          <a:graphicData uri="http://schemas.openxmlformats.org/presentationml/2006/ole">
            <mc:AlternateContent xmlns:mc="http://schemas.openxmlformats.org/markup-compatibility/2006">
              <mc:Choice xmlns:v="urn:schemas-microsoft-com:vml" Requires="v">
                <p:oleObj spid="_x0000_s62783" name="Equation" r:id="rId12" imgW="863280" imgH="393480" progId="Equation.DSMT4">
                  <p:embed/>
                </p:oleObj>
              </mc:Choice>
              <mc:Fallback>
                <p:oleObj name="Equation" r:id="rId12" imgW="863280" imgH="393480" progId="Equation.DSMT4">
                  <p:embed/>
                  <p:pic>
                    <p:nvPicPr>
                      <p:cNvPr id="11" name="Object 10">
                        <a:extLst>
                          <a:ext uri="{FF2B5EF4-FFF2-40B4-BE49-F238E27FC236}">
                            <a16:creationId xmlns:a16="http://schemas.microsoft.com/office/drawing/2014/main" id="{318A41C7-9D78-4519-B1A9-AA62EB3BD2B3}"/>
                          </a:ext>
                        </a:extLst>
                      </p:cNvPr>
                      <p:cNvPicPr/>
                      <p:nvPr/>
                    </p:nvPicPr>
                    <p:blipFill>
                      <a:blip r:embed="rId13"/>
                      <a:stretch>
                        <a:fillRect/>
                      </a:stretch>
                    </p:blipFill>
                    <p:spPr>
                      <a:xfrm>
                        <a:off x="3961026" y="3877226"/>
                        <a:ext cx="1927641" cy="878778"/>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2A2BB214-F9C7-4772-979E-1ACDAB62B4DC}"/>
              </a:ext>
            </a:extLst>
          </p:cNvPr>
          <p:cNvGraphicFramePr>
            <a:graphicFrameLocks noChangeAspect="1"/>
          </p:cNvGraphicFramePr>
          <p:nvPr>
            <p:extLst>
              <p:ext uri="{D42A27DB-BD31-4B8C-83A1-F6EECF244321}">
                <p14:modId xmlns:p14="http://schemas.microsoft.com/office/powerpoint/2010/main" val="1866204023"/>
              </p:ext>
            </p:extLst>
          </p:nvPr>
        </p:nvGraphicFramePr>
        <p:xfrm>
          <a:off x="3687269" y="4797223"/>
          <a:ext cx="2729991" cy="450307"/>
        </p:xfrm>
        <a:graphic>
          <a:graphicData uri="http://schemas.openxmlformats.org/presentationml/2006/ole">
            <mc:AlternateContent xmlns:mc="http://schemas.openxmlformats.org/markup-compatibility/2006">
              <mc:Choice xmlns:v="urn:schemas-microsoft-com:vml" Requires="v">
                <p:oleObj spid="_x0000_s62784" name="Equation" r:id="rId14" imgW="1231560" imgH="203040" progId="Equation.DSMT4">
                  <p:embed/>
                </p:oleObj>
              </mc:Choice>
              <mc:Fallback>
                <p:oleObj name="Equation" r:id="rId14" imgW="1231560" imgH="203040" progId="Equation.DSMT4">
                  <p:embed/>
                  <p:pic>
                    <p:nvPicPr>
                      <p:cNvPr id="13" name="Object 12">
                        <a:extLst>
                          <a:ext uri="{FF2B5EF4-FFF2-40B4-BE49-F238E27FC236}">
                            <a16:creationId xmlns:a16="http://schemas.microsoft.com/office/drawing/2014/main" id="{2A2BB214-F9C7-4772-979E-1ACDAB62B4DC}"/>
                          </a:ext>
                        </a:extLst>
                      </p:cNvPr>
                      <p:cNvPicPr/>
                      <p:nvPr/>
                    </p:nvPicPr>
                    <p:blipFill>
                      <a:blip r:embed="rId15"/>
                      <a:stretch>
                        <a:fillRect/>
                      </a:stretch>
                    </p:blipFill>
                    <p:spPr>
                      <a:xfrm>
                        <a:off x="3687269" y="4797223"/>
                        <a:ext cx="2729991" cy="450307"/>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A959E8F5-0491-4936-B58D-BDD400A846E9}"/>
              </a:ext>
            </a:extLst>
          </p:cNvPr>
          <p:cNvGraphicFramePr>
            <a:graphicFrameLocks noChangeAspect="1"/>
          </p:cNvGraphicFramePr>
          <p:nvPr>
            <p:extLst>
              <p:ext uri="{D42A27DB-BD31-4B8C-83A1-F6EECF244321}">
                <p14:modId xmlns:p14="http://schemas.microsoft.com/office/powerpoint/2010/main" val="256607917"/>
              </p:ext>
            </p:extLst>
          </p:nvPr>
        </p:nvGraphicFramePr>
        <p:xfrm>
          <a:off x="4569594" y="5401853"/>
          <a:ext cx="1730375" cy="461962"/>
        </p:xfrm>
        <a:graphic>
          <a:graphicData uri="http://schemas.openxmlformats.org/presentationml/2006/ole">
            <mc:AlternateContent xmlns:mc="http://schemas.openxmlformats.org/markup-compatibility/2006">
              <mc:Choice xmlns:v="urn:schemas-microsoft-com:vml" Requires="v">
                <p:oleObj spid="_x0000_s62785" name="Equation" r:id="rId16" imgW="761760" imgH="203040" progId="Equation.DSMT4">
                  <p:embed/>
                </p:oleObj>
              </mc:Choice>
              <mc:Fallback>
                <p:oleObj name="Equation" r:id="rId16" imgW="761760" imgH="203040" progId="Equation.DSMT4">
                  <p:embed/>
                  <p:pic>
                    <p:nvPicPr>
                      <p:cNvPr id="14" name="Object 13">
                        <a:extLst>
                          <a:ext uri="{FF2B5EF4-FFF2-40B4-BE49-F238E27FC236}">
                            <a16:creationId xmlns:a16="http://schemas.microsoft.com/office/drawing/2014/main" id="{A959E8F5-0491-4936-B58D-BDD400A846E9}"/>
                          </a:ext>
                        </a:extLst>
                      </p:cNvPr>
                      <p:cNvPicPr/>
                      <p:nvPr/>
                    </p:nvPicPr>
                    <p:blipFill>
                      <a:blip r:embed="rId17"/>
                      <a:stretch>
                        <a:fillRect/>
                      </a:stretch>
                    </p:blipFill>
                    <p:spPr>
                      <a:xfrm>
                        <a:off x="4569594" y="5401853"/>
                        <a:ext cx="1730375" cy="461962"/>
                      </a:xfrm>
                      <a:prstGeom prst="rect">
                        <a:avLst/>
                      </a:prstGeom>
                    </p:spPr>
                  </p:pic>
                </p:oleObj>
              </mc:Fallback>
            </mc:AlternateContent>
          </a:graphicData>
        </a:graphic>
      </p:graphicFrame>
    </p:spTree>
    <p:extLst>
      <p:ext uri="{BB962C8B-B14F-4D97-AF65-F5344CB8AC3E}">
        <p14:creationId xmlns:p14="http://schemas.microsoft.com/office/powerpoint/2010/main" val="94810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4BADE-0BC7-4675-A212-B83821A3AE13}"/>
              </a:ext>
            </a:extLst>
          </p:cNvPr>
          <p:cNvSpPr>
            <a:spLocks noGrp="1"/>
          </p:cNvSpPr>
          <p:nvPr>
            <p:ph type="title"/>
          </p:nvPr>
        </p:nvSpPr>
        <p:spPr/>
        <p:txBody>
          <a:bodyPr/>
          <a:lstStyle/>
          <a:p>
            <a:r>
              <a:rPr lang="en-ZA" dirty="0"/>
              <a:t>Statics</a:t>
            </a:r>
          </a:p>
        </p:txBody>
      </p:sp>
      <p:sp>
        <p:nvSpPr>
          <p:cNvPr id="3" name="Text Placeholder 2">
            <a:extLst>
              <a:ext uri="{FF2B5EF4-FFF2-40B4-BE49-F238E27FC236}">
                <a16:creationId xmlns:a16="http://schemas.microsoft.com/office/drawing/2014/main" id="{D9678107-3A0C-4365-BCF2-69E68CAE7DE0}"/>
              </a:ext>
            </a:extLst>
          </p:cNvPr>
          <p:cNvSpPr>
            <a:spLocks noGrp="1"/>
          </p:cNvSpPr>
          <p:nvPr>
            <p:ph type="body" idx="1"/>
          </p:nvPr>
        </p:nvSpPr>
        <p:spPr/>
        <p:txBody>
          <a:bodyPr/>
          <a:lstStyle/>
          <a:p>
            <a:r>
              <a:rPr lang="en-ZA" dirty="0"/>
              <a:t>Module 2</a:t>
            </a:r>
          </a:p>
        </p:txBody>
      </p:sp>
    </p:spTree>
    <p:extLst>
      <p:ext uri="{BB962C8B-B14F-4D97-AF65-F5344CB8AC3E}">
        <p14:creationId xmlns:p14="http://schemas.microsoft.com/office/powerpoint/2010/main" val="21477073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CF64A-7865-42D6-90BC-6CC329491F53}"/>
              </a:ext>
            </a:extLst>
          </p:cNvPr>
          <p:cNvSpPr>
            <a:spLocks noGrp="1"/>
          </p:cNvSpPr>
          <p:nvPr>
            <p:ph type="title"/>
          </p:nvPr>
        </p:nvSpPr>
        <p:spPr/>
        <p:txBody>
          <a:bodyPr>
            <a:normAutofit/>
          </a:bodyPr>
          <a:lstStyle/>
          <a:p>
            <a:r>
              <a:rPr lang="en-ZA" dirty="0"/>
              <a:t>5b) Calculate the horizontal and vertical components of the following force:</a:t>
            </a:r>
          </a:p>
        </p:txBody>
      </p:sp>
      <p:graphicFrame>
        <p:nvGraphicFramePr>
          <p:cNvPr id="12" name="Object 11">
            <a:extLst>
              <a:ext uri="{FF2B5EF4-FFF2-40B4-BE49-F238E27FC236}">
                <a16:creationId xmlns:a16="http://schemas.microsoft.com/office/drawing/2014/main" id="{EEA83637-0854-4DC6-9119-70F8D49EBD61}"/>
              </a:ext>
            </a:extLst>
          </p:cNvPr>
          <p:cNvGraphicFramePr>
            <a:graphicFrameLocks noChangeAspect="1"/>
          </p:cNvGraphicFramePr>
          <p:nvPr>
            <p:extLst/>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spid="_x0000_s40040" name="Equation" r:id="rId3" imgW="114120" imgH="177480" progId="Equation.DSMT4">
                  <p:embed/>
                </p:oleObj>
              </mc:Choice>
              <mc:Fallback>
                <p:oleObj name="Equation" r:id="rId3" imgW="114120" imgH="177480" progId="Equation.DSMT4">
                  <p:embed/>
                  <p:pic>
                    <p:nvPicPr>
                      <p:cNvPr id="12" name="Object 11">
                        <a:extLst>
                          <a:ext uri="{FF2B5EF4-FFF2-40B4-BE49-F238E27FC236}">
                            <a16:creationId xmlns:a16="http://schemas.microsoft.com/office/drawing/2014/main" id="{EEA83637-0854-4DC6-9119-70F8D49EBD61}"/>
                          </a:ext>
                        </a:extLst>
                      </p:cNvPr>
                      <p:cNvPicPr/>
                      <p:nvPr/>
                    </p:nvPicPr>
                    <p:blipFill>
                      <a:blip r:embed="rId4"/>
                      <a:stretch>
                        <a:fillRect/>
                      </a:stretch>
                    </p:blipFill>
                    <p:spPr>
                      <a:xfrm>
                        <a:off x="6318250" y="2371725"/>
                        <a:ext cx="114300" cy="177800"/>
                      </a:xfrm>
                      <a:prstGeom prst="rect">
                        <a:avLst/>
                      </a:prstGeom>
                    </p:spPr>
                  </p:pic>
                </p:oleObj>
              </mc:Fallback>
            </mc:AlternateContent>
          </a:graphicData>
        </a:graphic>
      </p:graphicFrame>
      <p:sp>
        <p:nvSpPr>
          <p:cNvPr id="8" name="Title 1">
            <a:extLst>
              <a:ext uri="{FF2B5EF4-FFF2-40B4-BE49-F238E27FC236}">
                <a16:creationId xmlns:a16="http://schemas.microsoft.com/office/drawing/2014/main" id="{C5243C01-0018-43C3-96BB-544DC593B8E3}"/>
              </a:ext>
            </a:extLst>
          </p:cNvPr>
          <p:cNvSpPr txBox="1">
            <a:spLocks/>
          </p:cNvSpPr>
          <p:nvPr/>
        </p:nvSpPr>
        <p:spPr>
          <a:xfrm>
            <a:off x="2123109" y="1921563"/>
            <a:ext cx="7590182" cy="881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a:lstStyle>
          <a:p>
            <a:endParaRPr lang="en-ZA" sz="3200" dirty="0"/>
          </a:p>
        </p:txBody>
      </p:sp>
      <p:sp>
        <p:nvSpPr>
          <p:cNvPr id="10" name="TextBox 9">
            <a:extLst>
              <a:ext uri="{FF2B5EF4-FFF2-40B4-BE49-F238E27FC236}">
                <a16:creationId xmlns:a16="http://schemas.microsoft.com/office/drawing/2014/main" id="{DA6203E7-3AB2-42AE-94CF-84C7FEB3318A}"/>
              </a:ext>
            </a:extLst>
          </p:cNvPr>
          <p:cNvSpPr txBox="1"/>
          <p:nvPr/>
        </p:nvSpPr>
        <p:spPr>
          <a:xfrm>
            <a:off x="3646870" y="4382156"/>
            <a:ext cx="4357443" cy="461665"/>
          </a:xfrm>
          <a:prstGeom prst="rect">
            <a:avLst/>
          </a:prstGeom>
          <a:noFill/>
        </p:spPr>
        <p:txBody>
          <a:bodyPr wrap="square" rtlCol="0">
            <a:spAutoFit/>
          </a:bodyPr>
          <a:lstStyle/>
          <a:p>
            <a:r>
              <a:rPr lang="en-GB" sz="2400" i="1" dirty="0"/>
              <a:t>Figure: A force acting downwards</a:t>
            </a:r>
            <a:endParaRPr lang="en-ZA" sz="2400" dirty="0"/>
          </a:p>
        </p:txBody>
      </p:sp>
      <p:graphicFrame>
        <p:nvGraphicFramePr>
          <p:cNvPr id="6" name="Object 5">
            <a:extLst>
              <a:ext uri="{FF2B5EF4-FFF2-40B4-BE49-F238E27FC236}">
                <a16:creationId xmlns:a16="http://schemas.microsoft.com/office/drawing/2014/main" id="{A5D74241-FAF7-41CB-8860-3814C6A8BDF0}"/>
              </a:ext>
            </a:extLst>
          </p:cNvPr>
          <p:cNvGraphicFramePr>
            <a:graphicFrameLocks noChangeAspect="1"/>
          </p:cNvGraphicFramePr>
          <p:nvPr>
            <p:extLst/>
          </p:nvPr>
        </p:nvGraphicFramePr>
        <p:xfrm>
          <a:off x="5918200" y="2362200"/>
          <a:ext cx="914400" cy="198438"/>
        </p:xfrm>
        <a:graphic>
          <a:graphicData uri="http://schemas.openxmlformats.org/presentationml/2006/ole">
            <mc:AlternateContent xmlns:mc="http://schemas.openxmlformats.org/markup-compatibility/2006">
              <mc:Choice xmlns:v="urn:schemas-microsoft-com:vml" Requires="v">
                <p:oleObj spid="_x0000_s40041" name="Equation" r:id="rId5" imgW="914400" imgH="198720" progId="Equation.DSMT4">
                  <p:embed/>
                </p:oleObj>
              </mc:Choice>
              <mc:Fallback>
                <p:oleObj name="Equation" r:id="rId5" imgW="914400" imgH="198720" progId="Equation.DSMT4">
                  <p:embed/>
                  <p:pic>
                    <p:nvPicPr>
                      <p:cNvPr id="6" name="Object 5">
                        <a:extLst>
                          <a:ext uri="{FF2B5EF4-FFF2-40B4-BE49-F238E27FC236}">
                            <a16:creationId xmlns:a16="http://schemas.microsoft.com/office/drawing/2014/main" id="{A5D74241-FAF7-41CB-8860-3814C6A8BDF0}"/>
                          </a:ext>
                        </a:extLst>
                      </p:cNvPr>
                      <p:cNvPicPr/>
                      <p:nvPr/>
                    </p:nvPicPr>
                    <p:blipFill>
                      <a:blip r:embed="rId4"/>
                      <a:stretch>
                        <a:fillRect/>
                      </a:stretch>
                    </p:blipFill>
                    <p:spPr>
                      <a:xfrm>
                        <a:off x="5918200" y="2362200"/>
                        <a:ext cx="914400" cy="198438"/>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EF84BEF1-CE5C-4E64-B8D9-4B6D64CCB7EC}"/>
              </a:ext>
            </a:extLst>
          </p:cNvPr>
          <p:cNvPicPr>
            <a:picLocks noChangeAspect="1"/>
          </p:cNvPicPr>
          <p:nvPr/>
        </p:nvPicPr>
        <p:blipFill>
          <a:blip r:embed="rId6"/>
          <a:stretch>
            <a:fillRect/>
          </a:stretch>
        </p:blipFill>
        <p:spPr>
          <a:xfrm>
            <a:off x="2715736" y="2766050"/>
            <a:ext cx="6284281" cy="11890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427428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CF64A-7865-42D6-90BC-6CC329491F53}"/>
              </a:ext>
            </a:extLst>
          </p:cNvPr>
          <p:cNvSpPr>
            <a:spLocks noGrp="1"/>
          </p:cNvSpPr>
          <p:nvPr>
            <p:ph type="title"/>
          </p:nvPr>
        </p:nvSpPr>
        <p:spPr/>
        <p:txBody>
          <a:bodyPr>
            <a:normAutofit/>
          </a:bodyPr>
          <a:lstStyle/>
          <a:p>
            <a:r>
              <a:rPr lang="en-ZA" dirty="0"/>
              <a:t>5b) (Continued)</a:t>
            </a:r>
          </a:p>
        </p:txBody>
      </p:sp>
      <p:graphicFrame>
        <p:nvGraphicFramePr>
          <p:cNvPr id="12" name="Object 11">
            <a:extLst>
              <a:ext uri="{FF2B5EF4-FFF2-40B4-BE49-F238E27FC236}">
                <a16:creationId xmlns:a16="http://schemas.microsoft.com/office/drawing/2014/main" id="{EEA83637-0854-4DC6-9119-70F8D49EBD61}"/>
              </a:ext>
            </a:extLst>
          </p:cNvPr>
          <p:cNvGraphicFramePr>
            <a:graphicFrameLocks noChangeAspect="1"/>
          </p:cNvGraphicFramePr>
          <p:nvPr>
            <p:extLst/>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spid="_x0000_s41128" name="Equation" r:id="rId3" imgW="114120" imgH="177480" progId="Equation.DSMT4">
                  <p:embed/>
                </p:oleObj>
              </mc:Choice>
              <mc:Fallback>
                <p:oleObj name="Equation" r:id="rId3" imgW="114120" imgH="177480" progId="Equation.DSMT4">
                  <p:embed/>
                  <p:pic>
                    <p:nvPicPr>
                      <p:cNvPr id="12" name="Object 11">
                        <a:extLst>
                          <a:ext uri="{FF2B5EF4-FFF2-40B4-BE49-F238E27FC236}">
                            <a16:creationId xmlns:a16="http://schemas.microsoft.com/office/drawing/2014/main" id="{EEA83637-0854-4DC6-9119-70F8D49EBD61}"/>
                          </a:ext>
                        </a:extLst>
                      </p:cNvPr>
                      <p:cNvPicPr/>
                      <p:nvPr/>
                    </p:nvPicPr>
                    <p:blipFill>
                      <a:blip r:embed="rId4"/>
                      <a:stretch>
                        <a:fillRect/>
                      </a:stretch>
                    </p:blipFill>
                    <p:spPr>
                      <a:xfrm>
                        <a:off x="6318250" y="2371725"/>
                        <a:ext cx="114300" cy="177800"/>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DA6203E7-3AB2-42AE-94CF-84C7FEB3318A}"/>
              </a:ext>
            </a:extLst>
          </p:cNvPr>
          <p:cNvSpPr txBox="1"/>
          <p:nvPr/>
        </p:nvSpPr>
        <p:spPr>
          <a:xfrm>
            <a:off x="3493699" y="4336052"/>
            <a:ext cx="4076626" cy="461665"/>
          </a:xfrm>
          <a:prstGeom prst="rect">
            <a:avLst/>
          </a:prstGeom>
          <a:noFill/>
        </p:spPr>
        <p:txBody>
          <a:bodyPr wrap="square" rtlCol="0">
            <a:spAutoFit/>
          </a:bodyPr>
          <a:lstStyle/>
          <a:p>
            <a:r>
              <a:rPr lang="en-GB" sz="2400" i="1" dirty="0"/>
              <a:t>Figure: Components of a force</a:t>
            </a:r>
            <a:endParaRPr lang="en-ZA" sz="2400" dirty="0"/>
          </a:p>
        </p:txBody>
      </p:sp>
      <p:graphicFrame>
        <p:nvGraphicFramePr>
          <p:cNvPr id="6" name="Object 5">
            <a:extLst>
              <a:ext uri="{FF2B5EF4-FFF2-40B4-BE49-F238E27FC236}">
                <a16:creationId xmlns:a16="http://schemas.microsoft.com/office/drawing/2014/main" id="{A5D74241-FAF7-41CB-8860-3814C6A8BDF0}"/>
              </a:ext>
            </a:extLst>
          </p:cNvPr>
          <p:cNvGraphicFramePr>
            <a:graphicFrameLocks noChangeAspect="1"/>
          </p:cNvGraphicFramePr>
          <p:nvPr>
            <p:extLst/>
          </p:nvPr>
        </p:nvGraphicFramePr>
        <p:xfrm>
          <a:off x="5918200" y="2362200"/>
          <a:ext cx="914400" cy="198438"/>
        </p:xfrm>
        <a:graphic>
          <a:graphicData uri="http://schemas.openxmlformats.org/presentationml/2006/ole">
            <mc:AlternateContent xmlns:mc="http://schemas.openxmlformats.org/markup-compatibility/2006">
              <mc:Choice xmlns:v="urn:schemas-microsoft-com:vml" Requires="v">
                <p:oleObj spid="_x0000_s41129" name="Equation" r:id="rId5" imgW="914400" imgH="198720" progId="Equation.DSMT4">
                  <p:embed/>
                </p:oleObj>
              </mc:Choice>
              <mc:Fallback>
                <p:oleObj name="Equation" r:id="rId5" imgW="914400" imgH="198720" progId="Equation.DSMT4">
                  <p:embed/>
                  <p:pic>
                    <p:nvPicPr>
                      <p:cNvPr id="6" name="Object 5">
                        <a:extLst>
                          <a:ext uri="{FF2B5EF4-FFF2-40B4-BE49-F238E27FC236}">
                            <a16:creationId xmlns:a16="http://schemas.microsoft.com/office/drawing/2014/main" id="{A5D74241-FAF7-41CB-8860-3814C6A8BDF0}"/>
                          </a:ext>
                        </a:extLst>
                      </p:cNvPr>
                      <p:cNvPicPr/>
                      <p:nvPr/>
                    </p:nvPicPr>
                    <p:blipFill>
                      <a:blip r:embed="rId4"/>
                      <a:stretch>
                        <a:fillRect/>
                      </a:stretch>
                    </p:blipFill>
                    <p:spPr>
                      <a:xfrm>
                        <a:off x="5918200" y="2362200"/>
                        <a:ext cx="914400" cy="198438"/>
                      </a:xfrm>
                      <a:prstGeom prst="rect">
                        <a:avLst/>
                      </a:prstGeom>
                    </p:spPr>
                  </p:pic>
                </p:oleObj>
              </mc:Fallback>
            </mc:AlternateContent>
          </a:graphicData>
        </a:graphic>
      </p:graphicFrame>
      <p:pic>
        <p:nvPicPr>
          <p:cNvPr id="16" name="Picture 15">
            <a:extLst>
              <a:ext uri="{FF2B5EF4-FFF2-40B4-BE49-F238E27FC236}">
                <a16:creationId xmlns:a16="http://schemas.microsoft.com/office/drawing/2014/main" id="{8F4CB650-C3D7-41DE-A932-CB577AB678E3}"/>
              </a:ext>
            </a:extLst>
          </p:cNvPr>
          <p:cNvPicPr/>
          <p:nvPr/>
        </p:nvPicPr>
        <p:blipFill>
          <a:blip r:embed="rId6"/>
          <a:stretch>
            <a:fillRect/>
          </a:stretch>
        </p:blipFill>
        <p:spPr>
          <a:xfrm>
            <a:off x="2623740" y="1637650"/>
            <a:ext cx="6202206" cy="2522522"/>
          </a:xfrm>
          <a:prstGeom prst="rect">
            <a:avLst/>
          </a:prstGeom>
        </p:spPr>
      </p:pic>
      <p:graphicFrame>
        <p:nvGraphicFramePr>
          <p:cNvPr id="9" name="Object 7">
            <a:extLst>
              <a:ext uri="{FF2B5EF4-FFF2-40B4-BE49-F238E27FC236}">
                <a16:creationId xmlns:a16="http://schemas.microsoft.com/office/drawing/2014/main" id="{73265C34-6DDF-4FDF-8ED5-07AD3904680A}"/>
              </a:ext>
            </a:extLst>
          </p:cNvPr>
          <p:cNvGraphicFramePr>
            <a:graphicFrameLocks noChangeAspect="1"/>
          </p:cNvGraphicFramePr>
          <p:nvPr>
            <p:extLst>
              <p:ext uri="{D42A27DB-BD31-4B8C-83A1-F6EECF244321}">
                <p14:modId xmlns:p14="http://schemas.microsoft.com/office/powerpoint/2010/main" val="2892470461"/>
              </p:ext>
            </p:extLst>
          </p:nvPr>
        </p:nvGraphicFramePr>
        <p:xfrm>
          <a:off x="5710508" y="4970625"/>
          <a:ext cx="3115439" cy="1159450"/>
        </p:xfrm>
        <a:graphic>
          <a:graphicData uri="http://schemas.openxmlformats.org/presentationml/2006/ole">
            <mc:AlternateContent xmlns:mc="http://schemas.openxmlformats.org/markup-compatibility/2006">
              <mc:Choice xmlns:v="urn:schemas-microsoft-com:vml" Requires="v">
                <p:oleObj spid="_x0000_s41130" name="Equation" r:id="rId7" imgW="1333440" imgH="495000" progId="Equation.DSMT4">
                  <p:embed/>
                </p:oleObj>
              </mc:Choice>
              <mc:Fallback>
                <p:oleObj name="Equation" r:id="rId7" imgW="1333440" imgH="495000" progId="Equation.DSMT4">
                  <p:embed/>
                  <p:pic>
                    <p:nvPicPr>
                      <p:cNvPr id="11" name="Object 7">
                        <a:extLst>
                          <a:ext uri="{FF2B5EF4-FFF2-40B4-BE49-F238E27FC236}">
                            <a16:creationId xmlns:a16="http://schemas.microsoft.com/office/drawing/2014/main" id="{6526698E-0BC3-4595-B1A5-BF5A8D425169}"/>
                          </a:ext>
                        </a:extLst>
                      </p:cNvPr>
                      <p:cNvPicPr>
                        <a:picLocks noChangeAspect="1" noChangeArrowheads="1"/>
                      </p:cNvPicPr>
                      <p:nvPr/>
                    </p:nvPicPr>
                    <p:blipFill>
                      <a:blip r:embed="rId8"/>
                      <a:srcRect/>
                      <a:stretch>
                        <a:fillRect/>
                      </a:stretch>
                    </p:blipFill>
                    <p:spPr bwMode="auto">
                      <a:xfrm>
                        <a:off x="5710508" y="4970625"/>
                        <a:ext cx="3115439" cy="1159450"/>
                      </a:xfrm>
                      <a:prstGeom prst="rect">
                        <a:avLst/>
                      </a:prstGeom>
                      <a:noFill/>
                      <a:ln>
                        <a:noFill/>
                      </a:ln>
                      <a:effectLst/>
                      <a:extLst/>
                    </p:spPr>
                  </p:pic>
                </p:oleObj>
              </mc:Fallback>
            </mc:AlternateContent>
          </a:graphicData>
        </a:graphic>
      </p:graphicFrame>
      <p:graphicFrame>
        <p:nvGraphicFramePr>
          <p:cNvPr id="11" name="Object 7">
            <a:extLst>
              <a:ext uri="{FF2B5EF4-FFF2-40B4-BE49-F238E27FC236}">
                <a16:creationId xmlns:a16="http://schemas.microsoft.com/office/drawing/2014/main" id="{B40A7C94-314E-4DC3-A2AA-337DB5F6F3EC}"/>
              </a:ext>
            </a:extLst>
          </p:cNvPr>
          <p:cNvGraphicFramePr>
            <a:graphicFrameLocks noChangeAspect="1"/>
          </p:cNvGraphicFramePr>
          <p:nvPr>
            <p:extLst>
              <p:ext uri="{D42A27DB-BD31-4B8C-83A1-F6EECF244321}">
                <p14:modId xmlns:p14="http://schemas.microsoft.com/office/powerpoint/2010/main" val="4215807238"/>
              </p:ext>
            </p:extLst>
          </p:nvPr>
        </p:nvGraphicFramePr>
        <p:xfrm>
          <a:off x="2599391" y="4973595"/>
          <a:ext cx="3056734" cy="1159450"/>
        </p:xfrm>
        <a:graphic>
          <a:graphicData uri="http://schemas.openxmlformats.org/presentationml/2006/ole">
            <mc:AlternateContent xmlns:mc="http://schemas.openxmlformats.org/markup-compatibility/2006">
              <mc:Choice xmlns:v="urn:schemas-microsoft-com:vml" Requires="v">
                <p:oleObj spid="_x0000_s41131" name="Equation" r:id="rId9" imgW="1307880" imgH="495000" progId="Equation.DSMT4">
                  <p:embed/>
                </p:oleObj>
              </mc:Choice>
              <mc:Fallback>
                <p:oleObj name="Equation" r:id="rId9" imgW="1307880" imgH="495000" progId="Equation.DSMT4">
                  <p:embed/>
                  <p:pic>
                    <p:nvPicPr>
                      <p:cNvPr id="13" name="Object 7">
                        <a:extLst>
                          <a:ext uri="{FF2B5EF4-FFF2-40B4-BE49-F238E27FC236}">
                            <a16:creationId xmlns:a16="http://schemas.microsoft.com/office/drawing/2014/main" id="{85BF2C3C-7A8C-42D5-8B2D-EA4A332082EF}"/>
                          </a:ext>
                        </a:extLst>
                      </p:cNvPr>
                      <p:cNvPicPr>
                        <a:picLocks noChangeAspect="1" noChangeArrowheads="1"/>
                      </p:cNvPicPr>
                      <p:nvPr/>
                    </p:nvPicPr>
                    <p:blipFill>
                      <a:blip r:embed="rId10"/>
                      <a:srcRect/>
                      <a:stretch>
                        <a:fillRect/>
                      </a:stretch>
                    </p:blipFill>
                    <p:spPr bwMode="auto">
                      <a:xfrm>
                        <a:off x="2599391" y="4973595"/>
                        <a:ext cx="3056734" cy="1159450"/>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1043896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CF64A-7865-42D6-90BC-6CC329491F53}"/>
              </a:ext>
            </a:extLst>
          </p:cNvPr>
          <p:cNvSpPr>
            <a:spLocks noGrp="1"/>
          </p:cNvSpPr>
          <p:nvPr>
            <p:ph type="title"/>
          </p:nvPr>
        </p:nvSpPr>
        <p:spPr/>
        <p:txBody>
          <a:bodyPr>
            <a:normAutofit/>
          </a:bodyPr>
          <a:lstStyle/>
          <a:p>
            <a:r>
              <a:rPr lang="en-ZA" dirty="0"/>
              <a:t>5b) (Continued)</a:t>
            </a:r>
          </a:p>
        </p:txBody>
      </p:sp>
      <p:graphicFrame>
        <p:nvGraphicFramePr>
          <p:cNvPr id="12" name="Object 11">
            <a:extLst>
              <a:ext uri="{FF2B5EF4-FFF2-40B4-BE49-F238E27FC236}">
                <a16:creationId xmlns:a16="http://schemas.microsoft.com/office/drawing/2014/main" id="{EEA83637-0854-4DC6-9119-70F8D49EBD61}"/>
              </a:ext>
            </a:extLst>
          </p:cNvPr>
          <p:cNvGraphicFramePr>
            <a:graphicFrameLocks noChangeAspect="1"/>
          </p:cNvGraphicFramePr>
          <p:nvPr>
            <p:extLst>
              <p:ext uri="{D42A27DB-BD31-4B8C-83A1-F6EECF244321}">
                <p14:modId xmlns:p14="http://schemas.microsoft.com/office/powerpoint/2010/main" val="198307675"/>
              </p:ext>
            </p:extLst>
          </p:nvPr>
        </p:nvGraphicFramePr>
        <p:xfrm>
          <a:off x="7871747" y="2352060"/>
          <a:ext cx="114300" cy="177800"/>
        </p:xfrm>
        <a:graphic>
          <a:graphicData uri="http://schemas.openxmlformats.org/presentationml/2006/ole">
            <mc:AlternateContent xmlns:mc="http://schemas.openxmlformats.org/markup-compatibility/2006">
              <mc:Choice xmlns:v="urn:schemas-microsoft-com:vml" Requires="v">
                <p:oleObj spid="_x0000_s42454" name="Equation" r:id="rId3" imgW="114120" imgH="177480" progId="Equation.DSMT4">
                  <p:embed/>
                </p:oleObj>
              </mc:Choice>
              <mc:Fallback>
                <p:oleObj name="Equation" r:id="rId3" imgW="114120" imgH="177480" progId="Equation.DSMT4">
                  <p:embed/>
                  <p:pic>
                    <p:nvPicPr>
                      <p:cNvPr id="12" name="Object 11">
                        <a:extLst>
                          <a:ext uri="{FF2B5EF4-FFF2-40B4-BE49-F238E27FC236}">
                            <a16:creationId xmlns:a16="http://schemas.microsoft.com/office/drawing/2014/main" id="{EEA83637-0854-4DC6-9119-70F8D49EBD61}"/>
                          </a:ext>
                        </a:extLst>
                      </p:cNvPr>
                      <p:cNvPicPr/>
                      <p:nvPr/>
                    </p:nvPicPr>
                    <p:blipFill>
                      <a:blip r:embed="rId4"/>
                      <a:stretch>
                        <a:fillRect/>
                      </a:stretch>
                    </p:blipFill>
                    <p:spPr>
                      <a:xfrm>
                        <a:off x="7871747" y="2352060"/>
                        <a:ext cx="114300" cy="1778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A5D74241-FAF7-41CB-8860-3814C6A8BDF0}"/>
              </a:ext>
            </a:extLst>
          </p:cNvPr>
          <p:cNvGraphicFramePr>
            <a:graphicFrameLocks noChangeAspect="1"/>
          </p:cNvGraphicFramePr>
          <p:nvPr>
            <p:extLst/>
          </p:nvPr>
        </p:nvGraphicFramePr>
        <p:xfrm>
          <a:off x="5918200" y="2362200"/>
          <a:ext cx="914400" cy="198438"/>
        </p:xfrm>
        <a:graphic>
          <a:graphicData uri="http://schemas.openxmlformats.org/presentationml/2006/ole">
            <mc:AlternateContent xmlns:mc="http://schemas.openxmlformats.org/markup-compatibility/2006">
              <mc:Choice xmlns:v="urn:schemas-microsoft-com:vml" Requires="v">
                <p:oleObj spid="_x0000_s42455" name="Equation" r:id="rId5" imgW="914400" imgH="198720" progId="Equation.DSMT4">
                  <p:embed/>
                </p:oleObj>
              </mc:Choice>
              <mc:Fallback>
                <p:oleObj name="Equation" r:id="rId5" imgW="914400" imgH="198720" progId="Equation.DSMT4">
                  <p:embed/>
                  <p:pic>
                    <p:nvPicPr>
                      <p:cNvPr id="6" name="Object 5">
                        <a:extLst>
                          <a:ext uri="{FF2B5EF4-FFF2-40B4-BE49-F238E27FC236}">
                            <a16:creationId xmlns:a16="http://schemas.microsoft.com/office/drawing/2014/main" id="{A5D74241-FAF7-41CB-8860-3814C6A8BDF0}"/>
                          </a:ext>
                        </a:extLst>
                      </p:cNvPr>
                      <p:cNvPicPr/>
                      <p:nvPr/>
                    </p:nvPicPr>
                    <p:blipFill>
                      <a:blip r:embed="rId4"/>
                      <a:stretch>
                        <a:fillRect/>
                      </a:stretch>
                    </p:blipFill>
                    <p:spPr>
                      <a:xfrm>
                        <a:off x="5918200" y="2362200"/>
                        <a:ext cx="914400" cy="198438"/>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7B3878C0-2176-483D-B9A8-9E3C9E49FAD2}"/>
              </a:ext>
            </a:extLst>
          </p:cNvPr>
          <p:cNvGraphicFramePr>
            <a:graphicFrameLocks noChangeAspect="1"/>
          </p:cNvGraphicFramePr>
          <p:nvPr>
            <p:extLst>
              <p:ext uri="{D42A27DB-BD31-4B8C-83A1-F6EECF244321}">
                <p14:modId xmlns:p14="http://schemas.microsoft.com/office/powerpoint/2010/main" val="3655495500"/>
              </p:ext>
            </p:extLst>
          </p:nvPr>
        </p:nvGraphicFramePr>
        <p:xfrm>
          <a:off x="4177703" y="1588794"/>
          <a:ext cx="1841777" cy="852166"/>
        </p:xfrm>
        <a:graphic>
          <a:graphicData uri="http://schemas.openxmlformats.org/presentationml/2006/ole">
            <mc:AlternateContent xmlns:mc="http://schemas.openxmlformats.org/markup-compatibility/2006">
              <mc:Choice xmlns:v="urn:schemas-microsoft-com:vml" Requires="v">
                <p:oleObj spid="_x0000_s42456" name="Equation" r:id="rId6" imgW="850680" imgH="393480" progId="Equation.DSMT4">
                  <p:embed/>
                </p:oleObj>
              </mc:Choice>
              <mc:Fallback>
                <p:oleObj name="Equation" r:id="rId6" imgW="850680" imgH="393480" progId="Equation.DSMT4">
                  <p:embed/>
                  <p:pic>
                    <p:nvPicPr>
                      <p:cNvPr id="0" name=""/>
                      <p:cNvPicPr/>
                      <p:nvPr/>
                    </p:nvPicPr>
                    <p:blipFill>
                      <a:blip r:embed="rId7"/>
                      <a:stretch>
                        <a:fillRect/>
                      </a:stretch>
                    </p:blipFill>
                    <p:spPr>
                      <a:xfrm>
                        <a:off x="4177703" y="1588794"/>
                        <a:ext cx="1841777" cy="852166"/>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EACFA789-58F9-417F-87EA-D365F3EDFFBF}"/>
              </a:ext>
            </a:extLst>
          </p:cNvPr>
          <p:cNvGraphicFramePr>
            <a:graphicFrameLocks noChangeAspect="1"/>
          </p:cNvGraphicFramePr>
          <p:nvPr>
            <p:extLst>
              <p:ext uri="{D42A27DB-BD31-4B8C-83A1-F6EECF244321}">
                <p14:modId xmlns:p14="http://schemas.microsoft.com/office/powerpoint/2010/main" val="3958521535"/>
              </p:ext>
            </p:extLst>
          </p:nvPr>
        </p:nvGraphicFramePr>
        <p:xfrm>
          <a:off x="3893335" y="2548872"/>
          <a:ext cx="2775503" cy="467453"/>
        </p:xfrm>
        <a:graphic>
          <a:graphicData uri="http://schemas.openxmlformats.org/presentationml/2006/ole">
            <mc:AlternateContent xmlns:mc="http://schemas.openxmlformats.org/markup-compatibility/2006">
              <mc:Choice xmlns:v="urn:schemas-microsoft-com:vml" Requires="v">
                <p:oleObj spid="_x0000_s42457" name="Equation" r:id="rId8" imgW="1206360" imgH="203040" progId="Equation.DSMT4">
                  <p:embed/>
                </p:oleObj>
              </mc:Choice>
              <mc:Fallback>
                <p:oleObj name="Equation" r:id="rId8" imgW="1206360" imgH="203040" progId="Equation.DSMT4">
                  <p:embed/>
                  <p:pic>
                    <p:nvPicPr>
                      <p:cNvPr id="0" name=""/>
                      <p:cNvPicPr/>
                      <p:nvPr/>
                    </p:nvPicPr>
                    <p:blipFill>
                      <a:blip r:embed="rId9"/>
                      <a:stretch>
                        <a:fillRect/>
                      </a:stretch>
                    </p:blipFill>
                    <p:spPr>
                      <a:xfrm>
                        <a:off x="3893335" y="2548872"/>
                        <a:ext cx="2775503" cy="467453"/>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AF49264F-D13F-4B4A-90C4-587273FFDBBC}"/>
              </a:ext>
            </a:extLst>
          </p:cNvPr>
          <p:cNvGraphicFramePr>
            <a:graphicFrameLocks noChangeAspect="1"/>
          </p:cNvGraphicFramePr>
          <p:nvPr>
            <p:extLst>
              <p:ext uri="{D42A27DB-BD31-4B8C-83A1-F6EECF244321}">
                <p14:modId xmlns:p14="http://schemas.microsoft.com/office/powerpoint/2010/main" val="234168552"/>
              </p:ext>
            </p:extLst>
          </p:nvPr>
        </p:nvGraphicFramePr>
        <p:xfrm>
          <a:off x="4718972" y="3220424"/>
          <a:ext cx="1651000" cy="439737"/>
        </p:xfrm>
        <a:graphic>
          <a:graphicData uri="http://schemas.openxmlformats.org/presentationml/2006/ole">
            <mc:AlternateContent xmlns:mc="http://schemas.openxmlformats.org/markup-compatibility/2006">
              <mc:Choice xmlns:v="urn:schemas-microsoft-com:vml" Requires="v">
                <p:oleObj spid="_x0000_s42458" name="Equation" r:id="rId10" imgW="761760" imgH="203040" progId="Equation.DSMT4">
                  <p:embed/>
                </p:oleObj>
              </mc:Choice>
              <mc:Fallback>
                <p:oleObj name="Equation" r:id="rId10" imgW="761760" imgH="203040" progId="Equation.DSMT4">
                  <p:embed/>
                  <p:pic>
                    <p:nvPicPr>
                      <p:cNvPr id="0" name=""/>
                      <p:cNvPicPr/>
                      <p:nvPr/>
                    </p:nvPicPr>
                    <p:blipFill>
                      <a:blip r:embed="rId11"/>
                      <a:stretch>
                        <a:fillRect/>
                      </a:stretch>
                    </p:blipFill>
                    <p:spPr>
                      <a:xfrm>
                        <a:off x="4718972" y="3220424"/>
                        <a:ext cx="1651000" cy="439737"/>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9CF99694-70D0-4949-B26E-3A19A3A2AFDB}"/>
              </a:ext>
            </a:extLst>
          </p:cNvPr>
          <p:cNvGraphicFramePr>
            <a:graphicFrameLocks noChangeAspect="1"/>
          </p:cNvGraphicFramePr>
          <p:nvPr>
            <p:extLst>
              <p:ext uri="{D42A27DB-BD31-4B8C-83A1-F6EECF244321}">
                <p14:modId xmlns:p14="http://schemas.microsoft.com/office/powerpoint/2010/main" val="311252116"/>
              </p:ext>
            </p:extLst>
          </p:nvPr>
        </p:nvGraphicFramePr>
        <p:xfrm>
          <a:off x="5918200" y="2362200"/>
          <a:ext cx="914400" cy="198438"/>
        </p:xfrm>
        <a:graphic>
          <a:graphicData uri="http://schemas.openxmlformats.org/presentationml/2006/ole">
            <mc:AlternateContent xmlns:mc="http://schemas.openxmlformats.org/markup-compatibility/2006">
              <mc:Choice xmlns:v="urn:schemas-microsoft-com:vml" Requires="v">
                <p:oleObj spid="_x0000_s42459" name="Equation" r:id="rId12" imgW="914400" imgH="198720" progId="Equation.DSMT4">
                  <p:embed/>
                </p:oleObj>
              </mc:Choice>
              <mc:Fallback>
                <p:oleObj name="Equation" r:id="rId12" imgW="914400" imgH="198720" progId="Equation.DSMT4">
                  <p:embed/>
                  <p:pic>
                    <p:nvPicPr>
                      <p:cNvPr id="0" name=""/>
                      <p:cNvPicPr/>
                      <p:nvPr/>
                    </p:nvPicPr>
                    <p:blipFill>
                      <a:blip r:embed="rId4"/>
                      <a:stretch>
                        <a:fillRect/>
                      </a:stretch>
                    </p:blipFill>
                    <p:spPr>
                      <a:xfrm>
                        <a:off x="5918200" y="2362200"/>
                        <a:ext cx="914400" cy="198438"/>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CB5937E3-8DAC-4BC7-A285-B13659C975AA}"/>
              </a:ext>
            </a:extLst>
          </p:cNvPr>
          <p:cNvGraphicFramePr>
            <a:graphicFrameLocks noChangeAspect="1"/>
          </p:cNvGraphicFramePr>
          <p:nvPr>
            <p:extLst>
              <p:ext uri="{D42A27DB-BD31-4B8C-83A1-F6EECF244321}">
                <p14:modId xmlns:p14="http://schemas.microsoft.com/office/powerpoint/2010/main" val="492152918"/>
              </p:ext>
            </p:extLst>
          </p:nvPr>
        </p:nvGraphicFramePr>
        <p:xfrm>
          <a:off x="4098190" y="3750553"/>
          <a:ext cx="2065336" cy="927905"/>
        </p:xfrm>
        <a:graphic>
          <a:graphicData uri="http://schemas.openxmlformats.org/presentationml/2006/ole">
            <mc:AlternateContent xmlns:mc="http://schemas.openxmlformats.org/markup-compatibility/2006">
              <mc:Choice xmlns:v="urn:schemas-microsoft-com:vml" Requires="v">
                <p:oleObj spid="_x0000_s42460" name="Equation" r:id="rId13" imgW="876240" imgH="393480" progId="Equation.DSMT4">
                  <p:embed/>
                </p:oleObj>
              </mc:Choice>
              <mc:Fallback>
                <p:oleObj name="Equation" r:id="rId13" imgW="876240" imgH="393480" progId="Equation.DSMT4">
                  <p:embed/>
                  <p:pic>
                    <p:nvPicPr>
                      <p:cNvPr id="0" name=""/>
                      <p:cNvPicPr/>
                      <p:nvPr/>
                    </p:nvPicPr>
                    <p:blipFill>
                      <a:blip r:embed="rId14"/>
                      <a:stretch>
                        <a:fillRect/>
                      </a:stretch>
                    </p:blipFill>
                    <p:spPr>
                      <a:xfrm>
                        <a:off x="4098190" y="3750553"/>
                        <a:ext cx="2065336" cy="92790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5587AB66-CFB7-4465-9D95-A78CF55CE8BA}"/>
              </a:ext>
            </a:extLst>
          </p:cNvPr>
          <p:cNvGraphicFramePr>
            <a:graphicFrameLocks noChangeAspect="1"/>
          </p:cNvGraphicFramePr>
          <p:nvPr>
            <p:extLst>
              <p:ext uri="{D42A27DB-BD31-4B8C-83A1-F6EECF244321}">
                <p14:modId xmlns:p14="http://schemas.microsoft.com/office/powerpoint/2010/main" val="2293973675"/>
              </p:ext>
            </p:extLst>
          </p:nvPr>
        </p:nvGraphicFramePr>
        <p:xfrm>
          <a:off x="3794161" y="4794282"/>
          <a:ext cx="2941234" cy="475351"/>
        </p:xfrm>
        <a:graphic>
          <a:graphicData uri="http://schemas.openxmlformats.org/presentationml/2006/ole">
            <mc:AlternateContent xmlns:mc="http://schemas.openxmlformats.org/markup-compatibility/2006">
              <mc:Choice xmlns:v="urn:schemas-microsoft-com:vml" Requires="v">
                <p:oleObj spid="_x0000_s42461" name="Equation" r:id="rId15" imgW="1257120" imgH="203040" progId="Equation.DSMT4">
                  <p:embed/>
                </p:oleObj>
              </mc:Choice>
              <mc:Fallback>
                <p:oleObj name="Equation" r:id="rId15" imgW="1257120" imgH="203040" progId="Equation.DSMT4">
                  <p:embed/>
                  <p:pic>
                    <p:nvPicPr>
                      <p:cNvPr id="0" name=""/>
                      <p:cNvPicPr/>
                      <p:nvPr/>
                    </p:nvPicPr>
                    <p:blipFill>
                      <a:blip r:embed="rId16"/>
                      <a:stretch>
                        <a:fillRect/>
                      </a:stretch>
                    </p:blipFill>
                    <p:spPr>
                      <a:xfrm>
                        <a:off x="3794161" y="4794282"/>
                        <a:ext cx="2941234" cy="475351"/>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DBCE1169-DBB0-4A0C-AF5A-6A60A7696901}"/>
              </a:ext>
            </a:extLst>
          </p:cNvPr>
          <p:cNvGraphicFramePr>
            <a:graphicFrameLocks noChangeAspect="1"/>
          </p:cNvGraphicFramePr>
          <p:nvPr>
            <p:extLst>
              <p:ext uri="{D42A27DB-BD31-4B8C-83A1-F6EECF244321}">
                <p14:modId xmlns:p14="http://schemas.microsoft.com/office/powerpoint/2010/main" val="4019554385"/>
              </p:ext>
            </p:extLst>
          </p:nvPr>
        </p:nvGraphicFramePr>
        <p:xfrm>
          <a:off x="4731535" y="5454263"/>
          <a:ext cx="1752857" cy="475351"/>
        </p:xfrm>
        <a:graphic>
          <a:graphicData uri="http://schemas.openxmlformats.org/presentationml/2006/ole">
            <mc:AlternateContent xmlns:mc="http://schemas.openxmlformats.org/markup-compatibility/2006">
              <mc:Choice xmlns:v="urn:schemas-microsoft-com:vml" Requires="v">
                <p:oleObj spid="_x0000_s42462" name="Equation" r:id="rId17" imgW="749160" imgH="203040" progId="Equation.DSMT4">
                  <p:embed/>
                </p:oleObj>
              </mc:Choice>
              <mc:Fallback>
                <p:oleObj name="Equation" r:id="rId17" imgW="749160" imgH="203040" progId="Equation.DSMT4">
                  <p:embed/>
                  <p:pic>
                    <p:nvPicPr>
                      <p:cNvPr id="0" name=""/>
                      <p:cNvPicPr/>
                      <p:nvPr/>
                    </p:nvPicPr>
                    <p:blipFill>
                      <a:blip r:embed="rId18"/>
                      <a:stretch>
                        <a:fillRect/>
                      </a:stretch>
                    </p:blipFill>
                    <p:spPr>
                      <a:xfrm>
                        <a:off x="4731535" y="5454263"/>
                        <a:ext cx="1752857" cy="475351"/>
                      </a:xfrm>
                      <a:prstGeom prst="rect">
                        <a:avLst/>
                      </a:prstGeom>
                    </p:spPr>
                  </p:pic>
                </p:oleObj>
              </mc:Fallback>
            </mc:AlternateContent>
          </a:graphicData>
        </a:graphic>
      </p:graphicFrame>
    </p:spTree>
    <p:extLst>
      <p:ext uri="{BB962C8B-B14F-4D97-AF65-F5344CB8AC3E}">
        <p14:creationId xmlns:p14="http://schemas.microsoft.com/office/powerpoint/2010/main" val="335016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CF64A-7865-42D6-90BC-6CC329491F53}"/>
              </a:ext>
            </a:extLst>
          </p:cNvPr>
          <p:cNvSpPr>
            <a:spLocks noGrp="1"/>
          </p:cNvSpPr>
          <p:nvPr>
            <p:ph type="title"/>
          </p:nvPr>
        </p:nvSpPr>
        <p:spPr/>
        <p:txBody>
          <a:bodyPr>
            <a:noAutofit/>
          </a:bodyPr>
          <a:lstStyle/>
          <a:p>
            <a:r>
              <a:rPr lang="en-ZA" dirty="0"/>
              <a:t>6a) Calculate the components of the following force parallel and perpendicular to the plane:</a:t>
            </a:r>
          </a:p>
        </p:txBody>
      </p:sp>
      <p:graphicFrame>
        <p:nvGraphicFramePr>
          <p:cNvPr id="12" name="Object 11">
            <a:extLst>
              <a:ext uri="{FF2B5EF4-FFF2-40B4-BE49-F238E27FC236}">
                <a16:creationId xmlns:a16="http://schemas.microsoft.com/office/drawing/2014/main" id="{EEA83637-0854-4DC6-9119-70F8D49EBD61}"/>
              </a:ext>
            </a:extLst>
          </p:cNvPr>
          <p:cNvGraphicFramePr>
            <a:graphicFrameLocks noChangeAspect="1"/>
          </p:cNvGraphicFramePr>
          <p:nvPr>
            <p:extLst/>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spid="_x0000_s39020" name="Equation" r:id="rId3" imgW="114120" imgH="177480" progId="Equation.DSMT4">
                  <p:embed/>
                </p:oleObj>
              </mc:Choice>
              <mc:Fallback>
                <p:oleObj name="Equation" r:id="rId3" imgW="114120" imgH="177480" progId="Equation.DSMT4">
                  <p:embed/>
                  <p:pic>
                    <p:nvPicPr>
                      <p:cNvPr id="12" name="Object 11">
                        <a:extLst>
                          <a:ext uri="{FF2B5EF4-FFF2-40B4-BE49-F238E27FC236}">
                            <a16:creationId xmlns:a16="http://schemas.microsoft.com/office/drawing/2014/main" id="{EEA83637-0854-4DC6-9119-70F8D49EBD61}"/>
                          </a:ext>
                        </a:extLst>
                      </p:cNvPr>
                      <p:cNvPicPr/>
                      <p:nvPr/>
                    </p:nvPicPr>
                    <p:blipFill>
                      <a:blip r:embed="rId4"/>
                      <a:stretch>
                        <a:fillRect/>
                      </a:stretch>
                    </p:blipFill>
                    <p:spPr>
                      <a:xfrm>
                        <a:off x="6318250" y="2371725"/>
                        <a:ext cx="114300" cy="177800"/>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DA6203E7-3AB2-42AE-94CF-84C7FEB3318A}"/>
              </a:ext>
            </a:extLst>
          </p:cNvPr>
          <p:cNvSpPr txBox="1"/>
          <p:nvPr/>
        </p:nvSpPr>
        <p:spPr>
          <a:xfrm>
            <a:off x="3673374" y="4786189"/>
            <a:ext cx="4076626" cy="461665"/>
          </a:xfrm>
          <a:prstGeom prst="rect">
            <a:avLst/>
          </a:prstGeom>
          <a:noFill/>
        </p:spPr>
        <p:txBody>
          <a:bodyPr wrap="square" rtlCol="0">
            <a:spAutoFit/>
          </a:bodyPr>
          <a:lstStyle/>
          <a:p>
            <a:r>
              <a:rPr lang="en-GB" sz="2400" i="1" dirty="0"/>
              <a:t>Figure: An object on an incline</a:t>
            </a:r>
            <a:endParaRPr lang="en-ZA" sz="2400" dirty="0"/>
          </a:p>
        </p:txBody>
      </p:sp>
      <p:graphicFrame>
        <p:nvGraphicFramePr>
          <p:cNvPr id="6" name="Object 5">
            <a:extLst>
              <a:ext uri="{FF2B5EF4-FFF2-40B4-BE49-F238E27FC236}">
                <a16:creationId xmlns:a16="http://schemas.microsoft.com/office/drawing/2014/main" id="{A5D74241-FAF7-41CB-8860-3814C6A8BDF0}"/>
              </a:ext>
            </a:extLst>
          </p:cNvPr>
          <p:cNvGraphicFramePr>
            <a:graphicFrameLocks noChangeAspect="1"/>
          </p:cNvGraphicFramePr>
          <p:nvPr>
            <p:extLst/>
          </p:nvPr>
        </p:nvGraphicFramePr>
        <p:xfrm>
          <a:off x="5918200" y="2362200"/>
          <a:ext cx="914400" cy="198438"/>
        </p:xfrm>
        <a:graphic>
          <a:graphicData uri="http://schemas.openxmlformats.org/presentationml/2006/ole">
            <mc:AlternateContent xmlns:mc="http://schemas.openxmlformats.org/markup-compatibility/2006">
              <mc:Choice xmlns:v="urn:schemas-microsoft-com:vml" Requires="v">
                <p:oleObj spid="_x0000_s39021" name="Equation" r:id="rId5" imgW="914400" imgH="198720" progId="Equation.DSMT4">
                  <p:embed/>
                </p:oleObj>
              </mc:Choice>
              <mc:Fallback>
                <p:oleObj name="Equation" r:id="rId5" imgW="914400" imgH="198720" progId="Equation.DSMT4">
                  <p:embed/>
                  <p:pic>
                    <p:nvPicPr>
                      <p:cNvPr id="6" name="Object 5">
                        <a:extLst>
                          <a:ext uri="{FF2B5EF4-FFF2-40B4-BE49-F238E27FC236}">
                            <a16:creationId xmlns:a16="http://schemas.microsoft.com/office/drawing/2014/main" id="{A5D74241-FAF7-41CB-8860-3814C6A8BDF0}"/>
                          </a:ext>
                        </a:extLst>
                      </p:cNvPr>
                      <p:cNvPicPr/>
                      <p:nvPr/>
                    </p:nvPicPr>
                    <p:blipFill>
                      <a:blip r:embed="rId4"/>
                      <a:stretch>
                        <a:fillRect/>
                      </a:stretch>
                    </p:blipFill>
                    <p:spPr>
                      <a:xfrm>
                        <a:off x="5918200" y="2362200"/>
                        <a:ext cx="914400" cy="198438"/>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67C51834-F4BD-42EC-9299-F74FFA6FD33B}"/>
              </a:ext>
            </a:extLst>
          </p:cNvPr>
          <p:cNvPicPr>
            <a:picLocks noChangeAspect="1"/>
          </p:cNvPicPr>
          <p:nvPr/>
        </p:nvPicPr>
        <p:blipFill>
          <a:blip r:embed="rId6"/>
          <a:stretch>
            <a:fillRect/>
          </a:stretch>
        </p:blipFill>
        <p:spPr>
          <a:xfrm>
            <a:off x="3005787" y="2745662"/>
            <a:ext cx="5695153" cy="16780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183548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CF64A-7865-42D6-90BC-6CC329491F53}"/>
              </a:ext>
            </a:extLst>
          </p:cNvPr>
          <p:cNvSpPr>
            <a:spLocks noGrp="1"/>
          </p:cNvSpPr>
          <p:nvPr>
            <p:ph type="title"/>
          </p:nvPr>
        </p:nvSpPr>
        <p:spPr/>
        <p:txBody>
          <a:bodyPr>
            <a:noAutofit/>
          </a:bodyPr>
          <a:lstStyle/>
          <a:p>
            <a:r>
              <a:rPr lang="en-ZA" dirty="0"/>
              <a:t>6a) (Continued)</a:t>
            </a:r>
          </a:p>
        </p:txBody>
      </p:sp>
      <p:graphicFrame>
        <p:nvGraphicFramePr>
          <p:cNvPr id="12" name="Object 11">
            <a:extLst>
              <a:ext uri="{FF2B5EF4-FFF2-40B4-BE49-F238E27FC236}">
                <a16:creationId xmlns:a16="http://schemas.microsoft.com/office/drawing/2014/main" id="{EEA83637-0854-4DC6-9119-70F8D49EBD61}"/>
              </a:ext>
            </a:extLst>
          </p:cNvPr>
          <p:cNvGraphicFramePr>
            <a:graphicFrameLocks noChangeAspect="1"/>
          </p:cNvGraphicFramePr>
          <p:nvPr>
            <p:extLst/>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spid="_x0000_s43112" name="Equation" r:id="rId3" imgW="114120" imgH="177480" progId="Equation.DSMT4">
                  <p:embed/>
                </p:oleObj>
              </mc:Choice>
              <mc:Fallback>
                <p:oleObj name="Equation" r:id="rId3" imgW="114120" imgH="177480" progId="Equation.DSMT4">
                  <p:embed/>
                  <p:pic>
                    <p:nvPicPr>
                      <p:cNvPr id="12" name="Object 11">
                        <a:extLst>
                          <a:ext uri="{FF2B5EF4-FFF2-40B4-BE49-F238E27FC236}">
                            <a16:creationId xmlns:a16="http://schemas.microsoft.com/office/drawing/2014/main" id="{EEA83637-0854-4DC6-9119-70F8D49EBD61}"/>
                          </a:ext>
                        </a:extLst>
                      </p:cNvPr>
                      <p:cNvPicPr/>
                      <p:nvPr/>
                    </p:nvPicPr>
                    <p:blipFill>
                      <a:blip r:embed="rId4"/>
                      <a:stretch>
                        <a:fillRect/>
                      </a:stretch>
                    </p:blipFill>
                    <p:spPr>
                      <a:xfrm>
                        <a:off x="6318250" y="2371725"/>
                        <a:ext cx="114300" cy="177800"/>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DA6203E7-3AB2-42AE-94CF-84C7FEB3318A}"/>
              </a:ext>
            </a:extLst>
          </p:cNvPr>
          <p:cNvSpPr txBox="1"/>
          <p:nvPr/>
        </p:nvSpPr>
        <p:spPr>
          <a:xfrm>
            <a:off x="2725716" y="4898267"/>
            <a:ext cx="5844999" cy="461665"/>
          </a:xfrm>
          <a:prstGeom prst="rect">
            <a:avLst/>
          </a:prstGeom>
          <a:noFill/>
        </p:spPr>
        <p:txBody>
          <a:bodyPr wrap="square" rtlCol="0">
            <a:spAutoFit/>
          </a:bodyPr>
          <a:lstStyle/>
          <a:p>
            <a:r>
              <a:rPr lang="en-GB" sz="2400" i="1" dirty="0"/>
              <a:t>Figure: Forces acting on a mass on an incline</a:t>
            </a:r>
            <a:endParaRPr lang="en-ZA" sz="2400" dirty="0"/>
          </a:p>
        </p:txBody>
      </p:sp>
      <p:graphicFrame>
        <p:nvGraphicFramePr>
          <p:cNvPr id="6" name="Object 5">
            <a:extLst>
              <a:ext uri="{FF2B5EF4-FFF2-40B4-BE49-F238E27FC236}">
                <a16:creationId xmlns:a16="http://schemas.microsoft.com/office/drawing/2014/main" id="{A5D74241-FAF7-41CB-8860-3814C6A8BDF0}"/>
              </a:ext>
            </a:extLst>
          </p:cNvPr>
          <p:cNvGraphicFramePr>
            <a:graphicFrameLocks noChangeAspect="1"/>
          </p:cNvGraphicFramePr>
          <p:nvPr>
            <p:extLst/>
          </p:nvPr>
        </p:nvGraphicFramePr>
        <p:xfrm>
          <a:off x="5918200" y="2362200"/>
          <a:ext cx="914400" cy="198438"/>
        </p:xfrm>
        <a:graphic>
          <a:graphicData uri="http://schemas.openxmlformats.org/presentationml/2006/ole">
            <mc:AlternateContent xmlns:mc="http://schemas.openxmlformats.org/markup-compatibility/2006">
              <mc:Choice xmlns:v="urn:schemas-microsoft-com:vml" Requires="v">
                <p:oleObj spid="_x0000_s43113" name="Equation" r:id="rId5" imgW="914400" imgH="198720" progId="Equation.DSMT4">
                  <p:embed/>
                </p:oleObj>
              </mc:Choice>
              <mc:Fallback>
                <p:oleObj name="Equation" r:id="rId5" imgW="914400" imgH="198720" progId="Equation.DSMT4">
                  <p:embed/>
                  <p:pic>
                    <p:nvPicPr>
                      <p:cNvPr id="6" name="Object 5">
                        <a:extLst>
                          <a:ext uri="{FF2B5EF4-FFF2-40B4-BE49-F238E27FC236}">
                            <a16:creationId xmlns:a16="http://schemas.microsoft.com/office/drawing/2014/main" id="{A5D74241-FAF7-41CB-8860-3814C6A8BDF0}"/>
                          </a:ext>
                        </a:extLst>
                      </p:cNvPr>
                      <p:cNvPicPr/>
                      <p:nvPr/>
                    </p:nvPicPr>
                    <p:blipFill>
                      <a:blip r:embed="rId4"/>
                      <a:stretch>
                        <a:fillRect/>
                      </a:stretch>
                    </p:blipFill>
                    <p:spPr>
                      <a:xfrm>
                        <a:off x="5918200" y="2362200"/>
                        <a:ext cx="914400" cy="198438"/>
                      </a:xfrm>
                      <a:prstGeom prst="rect">
                        <a:avLst/>
                      </a:prstGeom>
                    </p:spPr>
                  </p:pic>
                </p:oleObj>
              </mc:Fallback>
            </mc:AlternateContent>
          </a:graphicData>
        </a:graphic>
      </p:graphicFrame>
      <p:pic>
        <p:nvPicPr>
          <p:cNvPr id="9" name="Picture 8">
            <a:extLst>
              <a:ext uri="{FF2B5EF4-FFF2-40B4-BE49-F238E27FC236}">
                <a16:creationId xmlns:a16="http://schemas.microsoft.com/office/drawing/2014/main" id="{60B8B0FD-78F9-4B33-8BB5-618F0E69C94C}"/>
              </a:ext>
            </a:extLst>
          </p:cNvPr>
          <p:cNvPicPr/>
          <p:nvPr/>
        </p:nvPicPr>
        <p:blipFill>
          <a:blip r:embed="rId6"/>
          <a:stretch>
            <a:fillRect/>
          </a:stretch>
        </p:blipFill>
        <p:spPr>
          <a:xfrm>
            <a:off x="2938144" y="1747456"/>
            <a:ext cx="5317961" cy="2983570"/>
          </a:xfrm>
          <a:prstGeom prst="rect">
            <a:avLst/>
          </a:prstGeom>
        </p:spPr>
      </p:pic>
    </p:spTree>
    <p:extLst>
      <p:ext uri="{BB962C8B-B14F-4D97-AF65-F5344CB8AC3E}">
        <p14:creationId xmlns:p14="http://schemas.microsoft.com/office/powerpoint/2010/main" val="2984134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CF64A-7865-42D6-90BC-6CC329491F53}"/>
              </a:ext>
            </a:extLst>
          </p:cNvPr>
          <p:cNvSpPr>
            <a:spLocks noGrp="1"/>
          </p:cNvSpPr>
          <p:nvPr>
            <p:ph type="title"/>
          </p:nvPr>
        </p:nvSpPr>
        <p:spPr/>
        <p:txBody>
          <a:bodyPr>
            <a:noAutofit/>
          </a:bodyPr>
          <a:lstStyle/>
          <a:p>
            <a:r>
              <a:rPr lang="en-ZA" dirty="0"/>
              <a:t>6a) (Continued)</a:t>
            </a:r>
          </a:p>
        </p:txBody>
      </p:sp>
      <p:graphicFrame>
        <p:nvGraphicFramePr>
          <p:cNvPr id="12" name="Object 11">
            <a:extLst>
              <a:ext uri="{FF2B5EF4-FFF2-40B4-BE49-F238E27FC236}">
                <a16:creationId xmlns:a16="http://schemas.microsoft.com/office/drawing/2014/main" id="{EEA83637-0854-4DC6-9119-70F8D49EBD61}"/>
              </a:ext>
            </a:extLst>
          </p:cNvPr>
          <p:cNvGraphicFramePr>
            <a:graphicFrameLocks noChangeAspect="1"/>
          </p:cNvGraphicFramePr>
          <p:nvPr>
            <p:extLst/>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spid="_x0000_s44458" name="Equation" r:id="rId3" imgW="114120" imgH="177480" progId="Equation.DSMT4">
                  <p:embed/>
                </p:oleObj>
              </mc:Choice>
              <mc:Fallback>
                <p:oleObj name="Equation" r:id="rId3" imgW="114120" imgH="177480" progId="Equation.DSMT4">
                  <p:embed/>
                  <p:pic>
                    <p:nvPicPr>
                      <p:cNvPr id="12" name="Object 11">
                        <a:extLst>
                          <a:ext uri="{FF2B5EF4-FFF2-40B4-BE49-F238E27FC236}">
                            <a16:creationId xmlns:a16="http://schemas.microsoft.com/office/drawing/2014/main" id="{EEA83637-0854-4DC6-9119-70F8D49EBD61}"/>
                          </a:ext>
                        </a:extLst>
                      </p:cNvPr>
                      <p:cNvPicPr/>
                      <p:nvPr/>
                    </p:nvPicPr>
                    <p:blipFill>
                      <a:blip r:embed="rId4"/>
                      <a:stretch>
                        <a:fillRect/>
                      </a:stretch>
                    </p:blipFill>
                    <p:spPr>
                      <a:xfrm>
                        <a:off x="6318250" y="2371725"/>
                        <a:ext cx="114300" cy="1778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A5D74241-FAF7-41CB-8860-3814C6A8BDF0}"/>
              </a:ext>
            </a:extLst>
          </p:cNvPr>
          <p:cNvGraphicFramePr>
            <a:graphicFrameLocks noChangeAspect="1"/>
          </p:cNvGraphicFramePr>
          <p:nvPr>
            <p:extLst/>
          </p:nvPr>
        </p:nvGraphicFramePr>
        <p:xfrm>
          <a:off x="5918200" y="2362200"/>
          <a:ext cx="914400" cy="198438"/>
        </p:xfrm>
        <a:graphic>
          <a:graphicData uri="http://schemas.openxmlformats.org/presentationml/2006/ole">
            <mc:AlternateContent xmlns:mc="http://schemas.openxmlformats.org/markup-compatibility/2006">
              <mc:Choice xmlns:v="urn:schemas-microsoft-com:vml" Requires="v">
                <p:oleObj spid="_x0000_s44459" name="Equation" r:id="rId5" imgW="914400" imgH="198720" progId="Equation.DSMT4">
                  <p:embed/>
                </p:oleObj>
              </mc:Choice>
              <mc:Fallback>
                <p:oleObj name="Equation" r:id="rId5" imgW="914400" imgH="198720" progId="Equation.DSMT4">
                  <p:embed/>
                  <p:pic>
                    <p:nvPicPr>
                      <p:cNvPr id="6" name="Object 5">
                        <a:extLst>
                          <a:ext uri="{FF2B5EF4-FFF2-40B4-BE49-F238E27FC236}">
                            <a16:creationId xmlns:a16="http://schemas.microsoft.com/office/drawing/2014/main" id="{A5D74241-FAF7-41CB-8860-3814C6A8BDF0}"/>
                          </a:ext>
                        </a:extLst>
                      </p:cNvPr>
                      <p:cNvPicPr/>
                      <p:nvPr/>
                    </p:nvPicPr>
                    <p:blipFill>
                      <a:blip r:embed="rId4"/>
                      <a:stretch>
                        <a:fillRect/>
                      </a:stretch>
                    </p:blipFill>
                    <p:spPr>
                      <a:xfrm>
                        <a:off x="5918200" y="2362200"/>
                        <a:ext cx="914400" cy="198438"/>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7610E1DC-157C-4BEA-8480-BB1FB716C45F}"/>
              </a:ext>
            </a:extLst>
          </p:cNvPr>
          <p:cNvGraphicFramePr>
            <a:graphicFrameLocks noChangeAspect="1"/>
          </p:cNvGraphicFramePr>
          <p:nvPr>
            <p:extLst>
              <p:ext uri="{D42A27DB-BD31-4B8C-83A1-F6EECF244321}">
                <p14:modId xmlns:p14="http://schemas.microsoft.com/office/powerpoint/2010/main" val="285819245"/>
              </p:ext>
            </p:extLst>
          </p:nvPr>
        </p:nvGraphicFramePr>
        <p:xfrm>
          <a:off x="4211233" y="1520272"/>
          <a:ext cx="1977568" cy="851453"/>
        </p:xfrm>
        <a:graphic>
          <a:graphicData uri="http://schemas.openxmlformats.org/presentationml/2006/ole">
            <mc:AlternateContent xmlns:mc="http://schemas.openxmlformats.org/markup-compatibility/2006">
              <mc:Choice xmlns:v="urn:schemas-microsoft-com:vml" Requires="v">
                <p:oleObj spid="_x0000_s44460" name="Equation" r:id="rId6" imgW="914400" imgH="393480" progId="Equation.DSMT4">
                  <p:embed/>
                </p:oleObj>
              </mc:Choice>
              <mc:Fallback>
                <p:oleObj name="Equation" r:id="rId6" imgW="914400" imgH="393480" progId="Equation.DSMT4">
                  <p:embed/>
                  <p:pic>
                    <p:nvPicPr>
                      <p:cNvPr id="0" name=""/>
                      <p:cNvPicPr/>
                      <p:nvPr/>
                    </p:nvPicPr>
                    <p:blipFill>
                      <a:blip r:embed="rId7"/>
                      <a:stretch>
                        <a:fillRect/>
                      </a:stretch>
                    </p:blipFill>
                    <p:spPr>
                      <a:xfrm>
                        <a:off x="4211233" y="1520272"/>
                        <a:ext cx="1977568" cy="851453"/>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2682E063-03B4-489D-828E-248FD102DCAE}"/>
              </a:ext>
            </a:extLst>
          </p:cNvPr>
          <p:cNvGraphicFramePr>
            <a:graphicFrameLocks noChangeAspect="1"/>
          </p:cNvGraphicFramePr>
          <p:nvPr>
            <p:extLst>
              <p:ext uri="{D42A27DB-BD31-4B8C-83A1-F6EECF244321}">
                <p14:modId xmlns:p14="http://schemas.microsoft.com/office/powerpoint/2010/main" val="1301927942"/>
              </p:ext>
            </p:extLst>
          </p:nvPr>
        </p:nvGraphicFramePr>
        <p:xfrm>
          <a:off x="3511079" y="2530174"/>
          <a:ext cx="3210338" cy="435300"/>
        </p:xfrm>
        <a:graphic>
          <a:graphicData uri="http://schemas.openxmlformats.org/presentationml/2006/ole">
            <mc:AlternateContent xmlns:mc="http://schemas.openxmlformats.org/markup-compatibility/2006">
              <mc:Choice xmlns:v="urn:schemas-microsoft-com:vml" Requires="v">
                <p:oleObj spid="_x0000_s44461" name="Equation" r:id="rId8" imgW="1498320" imgH="203040" progId="Equation.DSMT4">
                  <p:embed/>
                </p:oleObj>
              </mc:Choice>
              <mc:Fallback>
                <p:oleObj name="Equation" r:id="rId8" imgW="1498320" imgH="203040" progId="Equation.DSMT4">
                  <p:embed/>
                  <p:pic>
                    <p:nvPicPr>
                      <p:cNvPr id="0" name=""/>
                      <p:cNvPicPr/>
                      <p:nvPr/>
                    </p:nvPicPr>
                    <p:blipFill>
                      <a:blip r:embed="rId9"/>
                      <a:stretch>
                        <a:fillRect/>
                      </a:stretch>
                    </p:blipFill>
                    <p:spPr>
                      <a:xfrm>
                        <a:off x="3511079" y="2530174"/>
                        <a:ext cx="3210338" cy="4353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A4E4CC7E-7D43-4292-8100-29BDF3D72912}"/>
              </a:ext>
            </a:extLst>
          </p:cNvPr>
          <p:cNvGraphicFramePr>
            <a:graphicFrameLocks noChangeAspect="1"/>
          </p:cNvGraphicFramePr>
          <p:nvPr>
            <p:extLst>
              <p:ext uri="{D42A27DB-BD31-4B8C-83A1-F6EECF244321}">
                <p14:modId xmlns:p14="http://schemas.microsoft.com/office/powerpoint/2010/main" val="3335076167"/>
              </p:ext>
            </p:extLst>
          </p:nvPr>
        </p:nvGraphicFramePr>
        <p:xfrm>
          <a:off x="4831325" y="3165474"/>
          <a:ext cx="1824038" cy="449263"/>
        </p:xfrm>
        <a:graphic>
          <a:graphicData uri="http://schemas.openxmlformats.org/presentationml/2006/ole">
            <mc:AlternateContent xmlns:mc="http://schemas.openxmlformats.org/markup-compatibility/2006">
              <mc:Choice xmlns:v="urn:schemas-microsoft-com:vml" Requires="v">
                <p:oleObj spid="_x0000_s44462" name="Equation" r:id="rId10" imgW="825480" imgH="203040" progId="Equation.DSMT4">
                  <p:embed/>
                </p:oleObj>
              </mc:Choice>
              <mc:Fallback>
                <p:oleObj name="Equation" r:id="rId10" imgW="825480" imgH="203040" progId="Equation.DSMT4">
                  <p:embed/>
                  <p:pic>
                    <p:nvPicPr>
                      <p:cNvPr id="0" name=""/>
                      <p:cNvPicPr/>
                      <p:nvPr/>
                    </p:nvPicPr>
                    <p:blipFill>
                      <a:blip r:embed="rId11"/>
                      <a:stretch>
                        <a:fillRect/>
                      </a:stretch>
                    </p:blipFill>
                    <p:spPr>
                      <a:xfrm>
                        <a:off x="4831325" y="3165474"/>
                        <a:ext cx="1824038" cy="449263"/>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6DC64874-C6FC-4115-9B55-7E26B6515E39}"/>
              </a:ext>
            </a:extLst>
          </p:cNvPr>
          <p:cNvGraphicFramePr>
            <a:graphicFrameLocks noChangeAspect="1"/>
          </p:cNvGraphicFramePr>
          <p:nvPr>
            <p:extLst>
              <p:ext uri="{D42A27DB-BD31-4B8C-83A1-F6EECF244321}">
                <p14:modId xmlns:p14="http://schemas.microsoft.com/office/powerpoint/2010/main" val="3005682738"/>
              </p:ext>
            </p:extLst>
          </p:nvPr>
        </p:nvGraphicFramePr>
        <p:xfrm>
          <a:off x="4246119" y="3779053"/>
          <a:ext cx="1883663" cy="858728"/>
        </p:xfrm>
        <a:graphic>
          <a:graphicData uri="http://schemas.openxmlformats.org/presentationml/2006/ole">
            <mc:AlternateContent xmlns:mc="http://schemas.openxmlformats.org/markup-compatibility/2006">
              <mc:Choice xmlns:v="urn:schemas-microsoft-com:vml" Requires="v">
                <p:oleObj spid="_x0000_s44463" name="Equation" r:id="rId12" imgW="863280" imgH="393480" progId="Equation.DSMT4">
                  <p:embed/>
                </p:oleObj>
              </mc:Choice>
              <mc:Fallback>
                <p:oleObj name="Equation" r:id="rId12" imgW="863280" imgH="393480" progId="Equation.DSMT4">
                  <p:embed/>
                  <p:pic>
                    <p:nvPicPr>
                      <p:cNvPr id="0" name=""/>
                      <p:cNvPicPr/>
                      <p:nvPr/>
                    </p:nvPicPr>
                    <p:blipFill>
                      <a:blip r:embed="rId13"/>
                      <a:stretch>
                        <a:fillRect/>
                      </a:stretch>
                    </p:blipFill>
                    <p:spPr>
                      <a:xfrm>
                        <a:off x="4246119" y="3779053"/>
                        <a:ext cx="1883663" cy="858728"/>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EA9927FE-8D6A-46B9-9244-51FC0B481C32}"/>
              </a:ext>
            </a:extLst>
          </p:cNvPr>
          <p:cNvGraphicFramePr>
            <a:graphicFrameLocks noChangeAspect="1"/>
          </p:cNvGraphicFramePr>
          <p:nvPr>
            <p:extLst>
              <p:ext uri="{D42A27DB-BD31-4B8C-83A1-F6EECF244321}">
                <p14:modId xmlns:p14="http://schemas.microsoft.com/office/powerpoint/2010/main" val="327873075"/>
              </p:ext>
            </p:extLst>
          </p:nvPr>
        </p:nvGraphicFramePr>
        <p:xfrm>
          <a:off x="3285794" y="4859389"/>
          <a:ext cx="3422458" cy="448847"/>
        </p:xfrm>
        <a:graphic>
          <a:graphicData uri="http://schemas.openxmlformats.org/presentationml/2006/ole">
            <mc:AlternateContent xmlns:mc="http://schemas.openxmlformats.org/markup-compatibility/2006">
              <mc:Choice xmlns:v="urn:schemas-microsoft-com:vml" Requires="v">
                <p:oleObj spid="_x0000_s44464" name="Equation" r:id="rId14" imgW="1549080" imgH="203040" progId="Equation.DSMT4">
                  <p:embed/>
                </p:oleObj>
              </mc:Choice>
              <mc:Fallback>
                <p:oleObj name="Equation" r:id="rId14" imgW="1549080" imgH="203040" progId="Equation.DSMT4">
                  <p:embed/>
                  <p:pic>
                    <p:nvPicPr>
                      <p:cNvPr id="0" name=""/>
                      <p:cNvPicPr/>
                      <p:nvPr/>
                    </p:nvPicPr>
                    <p:blipFill>
                      <a:blip r:embed="rId15"/>
                      <a:stretch>
                        <a:fillRect/>
                      </a:stretch>
                    </p:blipFill>
                    <p:spPr>
                      <a:xfrm>
                        <a:off x="3285794" y="4859389"/>
                        <a:ext cx="3422458" cy="448847"/>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3BF70300-5AEA-4E29-866D-86564EA14F2F}"/>
              </a:ext>
            </a:extLst>
          </p:cNvPr>
          <p:cNvGraphicFramePr>
            <a:graphicFrameLocks noChangeAspect="1"/>
          </p:cNvGraphicFramePr>
          <p:nvPr>
            <p:extLst>
              <p:ext uri="{D42A27DB-BD31-4B8C-83A1-F6EECF244321}">
                <p14:modId xmlns:p14="http://schemas.microsoft.com/office/powerpoint/2010/main" val="3828455357"/>
              </p:ext>
            </p:extLst>
          </p:nvPr>
        </p:nvGraphicFramePr>
        <p:xfrm>
          <a:off x="4786614" y="5519399"/>
          <a:ext cx="1655123" cy="448847"/>
        </p:xfrm>
        <a:graphic>
          <a:graphicData uri="http://schemas.openxmlformats.org/presentationml/2006/ole">
            <mc:AlternateContent xmlns:mc="http://schemas.openxmlformats.org/markup-compatibility/2006">
              <mc:Choice xmlns:v="urn:schemas-microsoft-com:vml" Requires="v">
                <p:oleObj spid="_x0000_s44465" name="Equation" r:id="rId16" imgW="749160" imgH="203040" progId="Equation.DSMT4">
                  <p:embed/>
                </p:oleObj>
              </mc:Choice>
              <mc:Fallback>
                <p:oleObj name="Equation" r:id="rId16" imgW="749160" imgH="203040" progId="Equation.DSMT4">
                  <p:embed/>
                  <p:pic>
                    <p:nvPicPr>
                      <p:cNvPr id="0" name=""/>
                      <p:cNvPicPr/>
                      <p:nvPr/>
                    </p:nvPicPr>
                    <p:blipFill>
                      <a:blip r:embed="rId17"/>
                      <a:stretch>
                        <a:fillRect/>
                      </a:stretch>
                    </p:blipFill>
                    <p:spPr>
                      <a:xfrm>
                        <a:off x="4786614" y="5519399"/>
                        <a:ext cx="1655123" cy="448847"/>
                      </a:xfrm>
                      <a:prstGeom prst="rect">
                        <a:avLst/>
                      </a:prstGeom>
                    </p:spPr>
                  </p:pic>
                </p:oleObj>
              </mc:Fallback>
            </mc:AlternateContent>
          </a:graphicData>
        </a:graphic>
      </p:graphicFrame>
    </p:spTree>
    <p:extLst>
      <p:ext uri="{BB962C8B-B14F-4D97-AF65-F5344CB8AC3E}">
        <p14:creationId xmlns:p14="http://schemas.microsoft.com/office/powerpoint/2010/main" val="419865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CF64A-7865-42D6-90BC-6CC329491F53}"/>
              </a:ext>
            </a:extLst>
          </p:cNvPr>
          <p:cNvSpPr>
            <a:spLocks noGrp="1"/>
          </p:cNvSpPr>
          <p:nvPr>
            <p:ph type="title"/>
          </p:nvPr>
        </p:nvSpPr>
        <p:spPr/>
        <p:txBody>
          <a:bodyPr>
            <a:noAutofit/>
          </a:bodyPr>
          <a:lstStyle/>
          <a:p>
            <a:r>
              <a:rPr lang="en-ZA" dirty="0"/>
              <a:t>6b) Calculate the components of the following force parallel and perpendicular to the plane:</a:t>
            </a:r>
          </a:p>
        </p:txBody>
      </p:sp>
      <p:graphicFrame>
        <p:nvGraphicFramePr>
          <p:cNvPr id="12" name="Object 11">
            <a:extLst>
              <a:ext uri="{FF2B5EF4-FFF2-40B4-BE49-F238E27FC236}">
                <a16:creationId xmlns:a16="http://schemas.microsoft.com/office/drawing/2014/main" id="{EEA83637-0854-4DC6-9119-70F8D49EBD61}"/>
              </a:ext>
            </a:extLst>
          </p:cNvPr>
          <p:cNvGraphicFramePr>
            <a:graphicFrameLocks noChangeAspect="1"/>
          </p:cNvGraphicFramePr>
          <p:nvPr>
            <p:extLst/>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spid="_x0000_s45164" name="Equation" r:id="rId3" imgW="114120" imgH="177480" progId="Equation.DSMT4">
                  <p:embed/>
                </p:oleObj>
              </mc:Choice>
              <mc:Fallback>
                <p:oleObj name="Equation" r:id="rId3" imgW="114120" imgH="177480" progId="Equation.DSMT4">
                  <p:embed/>
                  <p:pic>
                    <p:nvPicPr>
                      <p:cNvPr id="12" name="Object 11">
                        <a:extLst>
                          <a:ext uri="{FF2B5EF4-FFF2-40B4-BE49-F238E27FC236}">
                            <a16:creationId xmlns:a16="http://schemas.microsoft.com/office/drawing/2014/main" id="{EEA83637-0854-4DC6-9119-70F8D49EBD61}"/>
                          </a:ext>
                        </a:extLst>
                      </p:cNvPr>
                      <p:cNvPicPr/>
                      <p:nvPr/>
                    </p:nvPicPr>
                    <p:blipFill>
                      <a:blip r:embed="rId4"/>
                      <a:stretch>
                        <a:fillRect/>
                      </a:stretch>
                    </p:blipFill>
                    <p:spPr>
                      <a:xfrm>
                        <a:off x="6318250" y="2371725"/>
                        <a:ext cx="114300" cy="177800"/>
                      </a:xfrm>
                      <a:prstGeom prst="rect">
                        <a:avLst/>
                      </a:prstGeom>
                    </p:spPr>
                  </p:pic>
                </p:oleObj>
              </mc:Fallback>
            </mc:AlternateContent>
          </a:graphicData>
        </a:graphic>
      </p:graphicFrame>
      <p:sp>
        <p:nvSpPr>
          <p:cNvPr id="8" name="Title 1">
            <a:extLst>
              <a:ext uri="{FF2B5EF4-FFF2-40B4-BE49-F238E27FC236}">
                <a16:creationId xmlns:a16="http://schemas.microsoft.com/office/drawing/2014/main" id="{C5243C01-0018-43C3-96BB-544DC593B8E3}"/>
              </a:ext>
            </a:extLst>
          </p:cNvPr>
          <p:cNvSpPr txBox="1">
            <a:spLocks/>
          </p:cNvSpPr>
          <p:nvPr/>
        </p:nvSpPr>
        <p:spPr>
          <a:xfrm>
            <a:off x="2220569" y="1485688"/>
            <a:ext cx="7590182" cy="881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a:lstStyle>
          <a:p>
            <a:endParaRPr lang="en-ZA" sz="3200" dirty="0"/>
          </a:p>
        </p:txBody>
      </p:sp>
      <p:sp>
        <p:nvSpPr>
          <p:cNvPr id="10" name="TextBox 9">
            <a:extLst>
              <a:ext uri="{FF2B5EF4-FFF2-40B4-BE49-F238E27FC236}">
                <a16:creationId xmlns:a16="http://schemas.microsoft.com/office/drawing/2014/main" id="{DA6203E7-3AB2-42AE-94CF-84C7FEB3318A}"/>
              </a:ext>
            </a:extLst>
          </p:cNvPr>
          <p:cNvSpPr txBox="1"/>
          <p:nvPr/>
        </p:nvSpPr>
        <p:spPr>
          <a:xfrm>
            <a:off x="3479319" y="5677114"/>
            <a:ext cx="4076626" cy="461665"/>
          </a:xfrm>
          <a:prstGeom prst="rect">
            <a:avLst/>
          </a:prstGeom>
          <a:noFill/>
        </p:spPr>
        <p:txBody>
          <a:bodyPr wrap="square" rtlCol="0">
            <a:spAutoFit/>
          </a:bodyPr>
          <a:lstStyle/>
          <a:p>
            <a:r>
              <a:rPr lang="en-GB" sz="2400" i="1" dirty="0"/>
              <a:t>Figure: An object on an incline</a:t>
            </a:r>
            <a:endParaRPr lang="en-ZA" sz="2400" dirty="0"/>
          </a:p>
        </p:txBody>
      </p:sp>
      <p:graphicFrame>
        <p:nvGraphicFramePr>
          <p:cNvPr id="6" name="Object 5">
            <a:extLst>
              <a:ext uri="{FF2B5EF4-FFF2-40B4-BE49-F238E27FC236}">
                <a16:creationId xmlns:a16="http://schemas.microsoft.com/office/drawing/2014/main" id="{A5D74241-FAF7-41CB-8860-3814C6A8BDF0}"/>
              </a:ext>
            </a:extLst>
          </p:cNvPr>
          <p:cNvGraphicFramePr>
            <a:graphicFrameLocks noChangeAspect="1"/>
          </p:cNvGraphicFramePr>
          <p:nvPr>
            <p:extLst/>
          </p:nvPr>
        </p:nvGraphicFramePr>
        <p:xfrm>
          <a:off x="5918200" y="2362200"/>
          <a:ext cx="914400" cy="198438"/>
        </p:xfrm>
        <a:graphic>
          <a:graphicData uri="http://schemas.openxmlformats.org/presentationml/2006/ole">
            <mc:AlternateContent xmlns:mc="http://schemas.openxmlformats.org/markup-compatibility/2006">
              <mc:Choice xmlns:v="urn:schemas-microsoft-com:vml" Requires="v">
                <p:oleObj spid="_x0000_s45165" name="Equation" r:id="rId5" imgW="914400" imgH="198720" progId="Equation.DSMT4">
                  <p:embed/>
                </p:oleObj>
              </mc:Choice>
              <mc:Fallback>
                <p:oleObj name="Equation" r:id="rId5" imgW="914400" imgH="198720" progId="Equation.DSMT4">
                  <p:embed/>
                  <p:pic>
                    <p:nvPicPr>
                      <p:cNvPr id="6" name="Object 5">
                        <a:extLst>
                          <a:ext uri="{FF2B5EF4-FFF2-40B4-BE49-F238E27FC236}">
                            <a16:creationId xmlns:a16="http://schemas.microsoft.com/office/drawing/2014/main" id="{A5D74241-FAF7-41CB-8860-3814C6A8BDF0}"/>
                          </a:ext>
                        </a:extLst>
                      </p:cNvPr>
                      <p:cNvPicPr/>
                      <p:nvPr/>
                    </p:nvPicPr>
                    <p:blipFill>
                      <a:blip r:embed="rId4"/>
                      <a:stretch>
                        <a:fillRect/>
                      </a:stretch>
                    </p:blipFill>
                    <p:spPr>
                      <a:xfrm>
                        <a:off x="5918200" y="2362200"/>
                        <a:ext cx="914400" cy="19843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DA49247D-9060-4D95-93E4-F54C44A022FB}"/>
              </a:ext>
            </a:extLst>
          </p:cNvPr>
          <p:cNvPicPr>
            <a:picLocks noChangeAspect="1"/>
          </p:cNvPicPr>
          <p:nvPr/>
        </p:nvPicPr>
        <p:blipFill>
          <a:blip r:embed="rId6"/>
          <a:stretch>
            <a:fillRect/>
          </a:stretch>
        </p:blipFill>
        <p:spPr>
          <a:xfrm>
            <a:off x="3479320" y="2316164"/>
            <a:ext cx="3590091" cy="2946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570511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C541F15-BE0E-4049-A966-8FD32119463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855306" y="1679364"/>
            <a:ext cx="3837609" cy="3499274"/>
          </a:xfrm>
          <a:prstGeom prst="rect">
            <a:avLst/>
          </a:prstGeom>
          <a:noFill/>
          <a:ln>
            <a:noFill/>
          </a:ln>
        </p:spPr>
      </p:pic>
      <p:sp>
        <p:nvSpPr>
          <p:cNvPr id="2" name="Title 1">
            <a:extLst>
              <a:ext uri="{FF2B5EF4-FFF2-40B4-BE49-F238E27FC236}">
                <a16:creationId xmlns:a16="http://schemas.microsoft.com/office/drawing/2014/main" id="{543CF64A-7865-42D6-90BC-6CC329491F53}"/>
              </a:ext>
            </a:extLst>
          </p:cNvPr>
          <p:cNvSpPr>
            <a:spLocks noGrp="1"/>
          </p:cNvSpPr>
          <p:nvPr>
            <p:ph type="title"/>
          </p:nvPr>
        </p:nvSpPr>
        <p:spPr/>
        <p:txBody>
          <a:bodyPr>
            <a:noAutofit/>
          </a:bodyPr>
          <a:lstStyle/>
          <a:p>
            <a:r>
              <a:rPr lang="en-ZA" dirty="0"/>
              <a:t>6b) (Continued)</a:t>
            </a:r>
          </a:p>
        </p:txBody>
      </p:sp>
      <p:graphicFrame>
        <p:nvGraphicFramePr>
          <p:cNvPr id="12" name="Object 11">
            <a:extLst>
              <a:ext uri="{FF2B5EF4-FFF2-40B4-BE49-F238E27FC236}">
                <a16:creationId xmlns:a16="http://schemas.microsoft.com/office/drawing/2014/main" id="{EEA83637-0854-4DC6-9119-70F8D49EBD61}"/>
              </a:ext>
            </a:extLst>
          </p:cNvPr>
          <p:cNvGraphicFramePr>
            <a:graphicFrameLocks noChangeAspect="1"/>
          </p:cNvGraphicFramePr>
          <p:nvPr>
            <p:extLst/>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spid="_x0000_s46186" name="Equation" r:id="rId4" imgW="114120" imgH="177480" progId="Equation.DSMT4">
                  <p:embed/>
                </p:oleObj>
              </mc:Choice>
              <mc:Fallback>
                <p:oleObj name="Equation" r:id="rId4" imgW="114120" imgH="177480" progId="Equation.DSMT4">
                  <p:embed/>
                  <p:pic>
                    <p:nvPicPr>
                      <p:cNvPr id="12" name="Object 11">
                        <a:extLst>
                          <a:ext uri="{FF2B5EF4-FFF2-40B4-BE49-F238E27FC236}">
                            <a16:creationId xmlns:a16="http://schemas.microsoft.com/office/drawing/2014/main" id="{EEA83637-0854-4DC6-9119-70F8D49EBD61}"/>
                          </a:ext>
                        </a:extLst>
                      </p:cNvPr>
                      <p:cNvPicPr/>
                      <p:nvPr/>
                    </p:nvPicPr>
                    <p:blipFill>
                      <a:blip r:embed="rId5"/>
                      <a:stretch>
                        <a:fillRect/>
                      </a:stretch>
                    </p:blipFill>
                    <p:spPr>
                      <a:xfrm>
                        <a:off x="6318250" y="2371725"/>
                        <a:ext cx="114300" cy="177800"/>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DA6203E7-3AB2-42AE-94CF-84C7FEB3318A}"/>
              </a:ext>
            </a:extLst>
          </p:cNvPr>
          <p:cNvSpPr txBox="1"/>
          <p:nvPr/>
        </p:nvSpPr>
        <p:spPr>
          <a:xfrm>
            <a:off x="2879003" y="5452328"/>
            <a:ext cx="6036431" cy="461665"/>
          </a:xfrm>
          <a:prstGeom prst="rect">
            <a:avLst/>
          </a:prstGeom>
          <a:noFill/>
        </p:spPr>
        <p:txBody>
          <a:bodyPr wrap="square" rtlCol="0">
            <a:spAutoFit/>
          </a:bodyPr>
          <a:lstStyle/>
          <a:p>
            <a:r>
              <a:rPr lang="en-GB" sz="2400" i="1" dirty="0"/>
              <a:t>Figure: Forces acting on a mass on an incline</a:t>
            </a:r>
            <a:endParaRPr lang="en-ZA" sz="2400" dirty="0"/>
          </a:p>
        </p:txBody>
      </p:sp>
      <p:graphicFrame>
        <p:nvGraphicFramePr>
          <p:cNvPr id="6" name="Object 5">
            <a:extLst>
              <a:ext uri="{FF2B5EF4-FFF2-40B4-BE49-F238E27FC236}">
                <a16:creationId xmlns:a16="http://schemas.microsoft.com/office/drawing/2014/main" id="{A5D74241-FAF7-41CB-8860-3814C6A8BDF0}"/>
              </a:ext>
            </a:extLst>
          </p:cNvPr>
          <p:cNvGraphicFramePr>
            <a:graphicFrameLocks noChangeAspect="1"/>
          </p:cNvGraphicFramePr>
          <p:nvPr>
            <p:extLst/>
          </p:nvPr>
        </p:nvGraphicFramePr>
        <p:xfrm>
          <a:off x="5918200" y="2362200"/>
          <a:ext cx="914400" cy="198438"/>
        </p:xfrm>
        <a:graphic>
          <a:graphicData uri="http://schemas.openxmlformats.org/presentationml/2006/ole">
            <mc:AlternateContent xmlns:mc="http://schemas.openxmlformats.org/markup-compatibility/2006">
              <mc:Choice xmlns:v="urn:schemas-microsoft-com:vml" Requires="v">
                <p:oleObj spid="_x0000_s46187" name="Equation" r:id="rId6" imgW="914400" imgH="198720" progId="Equation.DSMT4">
                  <p:embed/>
                </p:oleObj>
              </mc:Choice>
              <mc:Fallback>
                <p:oleObj name="Equation" r:id="rId6" imgW="914400" imgH="198720" progId="Equation.DSMT4">
                  <p:embed/>
                  <p:pic>
                    <p:nvPicPr>
                      <p:cNvPr id="6" name="Object 5">
                        <a:extLst>
                          <a:ext uri="{FF2B5EF4-FFF2-40B4-BE49-F238E27FC236}">
                            <a16:creationId xmlns:a16="http://schemas.microsoft.com/office/drawing/2014/main" id="{A5D74241-FAF7-41CB-8860-3814C6A8BDF0}"/>
                          </a:ext>
                        </a:extLst>
                      </p:cNvPr>
                      <p:cNvPicPr/>
                      <p:nvPr/>
                    </p:nvPicPr>
                    <p:blipFill>
                      <a:blip r:embed="rId5"/>
                      <a:stretch>
                        <a:fillRect/>
                      </a:stretch>
                    </p:blipFill>
                    <p:spPr>
                      <a:xfrm>
                        <a:off x="5918200" y="2362200"/>
                        <a:ext cx="914400" cy="198438"/>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A954A6B5-BB11-4B81-BF08-530100C65B5C}"/>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5745923" y="1626846"/>
            <a:ext cx="3937001" cy="3551792"/>
          </a:xfrm>
          <a:prstGeom prst="rect">
            <a:avLst/>
          </a:prstGeom>
          <a:noFill/>
          <a:ln>
            <a:noFill/>
          </a:ln>
        </p:spPr>
      </p:pic>
    </p:spTree>
    <p:extLst>
      <p:ext uri="{BB962C8B-B14F-4D97-AF65-F5344CB8AC3E}">
        <p14:creationId xmlns:p14="http://schemas.microsoft.com/office/powerpoint/2010/main" val="352911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CF64A-7865-42D6-90BC-6CC329491F53}"/>
              </a:ext>
            </a:extLst>
          </p:cNvPr>
          <p:cNvSpPr>
            <a:spLocks noGrp="1"/>
          </p:cNvSpPr>
          <p:nvPr>
            <p:ph type="title"/>
          </p:nvPr>
        </p:nvSpPr>
        <p:spPr/>
        <p:txBody>
          <a:bodyPr>
            <a:noAutofit/>
          </a:bodyPr>
          <a:lstStyle/>
          <a:p>
            <a:r>
              <a:rPr lang="en-ZA" dirty="0"/>
              <a:t>6b) (Continued)</a:t>
            </a:r>
          </a:p>
        </p:txBody>
      </p:sp>
      <p:graphicFrame>
        <p:nvGraphicFramePr>
          <p:cNvPr id="12" name="Object 11">
            <a:extLst>
              <a:ext uri="{FF2B5EF4-FFF2-40B4-BE49-F238E27FC236}">
                <a16:creationId xmlns:a16="http://schemas.microsoft.com/office/drawing/2014/main" id="{EEA83637-0854-4DC6-9119-70F8D49EBD61}"/>
              </a:ext>
            </a:extLst>
          </p:cNvPr>
          <p:cNvGraphicFramePr>
            <a:graphicFrameLocks noChangeAspect="1"/>
          </p:cNvGraphicFramePr>
          <p:nvPr>
            <p:extLst>
              <p:ext uri="{D42A27DB-BD31-4B8C-83A1-F6EECF244321}">
                <p14:modId xmlns:p14="http://schemas.microsoft.com/office/powerpoint/2010/main" val="2043594576"/>
              </p:ext>
            </p:extLst>
          </p:nvPr>
        </p:nvGraphicFramePr>
        <p:xfrm>
          <a:off x="7488289" y="2384706"/>
          <a:ext cx="114300" cy="177800"/>
        </p:xfrm>
        <a:graphic>
          <a:graphicData uri="http://schemas.openxmlformats.org/presentationml/2006/ole">
            <mc:AlternateContent xmlns:mc="http://schemas.openxmlformats.org/markup-compatibility/2006">
              <mc:Choice xmlns:v="urn:schemas-microsoft-com:vml" Requires="v">
                <p:oleObj spid="_x0000_s47522" name="Equation" r:id="rId3" imgW="114120" imgH="177480" progId="Equation.DSMT4">
                  <p:embed/>
                </p:oleObj>
              </mc:Choice>
              <mc:Fallback>
                <p:oleObj name="Equation" r:id="rId3" imgW="114120" imgH="177480" progId="Equation.DSMT4">
                  <p:embed/>
                  <p:pic>
                    <p:nvPicPr>
                      <p:cNvPr id="12" name="Object 11">
                        <a:extLst>
                          <a:ext uri="{FF2B5EF4-FFF2-40B4-BE49-F238E27FC236}">
                            <a16:creationId xmlns:a16="http://schemas.microsoft.com/office/drawing/2014/main" id="{EEA83637-0854-4DC6-9119-70F8D49EBD61}"/>
                          </a:ext>
                        </a:extLst>
                      </p:cNvPr>
                      <p:cNvPicPr/>
                      <p:nvPr/>
                    </p:nvPicPr>
                    <p:blipFill>
                      <a:blip r:embed="rId4"/>
                      <a:stretch>
                        <a:fillRect/>
                      </a:stretch>
                    </p:blipFill>
                    <p:spPr>
                      <a:xfrm>
                        <a:off x="7488289" y="2384706"/>
                        <a:ext cx="114300" cy="1778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A5D74241-FAF7-41CB-8860-3814C6A8BDF0}"/>
              </a:ext>
            </a:extLst>
          </p:cNvPr>
          <p:cNvGraphicFramePr>
            <a:graphicFrameLocks noChangeAspect="1"/>
          </p:cNvGraphicFramePr>
          <p:nvPr>
            <p:extLst/>
          </p:nvPr>
        </p:nvGraphicFramePr>
        <p:xfrm>
          <a:off x="5918200" y="2362200"/>
          <a:ext cx="914400" cy="198438"/>
        </p:xfrm>
        <a:graphic>
          <a:graphicData uri="http://schemas.openxmlformats.org/presentationml/2006/ole">
            <mc:AlternateContent xmlns:mc="http://schemas.openxmlformats.org/markup-compatibility/2006">
              <mc:Choice xmlns:v="urn:schemas-microsoft-com:vml" Requires="v">
                <p:oleObj spid="_x0000_s47523" name="Equation" r:id="rId5" imgW="914400" imgH="198720" progId="Equation.DSMT4">
                  <p:embed/>
                </p:oleObj>
              </mc:Choice>
              <mc:Fallback>
                <p:oleObj name="Equation" r:id="rId5" imgW="914400" imgH="198720" progId="Equation.DSMT4">
                  <p:embed/>
                  <p:pic>
                    <p:nvPicPr>
                      <p:cNvPr id="6" name="Object 5">
                        <a:extLst>
                          <a:ext uri="{FF2B5EF4-FFF2-40B4-BE49-F238E27FC236}">
                            <a16:creationId xmlns:a16="http://schemas.microsoft.com/office/drawing/2014/main" id="{A5D74241-FAF7-41CB-8860-3814C6A8BDF0}"/>
                          </a:ext>
                        </a:extLst>
                      </p:cNvPr>
                      <p:cNvPicPr/>
                      <p:nvPr/>
                    </p:nvPicPr>
                    <p:blipFill>
                      <a:blip r:embed="rId4"/>
                      <a:stretch>
                        <a:fillRect/>
                      </a:stretch>
                    </p:blipFill>
                    <p:spPr>
                      <a:xfrm>
                        <a:off x="5918200" y="2362200"/>
                        <a:ext cx="914400" cy="198438"/>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59A889EE-8DA2-4D78-B174-C106DEBD37BF}"/>
              </a:ext>
            </a:extLst>
          </p:cNvPr>
          <p:cNvGraphicFramePr>
            <a:graphicFrameLocks noChangeAspect="1"/>
          </p:cNvGraphicFramePr>
          <p:nvPr>
            <p:extLst>
              <p:ext uri="{D42A27DB-BD31-4B8C-83A1-F6EECF244321}">
                <p14:modId xmlns:p14="http://schemas.microsoft.com/office/powerpoint/2010/main" val="2745139733"/>
              </p:ext>
            </p:extLst>
          </p:nvPr>
        </p:nvGraphicFramePr>
        <p:xfrm>
          <a:off x="4384245" y="1506675"/>
          <a:ext cx="1931830" cy="855525"/>
        </p:xfrm>
        <a:graphic>
          <a:graphicData uri="http://schemas.openxmlformats.org/presentationml/2006/ole">
            <mc:AlternateContent xmlns:mc="http://schemas.openxmlformats.org/markup-compatibility/2006">
              <mc:Choice xmlns:v="urn:schemas-microsoft-com:vml" Requires="v">
                <p:oleObj spid="_x0000_s47524" name="Equation" r:id="rId6" imgW="888840" imgH="393480" progId="Equation.DSMT4">
                  <p:embed/>
                </p:oleObj>
              </mc:Choice>
              <mc:Fallback>
                <p:oleObj name="Equation" r:id="rId6" imgW="888840" imgH="393480" progId="Equation.DSMT4">
                  <p:embed/>
                  <p:pic>
                    <p:nvPicPr>
                      <p:cNvPr id="0" name=""/>
                      <p:cNvPicPr/>
                      <p:nvPr/>
                    </p:nvPicPr>
                    <p:blipFill>
                      <a:blip r:embed="rId7"/>
                      <a:stretch>
                        <a:fillRect/>
                      </a:stretch>
                    </p:blipFill>
                    <p:spPr>
                      <a:xfrm>
                        <a:off x="4384245" y="1506675"/>
                        <a:ext cx="1931830" cy="855525"/>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D3DACFE8-87DF-4ECA-8C30-CD1B50CE3B54}"/>
              </a:ext>
            </a:extLst>
          </p:cNvPr>
          <p:cNvGraphicFramePr>
            <a:graphicFrameLocks noChangeAspect="1"/>
          </p:cNvGraphicFramePr>
          <p:nvPr>
            <p:extLst>
              <p:ext uri="{D42A27DB-BD31-4B8C-83A1-F6EECF244321}">
                <p14:modId xmlns:p14="http://schemas.microsoft.com/office/powerpoint/2010/main" val="422024764"/>
              </p:ext>
            </p:extLst>
          </p:nvPr>
        </p:nvGraphicFramePr>
        <p:xfrm>
          <a:off x="3403496" y="2440468"/>
          <a:ext cx="3520196" cy="461665"/>
        </p:xfrm>
        <a:graphic>
          <a:graphicData uri="http://schemas.openxmlformats.org/presentationml/2006/ole">
            <mc:AlternateContent xmlns:mc="http://schemas.openxmlformats.org/markup-compatibility/2006">
              <mc:Choice xmlns:v="urn:schemas-microsoft-com:vml" Requires="v">
                <p:oleObj spid="_x0000_s47525" name="Equation" r:id="rId8" imgW="1549080" imgH="203040" progId="Equation.DSMT4">
                  <p:embed/>
                </p:oleObj>
              </mc:Choice>
              <mc:Fallback>
                <p:oleObj name="Equation" r:id="rId8" imgW="1549080" imgH="203040" progId="Equation.DSMT4">
                  <p:embed/>
                  <p:pic>
                    <p:nvPicPr>
                      <p:cNvPr id="0" name=""/>
                      <p:cNvPicPr/>
                      <p:nvPr/>
                    </p:nvPicPr>
                    <p:blipFill>
                      <a:blip r:embed="rId9"/>
                      <a:stretch>
                        <a:fillRect/>
                      </a:stretch>
                    </p:blipFill>
                    <p:spPr>
                      <a:xfrm>
                        <a:off x="3403496" y="2440468"/>
                        <a:ext cx="3520196" cy="461665"/>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7D7CE490-9D32-4897-BB19-B37B1CD3831A}"/>
              </a:ext>
            </a:extLst>
          </p:cNvPr>
          <p:cNvGraphicFramePr>
            <a:graphicFrameLocks noChangeAspect="1"/>
          </p:cNvGraphicFramePr>
          <p:nvPr>
            <p:extLst>
              <p:ext uri="{D42A27DB-BD31-4B8C-83A1-F6EECF244321}">
                <p14:modId xmlns:p14="http://schemas.microsoft.com/office/powerpoint/2010/main" val="95072043"/>
              </p:ext>
            </p:extLst>
          </p:nvPr>
        </p:nvGraphicFramePr>
        <p:xfrm>
          <a:off x="4981627" y="3078444"/>
          <a:ext cx="1905000" cy="461962"/>
        </p:xfrm>
        <a:graphic>
          <a:graphicData uri="http://schemas.openxmlformats.org/presentationml/2006/ole">
            <mc:AlternateContent xmlns:mc="http://schemas.openxmlformats.org/markup-compatibility/2006">
              <mc:Choice xmlns:v="urn:schemas-microsoft-com:vml" Requires="v">
                <p:oleObj spid="_x0000_s47526" name="Equation" r:id="rId10" imgW="838080" imgH="203040" progId="Equation.DSMT4">
                  <p:embed/>
                </p:oleObj>
              </mc:Choice>
              <mc:Fallback>
                <p:oleObj name="Equation" r:id="rId10" imgW="838080" imgH="203040" progId="Equation.DSMT4">
                  <p:embed/>
                  <p:pic>
                    <p:nvPicPr>
                      <p:cNvPr id="0" name=""/>
                      <p:cNvPicPr/>
                      <p:nvPr/>
                    </p:nvPicPr>
                    <p:blipFill>
                      <a:blip r:embed="rId11"/>
                      <a:stretch>
                        <a:fillRect/>
                      </a:stretch>
                    </p:blipFill>
                    <p:spPr>
                      <a:xfrm>
                        <a:off x="4981627" y="3078444"/>
                        <a:ext cx="1905000" cy="461962"/>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9BAAC787-D577-4A8A-A8FE-ED351DFB311C}"/>
              </a:ext>
            </a:extLst>
          </p:cNvPr>
          <p:cNvGraphicFramePr>
            <a:graphicFrameLocks noChangeAspect="1"/>
          </p:cNvGraphicFramePr>
          <p:nvPr>
            <p:extLst>
              <p:ext uri="{D42A27DB-BD31-4B8C-83A1-F6EECF244321}">
                <p14:modId xmlns:p14="http://schemas.microsoft.com/office/powerpoint/2010/main" val="2853568973"/>
              </p:ext>
            </p:extLst>
          </p:nvPr>
        </p:nvGraphicFramePr>
        <p:xfrm>
          <a:off x="4383257" y="3604671"/>
          <a:ext cx="1875510" cy="855012"/>
        </p:xfrm>
        <a:graphic>
          <a:graphicData uri="http://schemas.openxmlformats.org/presentationml/2006/ole">
            <mc:AlternateContent xmlns:mc="http://schemas.openxmlformats.org/markup-compatibility/2006">
              <mc:Choice xmlns:v="urn:schemas-microsoft-com:vml" Requires="v">
                <p:oleObj spid="_x0000_s47527" name="Equation" r:id="rId12" imgW="863280" imgH="393480" progId="Equation.DSMT4">
                  <p:embed/>
                </p:oleObj>
              </mc:Choice>
              <mc:Fallback>
                <p:oleObj name="Equation" r:id="rId12" imgW="863280" imgH="393480" progId="Equation.DSMT4">
                  <p:embed/>
                  <p:pic>
                    <p:nvPicPr>
                      <p:cNvPr id="0" name=""/>
                      <p:cNvPicPr/>
                      <p:nvPr/>
                    </p:nvPicPr>
                    <p:blipFill>
                      <a:blip r:embed="rId13"/>
                      <a:stretch>
                        <a:fillRect/>
                      </a:stretch>
                    </p:blipFill>
                    <p:spPr>
                      <a:xfrm>
                        <a:off x="4383257" y="3604671"/>
                        <a:ext cx="1875510" cy="855012"/>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98AFC75E-EF14-41DB-92F4-2F4C5B6A45AD}"/>
              </a:ext>
            </a:extLst>
          </p:cNvPr>
          <p:cNvGraphicFramePr>
            <a:graphicFrameLocks noChangeAspect="1"/>
          </p:cNvGraphicFramePr>
          <p:nvPr>
            <p:extLst>
              <p:ext uri="{D42A27DB-BD31-4B8C-83A1-F6EECF244321}">
                <p14:modId xmlns:p14="http://schemas.microsoft.com/office/powerpoint/2010/main" val="3879226363"/>
              </p:ext>
            </p:extLst>
          </p:nvPr>
        </p:nvGraphicFramePr>
        <p:xfrm>
          <a:off x="3545428" y="4551815"/>
          <a:ext cx="3375918" cy="461664"/>
        </p:xfrm>
        <a:graphic>
          <a:graphicData uri="http://schemas.openxmlformats.org/presentationml/2006/ole">
            <mc:AlternateContent xmlns:mc="http://schemas.openxmlformats.org/markup-compatibility/2006">
              <mc:Choice xmlns:v="urn:schemas-microsoft-com:vml" Requires="v">
                <p:oleObj spid="_x0000_s47528" name="Equation" r:id="rId14" imgW="1485720" imgH="203040" progId="Equation.DSMT4">
                  <p:embed/>
                </p:oleObj>
              </mc:Choice>
              <mc:Fallback>
                <p:oleObj name="Equation" r:id="rId14" imgW="1485720" imgH="203040" progId="Equation.DSMT4">
                  <p:embed/>
                  <p:pic>
                    <p:nvPicPr>
                      <p:cNvPr id="0" name=""/>
                      <p:cNvPicPr/>
                      <p:nvPr/>
                    </p:nvPicPr>
                    <p:blipFill>
                      <a:blip r:embed="rId15"/>
                      <a:stretch>
                        <a:fillRect/>
                      </a:stretch>
                    </p:blipFill>
                    <p:spPr>
                      <a:xfrm>
                        <a:off x="3545428" y="4551815"/>
                        <a:ext cx="3375918" cy="461664"/>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F942BC80-B93D-4D32-A2ED-A7A77D9D342C}"/>
              </a:ext>
            </a:extLst>
          </p:cNvPr>
          <p:cNvGraphicFramePr>
            <a:graphicFrameLocks noChangeAspect="1"/>
          </p:cNvGraphicFramePr>
          <p:nvPr>
            <p:extLst>
              <p:ext uri="{D42A27DB-BD31-4B8C-83A1-F6EECF244321}">
                <p14:modId xmlns:p14="http://schemas.microsoft.com/office/powerpoint/2010/main" val="2488446218"/>
              </p:ext>
            </p:extLst>
          </p:nvPr>
        </p:nvGraphicFramePr>
        <p:xfrm>
          <a:off x="4951876" y="5238417"/>
          <a:ext cx="1875510" cy="461664"/>
        </p:xfrm>
        <a:graphic>
          <a:graphicData uri="http://schemas.openxmlformats.org/presentationml/2006/ole">
            <mc:AlternateContent xmlns:mc="http://schemas.openxmlformats.org/markup-compatibility/2006">
              <mc:Choice xmlns:v="urn:schemas-microsoft-com:vml" Requires="v">
                <p:oleObj spid="_x0000_s47529" name="Equation" r:id="rId16" imgW="825480" imgH="203040" progId="Equation.DSMT4">
                  <p:embed/>
                </p:oleObj>
              </mc:Choice>
              <mc:Fallback>
                <p:oleObj name="Equation" r:id="rId16" imgW="825480" imgH="203040" progId="Equation.DSMT4">
                  <p:embed/>
                  <p:pic>
                    <p:nvPicPr>
                      <p:cNvPr id="0" name=""/>
                      <p:cNvPicPr/>
                      <p:nvPr/>
                    </p:nvPicPr>
                    <p:blipFill>
                      <a:blip r:embed="rId17"/>
                      <a:stretch>
                        <a:fillRect/>
                      </a:stretch>
                    </p:blipFill>
                    <p:spPr>
                      <a:xfrm>
                        <a:off x="4951876" y="5238417"/>
                        <a:ext cx="1875510" cy="461664"/>
                      </a:xfrm>
                      <a:prstGeom prst="rect">
                        <a:avLst/>
                      </a:prstGeom>
                    </p:spPr>
                  </p:pic>
                </p:oleObj>
              </mc:Fallback>
            </mc:AlternateContent>
          </a:graphicData>
        </a:graphic>
      </p:graphicFrame>
    </p:spTree>
    <p:extLst>
      <p:ext uri="{BB962C8B-B14F-4D97-AF65-F5344CB8AC3E}">
        <p14:creationId xmlns:p14="http://schemas.microsoft.com/office/powerpoint/2010/main" val="231556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5 Explanation Of Moments">
            <a:hlinkClick r:id="" action="ppaction://media"/>
            <a:extLst>
              <a:ext uri="{FF2B5EF4-FFF2-40B4-BE49-F238E27FC236}">
                <a16:creationId xmlns:a16="http://schemas.microsoft.com/office/drawing/2014/main" id="{09FAC0FD-2B39-4230-A11C-FED74A26F7E7}"/>
              </a:ext>
            </a:extLst>
          </p:cNvPr>
          <p:cNvPicPr>
            <a:picLocks noGrp="1" noChangeAspect="1"/>
          </p:cNvPicPr>
          <p:nvPr>
            <p:ph idx="1"/>
            <a:videoFile r:link="rId3"/>
            <p:extLst>
              <p:ext uri="{DAA4B4D4-6D71-4841-9C94-3DE7FCFB9230}">
                <p14:media xmlns:p14="http://schemas.microsoft.com/office/powerpoint/2010/main" r:embed="rId2"/>
              </p:ext>
            </p:extLst>
          </p:nvPr>
        </p:nvPicPr>
        <p:blipFill>
          <a:blip r:embed="rId5"/>
          <a:stretch>
            <a:fillRect/>
          </a:stretch>
        </p:blipFill>
        <p:spPr>
          <a:xfrm>
            <a:off x="0" y="0"/>
            <a:ext cx="12192000" cy="6858000"/>
          </a:xfrm>
        </p:spPr>
      </p:pic>
      <p:graphicFrame>
        <p:nvGraphicFramePr>
          <p:cNvPr id="12" name="Object 11">
            <a:extLst>
              <a:ext uri="{FF2B5EF4-FFF2-40B4-BE49-F238E27FC236}">
                <a16:creationId xmlns:a16="http://schemas.microsoft.com/office/drawing/2014/main" id="{EEA83637-0854-4DC6-9119-70F8D49EBD61}"/>
              </a:ext>
            </a:extLst>
          </p:cNvPr>
          <p:cNvGraphicFramePr>
            <a:graphicFrameLocks noChangeAspect="1"/>
          </p:cNvGraphicFramePr>
          <p:nvPr>
            <p:extLst/>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spid="_x0000_s48234" name="Equation" r:id="rId6" imgW="114120" imgH="177480" progId="Equation.DSMT4">
                  <p:embed/>
                </p:oleObj>
              </mc:Choice>
              <mc:Fallback>
                <p:oleObj name="Equation" r:id="rId6" imgW="114120" imgH="177480" progId="Equation.DSMT4">
                  <p:embed/>
                  <p:pic>
                    <p:nvPicPr>
                      <p:cNvPr id="12" name="Object 11">
                        <a:extLst>
                          <a:ext uri="{FF2B5EF4-FFF2-40B4-BE49-F238E27FC236}">
                            <a16:creationId xmlns:a16="http://schemas.microsoft.com/office/drawing/2014/main" id="{EEA83637-0854-4DC6-9119-70F8D49EBD61}"/>
                          </a:ext>
                        </a:extLst>
                      </p:cNvPr>
                      <p:cNvPicPr/>
                      <p:nvPr/>
                    </p:nvPicPr>
                    <p:blipFill>
                      <a:blip r:embed="rId7"/>
                      <a:stretch>
                        <a:fillRect/>
                      </a:stretch>
                    </p:blipFill>
                    <p:spPr>
                      <a:xfrm>
                        <a:off x="6318250" y="2371725"/>
                        <a:ext cx="114300" cy="1778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A5D74241-FAF7-41CB-8860-3814C6A8BDF0}"/>
              </a:ext>
            </a:extLst>
          </p:cNvPr>
          <p:cNvGraphicFramePr>
            <a:graphicFrameLocks noChangeAspect="1"/>
          </p:cNvGraphicFramePr>
          <p:nvPr>
            <p:extLst/>
          </p:nvPr>
        </p:nvGraphicFramePr>
        <p:xfrm>
          <a:off x="5918200" y="2362200"/>
          <a:ext cx="914400" cy="198438"/>
        </p:xfrm>
        <a:graphic>
          <a:graphicData uri="http://schemas.openxmlformats.org/presentationml/2006/ole">
            <mc:AlternateContent xmlns:mc="http://schemas.openxmlformats.org/markup-compatibility/2006">
              <mc:Choice xmlns:v="urn:schemas-microsoft-com:vml" Requires="v">
                <p:oleObj spid="_x0000_s48235" name="Equation" r:id="rId8" imgW="914400" imgH="198720" progId="Equation.DSMT4">
                  <p:embed/>
                </p:oleObj>
              </mc:Choice>
              <mc:Fallback>
                <p:oleObj name="Equation" r:id="rId8" imgW="914400" imgH="198720" progId="Equation.DSMT4">
                  <p:embed/>
                  <p:pic>
                    <p:nvPicPr>
                      <p:cNvPr id="6" name="Object 5">
                        <a:extLst>
                          <a:ext uri="{FF2B5EF4-FFF2-40B4-BE49-F238E27FC236}">
                            <a16:creationId xmlns:a16="http://schemas.microsoft.com/office/drawing/2014/main" id="{A5D74241-FAF7-41CB-8860-3814C6A8BDF0}"/>
                          </a:ext>
                        </a:extLst>
                      </p:cNvPr>
                      <p:cNvPicPr/>
                      <p:nvPr/>
                    </p:nvPicPr>
                    <p:blipFill>
                      <a:blip r:embed="rId7"/>
                      <a:stretch>
                        <a:fillRect/>
                      </a:stretch>
                    </p:blipFill>
                    <p:spPr>
                      <a:xfrm>
                        <a:off x="5918200" y="2362200"/>
                        <a:ext cx="914400" cy="19843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1CFC5459-65C7-439E-A581-DBF35DBA955E}"/>
              </a:ext>
            </a:extLst>
          </p:cNvPr>
          <p:cNvSpPr/>
          <p:nvPr/>
        </p:nvSpPr>
        <p:spPr>
          <a:xfrm>
            <a:off x="0" y="-1"/>
            <a:ext cx="11336482" cy="63176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0" name="Picture 9">
            <a:extLst>
              <a:ext uri="{FF2B5EF4-FFF2-40B4-BE49-F238E27FC236}">
                <a16:creationId xmlns:a16="http://schemas.microsoft.com/office/drawing/2014/main" id="{B1E7748E-DFFD-4A33-9CF5-A11ACCDF5825}"/>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4181441" y="1497435"/>
            <a:ext cx="2973600" cy="3322800"/>
          </a:xfrm>
          <a:prstGeom prst="rect">
            <a:avLst/>
          </a:prstGeom>
        </p:spPr>
      </p:pic>
    </p:spTree>
    <p:extLst>
      <p:ext uri="{BB962C8B-B14F-4D97-AF65-F5344CB8AC3E}">
        <p14:creationId xmlns:p14="http://schemas.microsoft.com/office/powerpoint/2010/main" val="24250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par>
                          <p:cTn id="8" fill="hold">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30717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7"/>
                </p:tgtEl>
              </p:cMediaNode>
            </p:video>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afterEffect">
                                  <p:stCondLst>
                                    <p:cond delay="0"/>
                                  </p:stCondLst>
                                  <p:childTnLst>
                                    <p:cmd type="call" cmd="playFrom(0.0)">
                                      <p:cBhvr>
                                        <p:cTn id="19" dur="307178" fill="hold"/>
                                        <p:tgtEl>
                                          <p:spTgt spid="7"/>
                                        </p:tgtEl>
                                      </p:cBhvr>
                                    </p:cmd>
                                  </p:childTnLst>
                                </p:cTn>
                              </p:par>
                            </p:childTnLst>
                          </p:cTn>
                        </p:par>
                      </p:childTnLst>
                    </p:cTn>
                  </p:par>
                </p:childTnLst>
              </p:cTn>
              <p:nextCondLst>
                <p:cond evt="onClick" delay="0">
                  <p:tgtEl>
                    <p:spTgt spid="7"/>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Parallelogram Of Forces">
            <a:hlinkClick r:id="" action="ppaction://media"/>
            <a:extLst>
              <a:ext uri="{FF2B5EF4-FFF2-40B4-BE49-F238E27FC236}">
                <a16:creationId xmlns:a16="http://schemas.microsoft.com/office/drawing/2014/main" id="{E5694FA7-B1AA-4909-88BF-C74641490A50}"/>
              </a:ext>
            </a:extLst>
          </p:cNvPr>
          <p:cNvPicPr>
            <a:picLocks noGrp="1" noChangeAspect="1"/>
          </p:cNvPicPr>
          <p:nvPr>
            <p:ph idx="1"/>
            <a:videoFile r:link="rId3"/>
            <p:extLst>
              <p:ext uri="{DAA4B4D4-6D71-4841-9C94-3DE7FCFB9230}">
                <p14:media xmlns:p14="http://schemas.microsoft.com/office/powerpoint/2010/main" r:embed="rId2"/>
              </p:ext>
            </p:extLst>
          </p:nvPr>
        </p:nvPicPr>
        <p:blipFill>
          <a:blip r:embed="rId5"/>
          <a:stretch>
            <a:fillRect/>
          </a:stretch>
        </p:blipFill>
        <p:spPr>
          <a:xfrm>
            <a:off x="0" y="-512"/>
            <a:ext cx="12192000" cy="6858511"/>
          </a:xfrm>
        </p:spPr>
      </p:pic>
      <p:graphicFrame>
        <p:nvGraphicFramePr>
          <p:cNvPr id="12" name="Object 11">
            <a:extLst>
              <a:ext uri="{FF2B5EF4-FFF2-40B4-BE49-F238E27FC236}">
                <a16:creationId xmlns:a16="http://schemas.microsoft.com/office/drawing/2014/main" id="{EEA83637-0854-4DC6-9119-70F8D49EBD61}"/>
              </a:ext>
            </a:extLst>
          </p:cNvPr>
          <p:cNvGraphicFramePr>
            <a:graphicFrameLocks noChangeAspect="1"/>
          </p:cNvGraphicFramePr>
          <p:nvPr>
            <p:extLst/>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spid="_x0000_s63519" name="Equation" r:id="rId6" imgW="114120" imgH="177480" progId="Equation.DSMT4">
                  <p:embed/>
                </p:oleObj>
              </mc:Choice>
              <mc:Fallback>
                <p:oleObj name="Equation" r:id="rId6" imgW="114120" imgH="177480" progId="Equation.DSMT4">
                  <p:embed/>
                  <p:pic>
                    <p:nvPicPr>
                      <p:cNvPr id="12" name="Object 11">
                        <a:extLst>
                          <a:ext uri="{FF2B5EF4-FFF2-40B4-BE49-F238E27FC236}">
                            <a16:creationId xmlns:a16="http://schemas.microsoft.com/office/drawing/2014/main" id="{EEA83637-0854-4DC6-9119-70F8D49EBD61}"/>
                          </a:ext>
                        </a:extLst>
                      </p:cNvPr>
                      <p:cNvPicPr/>
                      <p:nvPr/>
                    </p:nvPicPr>
                    <p:blipFill>
                      <a:blip r:embed="rId7"/>
                      <a:stretch>
                        <a:fillRect/>
                      </a:stretch>
                    </p:blipFill>
                    <p:spPr>
                      <a:xfrm>
                        <a:off x="6318250" y="2371725"/>
                        <a:ext cx="114300" cy="177800"/>
                      </a:xfrm>
                      <a:prstGeom prst="rect">
                        <a:avLst/>
                      </a:prstGeom>
                    </p:spPr>
                  </p:pic>
                </p:oleObj>
              </mc:Fallback>
            </mc:AlternateContent>
          </a:graphicData>
        </a:graphic>
      </p:graphicFrame>
      <p:sp>
        <p:nvSpPr>
          <p:cNvPr id="8" name="Title 1">
            <a:extLst>
              <a:ext uri="{FF2B5EF4-FFF2-40B4-BE49-F238E27FC236}">
                <a16:creationId xmlns:a16="http://schemas.microsoft.com/office/drawing/2014/main" id="{C5243C01-0018-43C3-96BB-544DC593B8E3}"/>
              </a:ext>
            </a:extLst>
          </p:cNvPr>
          <p:cNvSpPr txBox="1">
            <a:spLocks/>
          </p:cNvSpPr>
          <p:nvPr/>
        </p:nvSpPr>
        <p:spPr>
          <a:xfrm>
            <a:off x="2348947" y="1563758"/>
            <a:ext cx="7590182" cy="881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a:lstStyle>
          <a:p>
            <a:endParaRPr lang="en-ZA" sz="3200" dirty="0"/>
          </a:p>
        </p:txBody>
      </p:sp>
      <p:sp>
        <p:nvSpPr>
          <p:cNvPr id="9" name="Rectangle 8">
            <a:extLst>
              <a:ext uri="{FF2B5EF4-FFF2-40B4-BE49-F238E27FC236}">
                <a16:creationId xmlns:a16="http://schemas.microsoft.com/office/drawing/2014/main" id="{30955193-C745-4A38-98E8-B05260636B28}"/>
              </a:ext>
            </a:extLst>
          </p:cNvPr>
          <p:cNvSpPr/>
          <p:nvPr/>
        </p:nvSpPr>
        <p:spPr>
          <a:xfrm>
            <a:off x="0" y="-1"/>
            <a:ext cx="11336482" cy="63176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0" name="Picture 9">
            <a:extLst>
              <a:ext uri="{FF2B5EF4-FFF2-40B4-BE49-F238E27FC236}">
                <a16:creationId xmlns:a16="http://schemas.microsoft.com/office/drawing/2014/main" id="{E2ED85B4-23AE-478C-809A-F4A3A5F3C179}"/>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4181441" y="1497435"/>
            <a:ext cx="2973600" cy="3322800"/>
          </a:xfrm>
          <a:prstGeom prst="rect">
            <a:avLst/>
          </a:prstGeom>
        </p:spPr>
      </p:pic>
    </p:spTree>
    <p:extLst>
      <p:ext uri="{BB962C8B-B14F-4D97-AF65-F5344CB8AC3E}">
        <p14:creationId xmlns:p14="http://schemas.microsoft.com/office/powerpoint/2010/main" val="1478393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par>
                          <p:cTn id="8" fill="hold">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2494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3"/>
                </p:tgtEl>
              </p:cMediaNode>
            </p:video>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249494" fill="hold"/>
                                        <p:tgtEl>
                                          <p:spTgt spid="3"/>
                                        </p:tgtEl>
                                      </p:cBhvr>
                                    </p:cmd>
                                  </p:childTnLst>
                                </p:cTn>
                              </p:par>
                            </p:childTnLst>
                          </p:cTn>
                        </p:par>
                      </p:childTnLst>
                    </p:cTn>
                  </p:par>
                </p:childTnLst>
              </p:cTn>
              <p:nextCondLst>
                <p:cond evt="onClick" delay="0">
                  <p:tgtEl>
                    <p:spTgt spid="3"/>
                  </p:tgtEl>
                </p:cond>
              </p:nextCondLst>
            </p:seq>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CF64A-7865-42D6-90BC-6CC329491F53}"/>
              </a:ext>
            </a:extLst>
          </p:cNvPr>
          <p:cNvSpPr>
            <a:spLocks noGrp="1"/>
          </p:cNvSpPr>
          <p:nvPr>
            <p:ph type="title"/>
          </p:nvPr>
        </p:nvSpPr>
        <p:spPr>
          <a:xfrm>
            <a:off x="1905001" y="365127"/>
            <a:ext cx="7905750" cy="2006598"/>
          </a:xfrm>
        </p:spPr>
        <p:txBody>
          <a:bodyPr>
            <a:noAutofit/>
          </a:bodyPr>
          <a:lstStyle/>
          <a:p>
            <a:r>
              <a:rPr lang="en-ZA" dirty="0"/>
              <a:t>7. A uniform beam with a weight of 800 N, is 8 m long and is supported 1 m from the left end and also at the right end.</a:t>
            </a:r>
          </a:p>
        </p:txBody>
      </p:sp>
      <p:graphicFrame>
        <p:nvGraphicFramePr>
          <p:cNvPr id="12" name="Object 11">
            <a:extLst>
              <a:ext uri="{FF2B5EF4-FFF2-40B4-BE49-F238E27FC236}">
                <a16:creationId xmlns:a16="http://schemas.microsoft.com/office/drawing/2014/main" id="{EEA83637-0854-4DC6-9119-70F8D49EBD61}"/>
              </a:ext>
            </a:extLst>
          </p:cNvPr>
          <p:cNvGraphicFramePr>
            <a:graphicFrameLocks noChangeAspect="1"/>
          </p:cNvGraphicFramePr>
          <p:nvPr>
            <p:extLst/>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spid="_x0000_s64558" name="Equation" r:id="rId3" imgW="114120" imgH="177480" progId="Equation.DSMT4">
                  <p:embed/>
                </p:oleObj>
              </mc:Choice>
              <mc:Fallback>
                <p:oleObj name="Equation" r:id="rId3" imgW="114120" imgH="177480" progId="Equation.DSMT4">
                  <p:embed/>
                  <p:pic>
                    <p:nvPicPr>
                      <p:cNvPr id="12" name="Object 11">
                        <a:extLst>
                          <a:ext uri="{FF2B5EF4-FFF2-40B4-BE49-F238E27FC236}">
                            <a16:creationId xmlns:a16="http://schemas.microsoft.com/office/drawing/2014/main" id="{EEA83637-0854-4DC6-9119-70F8D49EBD61}"/>
                          </a:ext>
                        </a:extLst>
                      </p:cNvPr>
                      <p:cNvPicPr/>
                      <p:nvPr/>
                    </p:nvPicPr>
                    <p:blipFill>
                      <a:blip r:embed="rId4"/>
                      <a:stretch>
                        <a:fillRect/>
                      </a:stretch>
                    </p:blipFill>
                    <p:spPr>
                      <a:xfrm>
                        <a:off x="6318250" y="2371725"/>
                        <a:ext cx="114300" cy="1778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A5D74241-FAF7-41CB-8860-3814C6A8BDF0}"/>
              </a:ext>
            </a:extLst>
          </p:cNvPr>
          <p:cNvGraphicFramePr>
            <a:graphicFrameLocks noChangeAspect="1"/>
          </p:cNvGraphicFramePr>
          <p:nvPr>
            <p:extLst/>
          </p:nvPr>
        </p:nvGraphicFramePr>
        <p:xfrm>
          <a:off x="5918200" y="2362200"/>
          <a:ext cx="914400" cy="198438"/>
        </p:xfrm>
        <a:graphic>
          <a:graphicData uri="http://schemas.openxmlformats.org/presentationml/2006/ole">
            <mc:AlternateContent xmlns:mc="http://schemas.openxmlformats.org/markup-compatibility/2006">
              <mc:Choice xmlns:v="urn:schemas-microsoft-com:vml" Requires="v">
                <p:oleObj spid="_x0000_s64559" name="Equation" r:id="rId5" imgW="914400" imgH="198720" progId="Equation.DSMT4">
                  <p:embed/>
                </p:oleObj>
              </mc:Choice>
              <mc:Fallback>
                <p:oleObj name="Equation" r:id="rId5" imgW="914400" imgH="198720" progId="Equation.DSMT4">
                  <p:embed/>
                  <p:pic>
                    <p:nvPicPr>
                      <p:cNvPr id="6" name="Object 5">
                        <a:extLst>
                          <a:ext uri="{FF2B5EF4-FFF2-40B4-BE49-F238E27FC236}">
                            <a16:creationId xmlns:a16="http://schemas.microsoft.com/office/drawing/2014/main" id="{A5D74241-FAF7-41CB-8860-3814C6A8BDF0}"/>
                          </a:ext>
                        </a:extLst>
                      </p:cNvPr>
                      <p:cNvPicPr/>
                      <p:nvPr/>
                    </p:nvPicPr>
                    <p:blipFill>
                      <a:blip r:embed="rId4"/>
                      <a:stretch>
                        <a:fillRect/>
                      </a:stretch>
                    </p:blipFill>
                    <p:spPr>
                      <a:xfrm>
                        <a:off x="5918200" y="2362200"/>
                        <a:ext cx="914400" cy="198438"/>
                      </a:xfrm>
                      <a:prstGeom prst="rect">
                        <a:avLst/>
                      </a:prstGeom>
                    </p:spPr>
                  </p:pic>
                </p:oleObj>
              </mc:Fallback>
            </mc:AlternateContent>
          </a:graphicData>
        </a:graphic>
      </p:graphicFrame>
      <p:sp>
        <p:nvSpPr>
          <p:cNvPr id="9" name="Title 1">
            <a:extLst>
              <a:ext uri="{FF2B5EF4-FFF2-40B4-BE49-F238E27FC236}">
                <a16:creationId xmlns:a16="http://schemas.microsoft.com/office/drawing/2014/main" id="{5FED19CD-B705-47C7-BE4E-ECB9AB4709BB}"/>
              </a:ext>
            </a:extLst>
          </p:cNvPr>
          <p:cNvSpPr txBox="1">
            <a:spLocks/>
          </p:cNvSpPr>
          <p:nvPr/>
        </p:nvSpPr>
        <p:spPr>
          <a:xfrm>
            <a:off x="1905001" y="2288624"/>
            <a:ext cx="7905750" cy="20065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a:lstStyle>
          <a:p>
            <a:r>
              <a:rPr lang="en-ZA" dirty="0"/>
              <a:t>It carries concentrated loads, namely 500 N, 3 m from the left end and 680 N, 2 m from the right end.</a:t>
            </a:r>
          </a:p>
        </p:txBody>
      </p:sp>
      <p:sp>
        <p:nvSpPr>
          <p:cNvPr id="11" name="Title 1">
            <a:extLst>
              <a:ext uri="{FF2B5EF4-FFF2-40B4-BE49-F238E27FC236}">
                <a16:creationId xmlns:a16="http://schemas.microsoft.com/office/drawing/2014/main" id="{1F0D1F1B-2E02-421E-8826-624A4D2A5C5C}"/>
              </a:ext>
            </a:extLst>
          </p:cNvPr>
          <p:cNvSpPr txBox="1">
            <a:spLocks/>
          </p:cNvSpPr>
          <p:nvPr/>
        </p:nvSpPr>
        <p:spPr>
          <a:xfrm>
            <a:off x="1905001" y="4055166"/>
            <a:ext cx="7905750" cy="18176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a:lstStyle>
          <a:p>
            <a:r>
              <a:rPr lang="en-ZA" dirty="0"/>
              <a:t>Calculate the magnitude of the reaction forces and test your answers.</a:t>
            </a:r>
          </a:p>
        </p:txBody>
      </p:sp>
    </p:spTree>
    <p:extLst>
      <p:ext uri="{BB962C8B-B14F-4D97-AF65-F5344CB8AC3E}">
        <p14:creationId xmlns:p14="http://schemas.microsoft.com/office/powerpoint/2010/main" val="295203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CF64A-7865-42D6-90BC-6CC329491F53}"/>
              </a:ext>
            </a:extLst>
          </p:cNvPr>
          <p:cNvSpPr>
            <a:spLocks noGrp="1"/>
          </p:cNvSpPr>
          <p:nvPr>
            <p:ph type="title"/>
          </p:nvPr>
        </p:nvSpPr>
        <p:spPr/>
        <p:txBody>
          <a:bodyPr>
            <a:noAutofit/>
          </a:bodyPr>
          <a:lstStyle/>
          <a:p>
            <a:r>
              <a:rPr lang="en-ZA" dirty="0"/>
              <a:t>7. (Continued)</a:t>
            </a:r>
          </a:p>
        </p:txBody>
      </p:sp>
      <p:graphicFrame>
        <p:nvGraphicFramePr>
          <p:cNvPr id="12" name="Object 11">
            <a:extLst>
              <a:ext uri="{FF2B5EF4-FFF2-40B4-BE49-F238E27FC236}">
                <a16:creationId xmlns:a16="http://schemas.microsoft.com/office/drawing/2014/main" id="{EEA83637-0854-4DC6-9119-70F8D49EBD61}"/>
              </a:ext>
            </a:extLst>
          </p:cNvPr>
          <p:cNvGraphicFramePr>
            <a:graphicFrameLocks noChangeAspect="1"/>
          </p:cNvGraphicFramePr>
          <p:nvPr>
            <p:extLst/>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spid="_x0000_s49203" name="Equation" r:id="rId3" imgW="114120" imgH="177480" progId="Equation.DSMT4">
                  <p:embed/>
                </p:oleObj>
              </mc:Choice>
              <mc:Fallback>
                <p:oleObj name="Equation" r:id="rId3" imgW="114120" imgH="177480" progId="Equation.DSMT4">
                  <p:embed/>
                  <p:pic>
                    <p:nvPicPr>
                      <p:cNvPr id="12" name="Object 11">
                        <a:extLst>
                          <a:ext uri="{FF2B5EF4-FFF2-40B4-BE49-F238E27FC236}">
                            <a16:creationId xmlns:a16="http://schemas.microsoft.com/office/drawing/2014/main" id="{EEA83637-0854-4DC6-9119-70F8D49EBD61}"/>
                          </a:ext>
                        </a:extLst>
                      </p:cNvPr>
                      <p:cNvPicPr/>
                      <p:nvPr/>
                    </p:nvPicPr>
                    <p:blipFill>
                      <a:blip r:embed="rId4"/>
                      <a:stretch>
                        <a:fillRect/>
                      </a:stretch>
                    </p:blipFill>
                    <p:spPr>
                      <a:xfrm>
                        <a:off x="6318250" y="2371725"/>
                        <a:ext cx="114300" cy="177800"/>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7ADA903B-CC35-4128-8DB1-2CF00B4B2C4A}"/>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358888" y="1563757"/>
            <a:ext cx="6652590" cy="3405808"/>
          </a:xfrm>
          <a:prstGeom prst="rect">
            <a:avLst/>
          </a:prstGeom>
          <a:noFill/>
          <a:ln>
            <a:noFill/>
          </a:ln>
        </p:spPr>
      </p:pic>
      <p:sp>
        <p:nvSpPr>
          <p:cNvPr id="7" name="TextBox 6">
            <a:extLst>
              <a:ext uri="{FF2B5EF4-FFF2-40B4-BE49-F238E27FC236}">
                <a16:creationId xmlns:a16="http://schemas.microsoft.com/office/drawing/2014/main" id="{1032DAC3-6CBF-4BBD-9FFC-C53D63A12628}"/>
              </a:ext>
            </a:extLst>
          </p:cNvPr>
          <p:cNvSpPr txBox="1"/>
          <p:nvPr/>
        </p:nvSpPr>
        <p:spPr>
          <a:xfrm>
            <a:off x="3658137" y="5315869"/>
            <a:ext cx="4399479" cy="461665"/>
          </a:xfrm>
          <a:prstGeom prst="rect">
            <a:avLst/>
          </a:prstGeom>
          <a:noFill/>
        </p:spPr>
        <p:txBody>
          <a:bodyPr wrap="square" rtlCol="0">
            <a:spAutoFit/>
          </a:bodyPr>
          <a:lstStyle/>
          <a:p>
            <a:r>
              <a:rPr lang="en-GB" sz="2400" i="1" dirty="0"/>
              <a:t>Figure: Forces acting on a beam</a:t>
            </a:r>
            <a:endParaRPr lang="en-ZA" sz="2400" dirty="0"/>
          </a:p>
        </p:txBody>
      </p:sp>
    </p:spTree>
    <p:extLst>
      <p:ext uri="{BB962C8B-B14F-4D97-AF65-F5344CB8AC3E}">
        <p14:creationId xmlns:p14="http://schemas.microsoft.com/office/powerpoint/2010/main" val="138591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CF64A-7865-42D6-90BC-6CC329491F53}"/>
              </a:ext>
            </a:extLst>
          </p:cNvPr>
          <p:cNvSpPr>
            <a:spLocks noGrp="1"/>
          </p:cNvSpPr>
          <p:nvPr>
            <p:ph type="title"/>
          </p:nvPr>
        </p:nvSpPr>
        <p:spPr/>
        <p:txBody>
          <a:bodyPr>
            <a:noAutofit/>
          </a:bodyPr>
          <a:lstStyle/>
          <a:p>
            <a:r>
              <a:rPr lang="en-ZA" dirty="0"/>
              <a:t>7. (Continued)</a:t>
            </a:r>
          </a:p>
        </p:txBody>
      </p:sp>
      <p:graphicFrame>
        <p:nvGraphicFramePr>
          <p:cNvPr id="12" name="Object 11">
            <a:extLst>
              <a:ext uri="{FF2B5EF4-FFF2-40B4-BE49-F238E27FC236}">
                <a16:creationId xmlns:a16="http://schemas.microsoft.com/office/drawing/2014/main" id="{EEA83637-0854-4DC6-9119-70F8D49EBD61}"/>
              </a:ext>
            </a:extLst>
          </p:cNvPr>
          <p:cNvGraphicFramePr>
            <a:graphicFrameLocks noChangeAspect="1"/>
          </p:cNvGraphicFramePr>
          <p:nvPr>
            <p:extLst/>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spid="_x0000_s50495" name="Equation" r:id="rId3" imgW="114120" imgH="177480" progId="Equation.DSMT4">
                  <p:embed/>
                </p:oleObj>
              </mc:Choice>
              <mc:Fallback>
                <p:oleObj name="Equation" r:id="rId3" imgW="114120" imgH="177480" progId="Equation.DSMT4">
                  <p:embed/>
                  <p:pic>
                    <p:nvPicPr>
                      <p:cNvPr id="12" name="Object 11">
                        <a:extLst>
                          <a:ext uri="{FF2B5EF4-FFF2-40B4-BE49-F238E27FC236}">
                            <a16:creationId xmlns:a16="http://schemas.microsoft.com/office/drawing/2014/main" id="{EEA83637-0854-4DC6-9119-70F8D49EBD61}"/>
                          </a:ext>
                        </a:extLst>
                      </p:cNvPr>
                      <p:cNvPicPr/>
                      <p:nvPr/>
                    </p:nvPicPr>
                    <p:blipFill>
                      <a:blip r:embed="rId4"/>
                      <a:stretch>
                        <a:fillRect/>
                      </a:stretch>
                    </p:blipFill>
                    <p:spPr>
                      <a:xfrm>
                        <a:off x="6318250" y="2371725"/>
                        <a:ext cx="114300" cy="177800"/>
                      </a:xfrm>
                      <a:prstGeom prst="rect">
                        <a:avLst/>
                      </a:prstGeom>
                    </p:spPr>
                  </p:pic>
                </p:oleObj>
              </mc:Fallback>
            </mc:AlternateContent>
          </a:graphicData>
        </a:graphic>
      </p:graphicFrame>
      <p:sp>
        <p:nvSpPr>
          <p:cNvPr id="6" name="Title 1">
            <a:extLst>
              <a:ext uri="{FF2B5EF4-FFF2-40B4-BE49-F238E27FC236}">
                <a16:creationId xmlns:a16="http://schemas.microsoft.com/office/drawing/2014/main" id="{37110B15-D771-4EF1-894D-3B2230CF8ABF}"/>
              </a:ext>
            </a:extLst>
          </p:cNvPr>
          <p:cNvSpPr txBox="1">
            <a:spLocks/>
          </p:cNvSpPr>
          <p:nvPr/>
        </p:nvSpPr>
        <p:spPr>
          <a:xfrm>
            <a:off x="2143125" y="1368426"/>
            <a:ext cx="7905750" cy="8938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a:lstStyle>
          <a:p>
            <a:r>
              <a:rPr lang="en-ZA" sz="3200" dirty="0"/>
              <a:t>Take moments about A:</a:t>
            </a:r>
          </a:p>
        </p:txBody>
      </p:sp>
      <p:graphicFrame>
        <p:nvGraphicFramePr>
          <p:cNvPr id="3" name="Object 2">
            <a:extLst>
              <a:ext uri="{FF2B5EF4-FFF2-40B4-BE49-F238E27FC236}">
                <a16:creationId xmlns:a16="http://schemas.microsoft.com/office/drawing/2014/main" id="{B884083B-4F26-47C1-8508-63CB47FF2D42}"/>
              </a:ext>
            </a:extLst>
          </p:cNvPr>
          <p:cNvGraphicFramePr>
            <a:graphicFrameLocks noChangeAspect="1"/>
          </p:cNvGraphicFramePr>
          <p:nvPr>
            <p:extLst>
              <p:ext uri="{D42A27DB-BD31-4B8C-83A1-F6EECF244321}">
                <p14:modId xmlns:p14="http://schemas.microsoft.com/office/powerpoint/2010/main" val="3791122285"/>
              </p:ext>
            </p:extLst>
          </p:nvPr>
        </p:nvGraphicFramePr>
        <p:xfrm>
          <a:off x="2216321" y="2365185"/>
          <a:ext cx="4030435" cy="507771"/>
        </p:xfrm>
        <a:graphic>
          <a:graphicData uri="http://schemas.openxmlformats.org/presentationml/2006/ole">
            <mc:AlternateContent xmlns:mc="http://schemas.openxmlformats.org/markup-compatibility/2006">
              <mc:Choice xmlns:v="urn:schemas-microsoft-com:vml" Requires="v">
                <p:oleObj spid="_x0000_s50496" name="Equation" r:id="rId5" imgW="1612800" imgH="203040" progId="Equation.DSMT4">
                  <p:embed/>
                </p:oleObj>
              </mc:Choice>
              <mc:Fallback>
                <p:oleObj name="Equation" r:id="rId5" imgW="1612800" imgH="203040" progId="Equation.DSMT4">
                  <p:embed/>
                  <p:pic>
                    <p:nvPicPr>
                      <p:cNvPr id="0" name=""/>
                      <p:cNvPicPr/>
                      <p:nvPr/>
                    </p:nvPicPr>
                    <p:blipFill>
                      <a:blip r:embed="rId6"/>
                      <a:stretch>
                        <a:fillRect/>
                      </a:stretch>
                    </p:blipFill>
                    <p:spPr>
                      <a:xfrm>
                        <a:off x="2216321" y="2365185"/>
                        <a:ext cx="4030435" cy="507771"/>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61E339F4-9383-4BFE-9D66-B1ACAFDE944E}"/>
              </a:ext>
            </a:extLst>
          </p:cNvPr>
          <p:cNvGraphicFramePr>
            <a:graphicFrameLocks noChangeAspect="1"/>
          </p:cNvGraphicFramePr>
          <p:nvPr>
            <p:extLst>
              <p:ext uri="{D42A27DB-BD31-4B8C-83A1-F6EECF244321}">
                <p14:modId xmlns:p14="http://schemas.microsoft.com/office/powerpoint/2010/main" val="142907223"/>
              </p:ext>
            </p:extLst>
          </p:nvPr>
        </p:nvGraphicFramePr>
        <p:xfrm>
          <a:off x="1761368" y="3775075"/>
          <a:ext cx="6470650" cy="515938"/>
        </p:xfrm>
        <a:graphic>
          <a:graphicData uri="http://schemas.openxmlformats.org/presentationml/2006/ole">
            <mc:AlternateContent xmlns:mc="http://schemas.openxmlformats.org/markup-compatibility/2006">
              <mc:Choice xmlns:v="urn:schemas-microsoft-com:vml" Requires="v">
                <p:oleObj spid="_x0000_s50497" name="Equation" r:id="rId7" imgW="2552400" imgH="203040" progId="Equation.DSMT4">
                  <p:embed/>
                </p:oleObj>
              </mc:Choice>
              <mc:Fallback>
                <p:oleObj name="Equation" r:id="rId7" imgW="2552400" imgH="203040" progId="Equation.DSMT4">
                  <p:embed/>
                  <p:pic>
                    <p:nvPicPr>
                      <p:cNvPr id="0" name=""/>
                      <p:cNvPicPr/>
                      <p:nvPr/>
                    </p:nvPicPr>
                    <p:blipFill>
                      <a:blip r:embed="rId8"/>
                      <a:stretch>
                        <a:fillRect/>
                      </a:stretch>
                    </p:blipFill>
                    <p:spPr>
                      <a:xfrm>
                        <a:off x="1761368" y="3775075"/>
                        <a:ext cx="6470650" cy="515938"/>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3371199A-8151-4FA2-A698-6FDF2513C6D4}"/>
              </a:ext>
            </a:extLst>
          </p:cNvPr>
          <p:cNvGraphicFramePr>
            <a:graphicFrameLocks noChangeAspect="1"/>
          </p:cNvGraphicFramePr>
          <p:nvPr>
            <p:extLst>
              <p:ext uri="{D42A27DB-BD31-4B8C-83A1-F6EECF244321}">
                <p14:modId xmlns:p14="http://schemas.microsoft.com/office/powerpoint/2010/main" val="1637891020"/>
              </p:ext>
            </p:extLst>
          </p:nvPr>
        </p:nvGraphicFramePr>
        <p:xfrm>
          <a:off x="1991037" y="4396962"/>
          <a:ext cx="3408093" cy="1006199"/>
        </p:xfrm>
        <a:graphic>
          <a:graphicData uri="http://schemas.openxmlformats.org/presentationml/2006/ole">
            <mc:AlternateContent xmlns:mc="http://schemas.openxmlformats.org/markup-compatibility/2006">
              <mc:Choice xmlns:v="urn:schemas-microsoft-com:vml" Requires="v">
                <p:oleObj spid="_x0000_s50498" name="Equation" r:id="rId9" imgW="1333440" imgH="393480" progId="Equation.DSMT4">
                  <p:embed/>
                </p:oleObj>
              </mc:Choice>
              <mc:Fallback>
                <p:oleObj name="Equation" r:id="rId9" imgW="1333440" imgH="393480" progId="Equation.DSMT4">
                  <p:embed/>
                  <p:pic>
                    <p:nvPicPr>
                      <p:cNvPr id="0" name=""/>
                      <p:cNvPicPr/>
                      <p:nvPr/>
                    </p:nvPicPr>
                    <p:blipFill>
                      <a:blip r:embed="rId10"/>
                      <a:stretch>
                        <a:fillRect/>
                      </a:stretch>
                    </p:blipFill>
                    <p:spPr>
                      <a:xfrm>
                        <a:off x="1991037" y="4396962"/>
                        <a:ext cx="3408093" cy="1006199"/>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4F7039A7-CCD9-43A4-87F8-12807BF4741F}"/>
              </a:ext>
            </a:extLst>
          </p:cNvPr>
          <p:cNvGraphicFramePr>
            <a:graphicFrameLocks noChangeAspect="1"/>
          </p:cNvGraphicFramePr>
          <p:nvPr>
            <p:extLst>
              <p:ext uri="{D42A27DB-BD31-4B8C-83A1-F6EECF244321}">
                <p14:modId xmlns:p14="http://schemas.microsoft.com/office/powerpoint/2010/main" val="1855821885"/>
              </p:ext>
            </p:extLst>
          </p:nvPr>
        </p:nvGraphicFramePr>
        <p:xfrm>
          <a:off x="4034861" y="5477427"/>
          <a:ext cx="2092626" cy="515108"/>
        </p:xfrm>
        <a:graphic>
          <a:graphicData uri="http://schemas.openxmlformats.org/presentationml/2006/ole">
            <mc:AlternateContent xmlns:mc="http://schemas.openxmlformats.org/markup-compatibility/2006">
              <mc:Choice xmlns:v="urn:schemas-microsoft-com:vml" Requires="v">
                <p:oleObj spid="_x0000_s50499" name="Equation" r:id="rId11" imgW="825480" imgH="203040" progId="Equation.DSMT4">
                  <p:embed/>
                </p:oleObj>
              </mc:Choice>
              <mc:Fallback>
                <p:oleObj name="Equation" r:id="rId11" imgW="825480" imgH="203040" progId="Equation.DSMT4">
                  <p:embed/>
                  <p:pic>
                    <p:nvPicPr>
                      <p:cNvPr id="0" name=""/>
                      <p:cNvPicPr/>
                      <p:nvPr/>
                    </p:nvPicPr>
                    <p:blipFill>
                      <a:blip r:embed="rId12"/>
                      <a:stretch>
                        <a:fillRect/>
                      </a:stretch>
                    </p:blipFill>
                    <p:spPr>
                      <a:xfrm>
                        <a:off x="4034861" y="5477427"/>
                        <a:ext cx="2092626" cy="515108"/>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FD55A466-B1D8-4108-96CF-817352F559E0}"/>
              </a:ext>
            </a:extLst>
          </p:cNvPr>
          <p:cNvGraphicFramePr>
            <a:graphicFrameLocks noChangeAspect="1"/>
          </p:cNvGraphicFramePr>
          <p:nvPr>
            <p:extLst>
              <p:ext uri="{D42A27DB-BD31-4B8C-83A1-F6EECF244321}">
                <p14:modId xmlns:p14="http://schemas.microsoft.com/office/powerpoint/2010/main" val="3019390590"/>
              </p:ext>
            </p:extLst>
          </p:nvPr>
        </p:nvGraphicFramePr>
        <p:xfrm>
          <a:off x="2648296" y="3082925"/>
          <a:ext cx="6953250" cy="514350"/>
        </p:xfrm>
        <a:graphic>
          <a:graphicData uri="http://schemas.openxmlformats.org/presentationml/2006/ole">
            <mc:AlternateContent xmlns:mc="http://schemas.openxmlformats.org/markup-compatibility/2006">
              <mc:Choice xmlns:v="urn:schemas-microsoft-com:vml" Requires="v">
                <p:oleObj spid="_x0000_s50500" name="Equation" r:id="rId13" imgW="2743200" imgH="203040" progId="Equation.DSMT4">
                  <p:embed/>
                </p:oleObj>
              </mc:Choice>
              <mc:Fallback>
                <p:oleObj name="Equation" r:id="rId13" imgW="2743200" imgH="203040" progId="Equation.DSMT4">
                  <p:embed/>
                  <p:pic>
                    <p:nvPicPr>
                      <p:cNvPr id="4" name="Object 3">
                        <a:extLst>
                          <a:ext uri="{FF2B5EF4-FFF2-40B4-BE49-F238E27FC236}">
                            <a16:creationId xmlns:a16="http://schemas.microsoft.com/office/drawing/2014/main" id="{61E339F4-9383-4BFE-9D66-B1ACAFDE944E}"/>
                          </a:ext>
                        </a:extLst>
                      </p:cNvPr>
                      <p:cNvPicPr/>
                      <p:nvPr/>
                    </p:nvPicPr>
                    <p:blipFill>
                      <a:blip r:embed="rId14"/>
                      <a:stretch>
                        <a:fillRect/>
                      </a:stretch>
                    </p:blipFill>
                    <p:spPr>
                      <a:xfrm>
                        <a:off x="2648296" y="3082925"/>
                        <a:ext cx="6953250" cy="514350"/>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7241E71D-3B1D-4F2D-A072-136CF807CD78}"/>
              </a:ext>
            </a:extLst>
          </p:cNvPr>
          <p:cNvSpPr txBox="1"/>
          <p:nvPr/>
        </p:nvSpPr>
        <p:spPr>
          <a:xfrm>
            <a:off x="6641755" y="207902"/>
            <a:ext cx="3168996" cy="2246769"/>
          </a:xfrm>
          <a:prstGeom prst="rect">
            <a:avLst/>
          </a:prstGeom>
          <a:noFill/>
          <a:ln>
            <a:solidFill>
              <a:srgbClr val="59991F"/>
            </a:solidFill>
          </a:ln>
        </p:spPr>
        <p:txBody>
          <a:bodyPr wrap="square" rtlCol="0">
            <a:spAutoFit/>
          </a:bodyPr>
          <a:lstStyle/>
          <a:p>
            <a:r>
              <a:rPr lang="en-ZA" sz="2000" dirty="0">
                <a:solidFill>
                  <a:srgbClr val="59991F"/>
                </a:solidFill>
              </a:rPr>
              <a:t>There are 4 moments about A: due to the 500N force, the 800N force, the 680N force, and the unknown force (B). Since the beam is in equilibrium, the law of moments can be applied.</a:t>
            </a:r>
          </a:p>
        </p:txBody>
      </p:sp>
    </p:spTree>
    <p:extLst>
      <p:ext uri="{BB962C8B-B14F-4D97-AF65-F5344CB8AC3E}">
        <p14:creationId xmlns:p14="http://schemas.microsoft.com/office/powerpoint/2010/main" val="4145066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CF64A-7865-42D6-90BC-6CC329491F53}"/>
              </a:ext>
            </a:extLst>
          </p:cNvPr>
          <p:cNvSpPr>
            <a:spLocks noGrp="1"/>
          </p:cNvSpPr>
          <p:nvPr>
            <p:ph type="title"/>
          </p:nvPr>
        </p:nvSpPr>
        <p:spPr/>
        <p:txBody>
          <a:bodyPr>
            <a:noAutofit/>
          </a:bodyPr>
          <a:lstStyle/>
          <a:p>
            <a:r>
              <a:rPr lang="en-ZA" dirty="0"/>
              <a:t>7. (Continued)</a:t>
            </a:r>
          </a:p>
        </p:txBody>
      </p:sp>
      <p:graphicFrame>
        <p:nvGraphicFramePr>
          <p:cNvPr id="12" name="Object 11">
            <a:extLst>
              <a:ext uri="{FF2B5EF4-FFF2-40B4-BE49-F238E27FC236}">
                <a16:creationId xmlns:a16="http://schemas.microsoft.com/office/drawing/2014/main" id="{EEA83637-0854-4DC6-9119-70F8D49EBD61}"/>
              </a:ext>
            </a:extLst>
          </p:cNvPr>
          <p:cNvGraphicFramePr>
            <a:graphicFrameLocks noChangeAspect="1"/>
          </p:cNvGraphicFramePr>
          <p:nvPr>
            <p:extLst/>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spid="_x0000_s51502" name="Equation" r:id="rId3" imgW="114120" imgH="177480" progId="Equation.DSMT4">
                  <p:embed/>
                </p:oleObj>
              </mc:Choice>
              <mc:Fallback>
                <p:oleObj name="Equation" r:id="rId3" imgW="114120" imgH="177480" progId="Equation.DSMT4">
                  <p:embed/>
                  <p:pic>
                    <p:nvPicPr>
                      <p:cNvPr id="12" name="Object 11">
                        <a:extLst>
                          <a:ext uri="{FF2B5EF4-FFF2-40B4-BE49-F238E27FC236}">
                            <a16:creationId xmlns:a16="http://schemas.microsoft.com/office/drawing/2014/main" id="{EEA83637-0854-4DC6-9119-70F8D49EBD61}"/>
                          </a:ext>
                        </a:extLst>
                      </p:cNvPr>
                      <p:cNvPicPr/>
                      <p:nvPr/>
                    </p:nvPicPr>
                    <p:blipFill>
                      <a:blip r:embed="rId4"/>
                      <a:stretch>
                        <a:fillRect/>
                      </a:stretch>
                    </p:blipFill>
                    <p:spPr>
                      <a:xfrm>
                        <a:off x="6318250" y="2371725"/>
                        <a:ext cx="114300" cy="177800"/>
                      </a:xfrm>
                      <a:prstGeom prst="rect">
                        <a:avLst/>
                      </a:prstGeom>
                    </p:spPr>
                  </p:pic>
                </p:oleObj>
              </mc:Fallback>
            </mc:AlternateContent>
          </a:graphicData>
        </a:graphic>
      </p:graphicFrame>
      <p:sp>
        <p:nvSpPr>
          <p:cNvPr id="6" name="Title 1">
            <a:extLst>
              <a:ext uri="{FF2B5EF4-FFF2-40B4-BE49-F238E27FC236}">
                <a16:creationId xmlns:a16="http://schemas.microsoft.com/office/drawing/2014/main" id="{37110B15-D771-4EF1-894D-3B2230CF8ABF}"/>
              </a:ext>
            </a:extLst>
          </p:cNvPr>
          <p:cNvSpPr txBox="1">
            <a:spLocks/>
          </p:cNvSpPr>
          <p:nvPr/>
        </p:nvSpPr>
        <p:spPr>
          <a:xfrm>
            <a:off x="2143125" y="1355174"/>
            <a:ext cx="7905750" cy="8938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a:lstStyle>
          <a:p>
            <a:r>
              <a:rPr lang="en-ZA" sz="3200" dirty="0"/>
              <a:t>Take moments about B:</a:t>
            </a:r>
          </a:p>
        </p:txBody>
      </p:sp>
      <p:graphicFrame>
        <p:nvGraphicFramePr>
          <p:cNvPr id="3" name="Object 2">
            <a:extLst>
              <a:ext uri="{FF2B5EF4-FFF2-40B4-BE49-F238E27FC236}">
                <a16:creationId xmlns:a16="http://schemas.microsoft.com/office/drawing/2014/main" id="{B884083B-4F26-47C1-8508-63CB47FF2D42}"/>
              </a:ext>
            </a:extLst>
          </p:cNvPr>
          <p:cNvGraphicFramePr>
            <a:graphicFrameLocks noChangeAspect="1"/>
          </p:cNvGraphicFramePr>
          <p:nvPr>
            <p:extLst>
              <p:ext uri="{D42A27DB-BD31-4B8C-83A1-F6EECF244321}">
                <p14:modId xmlns:p14="http://schemas.microsoft.com/office/powerpoint/2010/main" val="4132369102"/>
              </p:ext>
            </p:extLst>
          </p:nvPr>
        </p:nvGraphicFramePr>
        <p:xfrm>
          <a:off x="2229572" y="2371726"/>
          <a:ext cx="4088678" cy="515109"/>
        </p:xfrm>
        <a:graphic>
          <a:graphicData uri="http://schemas.openxmlformats.org/presentationml/2006/ole">
            <mc:AlternateContent xmlns:mc="http://schemas.openxmlformats.org/markup-compatibility/2006">
              <mc:Choice xmlns:v="urn:schemas-microsoft-com:vml" Requires="v">
                <p:oleObj spid="_x0000_s51503" name="Equation" r:id="rId5" imgW="1612800" imgH="203040" progId="Equation.DSMT4">
                  <p:embed/>
                </p:oleObj>
              </mc:Choice>
              <mc:Fallback>
                <p:oleObj name="Equation" r:id="rId5" imgW="1612800" imgH="203040" progId="Equation.DSMT4">
                  <p:embed/>
                  <p:pic>
                    <p:nvPicPr>
                      <p:cNvPr id="3" name="Object 2">
                        <a:extLst>
                          <a:ext uri="{FF2B5EF4-FFF2-40B4-BE49-F238E27FC236}">
                            <a16:creationId xmlns:a16="http://schemas.microsoft.com/office/drawing/2014/main" id="{B884083B-4F26-47C1-8508-63CB47FF2D42}"/>
                          </a:ext>
                        </a:extLst>
                      </p:cNvPr>
                      <p:cNvPicPr/>
                      <p:nvPr/>
                    </p:nvPicPr>
                    <p:blipFill>
                      <a:blip r:embed="rId6"/>
                      <a:stretch>
                        <a:fillRect/>
                      </a:stretch>
                    </p:blipFill>
                    <p:spPr>
                      <a:xfrm>
                        <a:off x="2229572" y="2371726"/>
                        <a:ext cx="4088678" cy="515109"/>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61E339F4-9383-4BFE-9D66-B1ACAFDE944E}"/>
              </a:ext>
            </a:extLst>
          </p:cNvPr>
          <p:cNvGraphicFramePr>
            <a:graphicFrameLocks noChangeAspect="1"/>
          </p:cNvGraphicFramePr>
          <p:nvPr>
            <p:extLst>
              <p:ext uri="{D42A27DB-BD31-4B8C-83A1-F6EECF244321}">
                <p14:modId xmlns:p14="http://schemas.microsoft.com/office/powerpoint/2010/main" val="2684735873"/>
              </p:ext>
            </p:extLst>
          </p:nvPr>
        </p:nvGraphicFramePr>
        <p:xfrm>
          <a:off x="3245612" y="3668714"/>
          <a:ext cx="4991100" cy="515937"/>
        </p:xfrm>
        <a:graphic>
          <a:graphicData uri="http://schemas.openxmlformats.org/presentationml/2006/ole">
            <mc:AlternateContent xmlns:mc="http://schemas.openxmlformats.org/markup-compatibility/2006">
              <mc:Choice xmlns:v="urn:schemas-microsoft-com:vml" Requires="v">
                <p:oleObj spid="_x0000_s51504" name="Equation" r:id="rId7" imgW="1968480" imgH="203040" progId="Equation.DSMT4">
                  <p:embed/>
                </p:oleObj>
              </mc:Choice>
              <mc:Fallback>
                <p:oleObj name="Equation" r:id="rId7" imgW="1968480" imgH="203040" progId="Equation.DSMT4">
                  <p:embed/>
                  <p:pic>
                    <p:nvPicPr>
                      <p:cNvPr id="4" name="Object 3">
                        <a:extLst>
                          <a:ext uri="{FF2B5EF4-FFF2-40B4-BE49-F238E27FC236}">
                            <a16:creationId xmlns:a16="http://schemas.microsoft.com/office/drawing/2014/main" id="{61E339F4-9383-4BFE-9D66-B1ACAFDE944E}"/>
                          </a:ext>
                        </a:extLst>
                      </p:cNvPr>
                      <p:cNvPicPr/>
                      <p:nvPr/>
                    </p:nvPicPr>
                    <p:blipFill>
                      <a:blip r:embed="rId8"/>
                      <a:stretch>
                        <a:fillRect/>
                      </a:stretch>
                    </p:blipFill>
                    <p:spPr>
                      <a:xfrm>
                        <a:off x="3245612" y="3668714"/>
                        <a:ext cx="4991100" cy="515937"/>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3371199A-8151-4FA2-A698-6FDF2513C6D4}"/>
              </a:ext>
            </a:extLst>
          </p:cNvPr>
          <p:cNvGraphicFramePr>
            <a:graphicFrameLocks noChangeAspect="1"/>
          </p:cNvGraphicFramePr>
          <p:nvPr>
            <p:extLst>
              <p:ext uri="{D42A27DB-BD31-4B8C-83A1-F6EECF244321}">
                <p14:modId xmlns:p14="http://schemas.microsoft.com/office/powerpoint/2010/main" val="298457116"/>
              </p:ext>
            </p:extLst>
          </p:nvPr>
        </p:nvGraphicFramePr>
        <p:xfrm>
          <a:off x="1965086" y="4267062"/>
          <a:ext cx="3362805" cy="932001"/>
        </p:xfrm>
        <a:graphic>
          <a:graphicData uri="http://schemas.openxmlformats.org/presentationml/2006/ole">
            <mc:AlternateContent xmlns:mc="http://schemas.openxmlformats.org/markup-compatibility/2006">
              <mc:Choice xmlns:v="urn:schemas-microsoft-com:vml" Requires="v">
                <p:oleObj spid="_x0000_s51505" name="Equation" r:id="rId9" imgW="1422360" imgH="393480" progId="Equation.DSMT4">
                  <p:embed/>
                </p:oleObj>
              </mc:Choice>
              <mc:Fallback>
                <p:oleObj name="Equation" r:id="rId9" imgW="1422360" imgH="393480" progId="Equation.DSMT4">
                  <p:embed/>
                  <p:pic>
                    <p:nvPicPr>
                      <p:cNvPr id="8" name="Object 7">
                        <a:extLst>
                          <a:ext uri="{FF2B5EF4-FFF2-40B4-BE49-F238E27FC236}">
                            <a16:creationId xmlns:a16="http://schemas.microsoft.com/office/drawing/2014/main" id="{3371199A-8151-4FA2-A698-6FDF2513C6D4}"/>
                          </a:ext>
                        </a:extLst>
                      </p:cNvPr>
                      <p:cNvPicPr/>
                      <p:nvPr/>
                    </p:nvPicPr>
                    <p:blipFill>
                      <a:blip r:embed="rId10"/>
                      <a:stretch>
                        <a:fillRect/>
                      </a:stretch>
                    </p:blipFill>
                    <p:spPr>
                      <a:xfrm>
                        <a:off x="1965086" y="4267062"/>
                        <a:ext cx="3362805" cy="932001"/>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4F7039A7-CCD9-43A4-87F8-12807BF4741F}"/>
              </a:ext>
            </a:extLst>
          </p:cNvPr>
          <p:cNvGraphicFramePr>
            <a:graphicFrameLocks noChangeAspect="1"/>
          </p:cNvGraphicFramePr>
          <p:nvPr>
            <p:extLst>
              <p:ext uri="{D42A27DB-BD31-4B8C-83A1-F6EECF244321}">
                <p14:modId xmlns:p14="http://schemas.microsoft.com/office/powerpoint/2010/main" val="880480401"/>
              </p:ext>
            </p:extLst>
          </p:nvPr>
        </p:nvGraphicFramePr>
        <p:xfrm>
          <a:off x="4016375" y="5257800"/>
          <a:ext cx="2319338" cy="515938"/>
        </p:xfrm>
        <a:graphic>
          <a:graphicData uri="http://schemas.openxmlformats.org/presentationml/2006/ole">
            <mc:AlternateContent xmlns:mc="http://schemas.openxmlformats.org/markup-compatibility/2006">
              <mc:Choice xmlns:v="urn:schemas-microsoft-com:vml" Requires="v">
                <p:oleObj spid="_x0000_s51506" name="Equation" r:id="rId11" imgW="914400" imgH="203040" progId="Equation.DSMT4">
                  <p:embed/>
                </p:oleObj>
              </mc:Choice>
              <mc:Fallback>
                <p:oleObj name="Equation" r:id="rId11" imgW="914400" imgH="203040" progId="Equation.DSMT4">
                  <p:embed/>
                  <p:pic>
                    <p:nvPicPr>
                      <p:cNvPr id="9" name="Object 8">
                        <a:extLst>
                          <a:ext uri="{FF2B5EF4-FFF2-40B4-BE49-F238E27FC236}">
                            <a16:creationId xmlns:a16="http://schemas.microsoft.com/office/drawing/2014/main" id="{4F7039A7-CCD9-43A4-87F8-12807BF4741F}"/>
                          </a:ext>
                        </a:extLst>
                      </p:cNvPr>
                      <p:cNvPicPr/>
                      <p:nvPr/>
                    </p:nvPicPr>
                    <p:blipFill>
                      <a:blip r:embed="rId12"/>
                      <a:stretch>
                        <a:fillRect/>
                      </a:stretch>
                    </p:blipFill>
                    <p:spPr>
                      <a:xfrm>
                        <a:off x="4016375" y="5257800"/>
                        <a:ext cx="2319338" cy="515938"/>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DD2E87BC-FE73-4499-9CC4-A7D415A85358}"/>
              </a:ext>
            </a:extLst>
          </p:cNvPr>
          <p:cNvSpPr txBox="1"/>
          <p:nvPr/>
        </p:nvSpPr>
        <p:spPr>
          <a:xfrm>
            <a:off x="6641755" y="207902"/>
            <a:ext cx="3168996" cy="2246769"/>
          </a:xfrm>
          <a:prstGeom prst="rect">
            <a:avLst/>
          </a:prstGeom>
          <a:noFill/>
          <a:ln>
            <a:solidFill>
              <a:srgbClr val="59991F"/>
            </a:solidFill>
          </a:ln>
        </p:spPr>
        <p:txBody>
          <a:bodyPr wrap="square" rtlCol="0">
            <a:spAutoFit/>
          </a:bodyPr>
          <a:lstStyle/>
          <a:p>
            <a:r>
              <a:rPr lang="en-ZA" sz="2000" dirty="0">
                <a:solidFill>
                  <a:srgbClr val="59991F"/>
                </a:solidFill>
              </a:rPr>
              <a:t>There are 4 moments about B: due to the 680N force, the 800N force, the 500N force, and the unknown force (A). Since the beam is in equilibrium, the law of moments can be applied.</a:t>
            </a:r>
          </a:p>
        </p:txBody>
      </p:sp>
      <p:graphicFrame>
        <p:nvGraphicFramePr>
          <p:cNvPr id="13" name="Object 12">
            <a:extLst>
              <a:ext uri="{FF2B5EF4-FFF2-40B4-BE49-F238E27FC236}">
                <a16:creationId xmlns:a16="http://schemas.microsoft.com/office/drawing/2014/main" id="{C93214D4-7097-48E7-8029-206FF0EA38E6}"/>
              </a:ext>
            </a:extLst>
          </p:cNvPr>
          <p:cNvGraphicFramePr>
            <a:graphicFrameLocks noChangeAspect="1"/>
          </p:cNvGraphicFramePr>
          <p:nvPr>
            <p:extLst>
              <p:ext uri="{D42A27DB-BD31-4B8C-83A1-F6EECF244321}">
                <p14:modId xmlns:p14="http://schemas.microsoft.com/office/powerpoint/2010/main" val="1983147160"/>
              </p:ext>
            </p:extLst>
          </p:nvPr>
        </p:nvGraphicFramePr>
        <p:xfrm>
          <a:off x="2648296" y="3029917"/>
          <a:ext cx="6953250" cy="514350"/>
        </p:xfrm>
        <a:graphic>
          <a:graphicData uri="http://schemas.openxmlformats.org/presentationml/2006/ole">
            <mc:AlternateContent xmlns:mc="http://schemas.openxmlformats.org/markup-compatibility/2006">
              <mc:Choice xmlns:v="urn:schemas-microsoft-com:vml" Requires="v">
                <p:oleObj spid="_x0000_s51507" name="Equation" r:id="rId13" imgW="2743200" imgH="203040" progId="Equation.DSMT4">
                  <p:embed/>
                </p:oleObj>
              </mc:Choice>
              <mc:Fallback>
                <p:oleObj name="Equation" r:id="rId13" imgW="2743200" imgH="203040" progId="Equation.DSMT4">
                  <p:embed/>
                  <p:pic>
                    <p:nvPicPr>
                      <p:cNvPr id="13" name="Object 12">
                        <a:extLst>
                          <a:ext uri="{FF2B5EF4-FFF2-40B4-BE49-F238E27FC236}">
                            <a16:creationId xmlns:a16="http://schemas.microsoft.com/office/drawing/2014/main" id="{FD55A466-B1D8-4108-96CF-817352F559E0}"/>
                          </a:ext>
                        </a:extLst>
                      </p:cNvPr>
                      <p:cNvPicPr/>
                      <p:nvPr/>
                    </p:nvPicPr>
                    <p:blipFill>
                      <a:blip r:embed="rId14"/>
                      <a:stretch>
                        <a:fillRect/>
                      </a:stretch>
                    </p:blipFill>
                    <p:spPr>
                      <a:xfrm>
                        <a:off x="2648296" y="3029917"/>
                        <a:ext cx="6953250" cy="514350"/>
                      </a:xfrm>
                      <a:prstGeom prst="rect">
                        <a:avLst/>
                      </a:prstGeom>
                    </p:spPr>
                  </p:pic>
                </p:oleObj>
              </mc:Fallback>
            </mc:AlternateContent>
          </a:graphicData>
        </a:graphic>
      </p:graphicFrame>
    </p:spTree>
    <p:extLst>
      <p:ext uri="{BB962C8B-B14F-4D97-AF65-F5344CB8AC3E}">
        <p14:creationId xmlns:p14="http://schemas.microsoft.com/office/powerpoint/2010/main" val="127353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CF64A-7865-42D6-90BC-6CC329491F53}"/>
              </a:ext>
            </a:extLst>
          </p:cNvPr>
          <p:cNvSpPr>
            <a:spLocks noGrp="1"/>
          </p:cNvSpPr>
          <p:nvPr>
            <p:ph type="title"/>
          </p:nvPr>
        </p:nvSpPr>
        <p:spPr/>
        <p:txBody>
          <a:bodyPr>
            <a:noAutofit/>
          </a:bodyPr>
          <a:lstStyle/>
          <a:p>
            <a:r>
              <a:rPr lang="en-ZA" dirty="0"/>
              <a:t>7. (Continued)</a:t>
            </a:r>
          </a:p>
        </p:txBody>
      </p:sp>
      <p:graphicFrame>
        <p:nvGraphicFramePr>
          <p:cNvPr id="12" name="Object 11">
            <a:extLst>
              <a:ext uri="{FF2B5EF4-FFF2-40B4-BE49-F238E27FC236}">
                <a16:creationId xmlns:a16="http://schemas.microsoft.com/office/drawing/2014/main" id="{EEA83637-0854-4DC6-9119-70F8D49EBD61}"/>
              </a:ext>
            </a:extLst>
          </p:cNvPr>
          <p:cNvGraphicFramePr>
            <a:graphicFrameLocks noChangeAspect="1"/>
          </p:cNvGraphicFramePr>
          <p:nvPr>
            <p:extLst/>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spid="_x0000_s52526" name="Equation" r:id="rId3" imgW="114120" imgH="177480" progId="Equation.DSMT4">
                  <p:embed/>
                </p:oleObj>
              </mc:Choice>
              <mc:Fallback>
                <p:oleObj name="Equation" r:id="rId3" imgW="114120" imgH="177480" progId="Equation.DSMT4">
                  <p:embed/>
                  <p:pic>
                    <p:nvPicPr>
                      <p:cNvPr id="12" name="Object 11">
                        <a:extLst>
                          <a:ext uri="{FF2B5EF4-FFF2-40B4-BE49-F238E27FC236}">
                            <a16:creationId xmlns:a16="http://schemas.microsoft.com/office/drawing/2014/main" id="{EEA83637-0854-4DC6-9119-70F8D49EBD61}"/>
                          </a:ext>
                        </a:extLst>
                      </p:cNvPr>
                      <p:cNvPicPr/>
                      <p:nvPr/>
                    </p:nvPicPr>
                    <p:blipFill>
                      <a:blip r:embed="rId4"/>
                      <a:stretch>
                        <a:fillRect/>
                      </a:stretch>
                    </p:blipFill>
                    <p:spPr>
                      <a:xfrm>
                        <a:off x="6318250" y="2371725"/>
                        <a:ext cx="114300" cy="177800"/>
                      </a:xfrm>
                      <a:prstGeom prst="rect">
                        <a:avLst/>
                      </a:prstGeom>
                    </p:spPr>
                  </p:pic>
                </p:oleObj>
              </mc:Fallback>
            </mc:AlternateContent>
          </a:graphicData>
        </a:graphic>
      </p:graphicFrame>
      <p:sp>
        <p:nvSpPr>
          <p:cNvPr id="6" name="Title 1">
            <a:extLst>
              <a:ext uri="{FF2B5EF4-FFF2-40B4-BE49-F238E27FC236}">
                <a16:creationId xmlns:a16="http://schemas.microsoft.com/office/drawing/2014/main" id="{37110B15-D771-4EF1-894D-3B2230CF8ABF}"/>
              </a:ext>
            </a:extLst>
          </p:cNvPr>
          <p:cNvSpPr txBox="1">
            <a:spLocks/>
          </p:cNvSpPr>
          <p:nvPr/>
        </p:nvSpPr>
        <p:spPr>
          <a:xfrm>
            <a:off x="2143125" y="1368426"/>
            <a:ext cx="7905750" cy="8938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a:lstStyle>
          <a:p>
            <a:r>
              <a:rPr lang="en-ZA" sz="3200" dirty="0"/>
              <a:t>Test:</a:t>
            </a:r>
          </a:p>
        </p:txBody>
      </p:sp>
      <p:graphicFrame>
        <p:nvGraphicFramePr>
          <p:cNvPr id="3" name="Object 2">
            <a:extLst>
              <a:ext uri="{FF2B5EF4-FFF2-40B4-BE49-F238E27FC236}">
                <a16:creationId xmlns:a16="http://schemas.microsoft.com/office/drawing/2014/main" id="{B884083B-4F26-47C1-8508-63CB47FF2D42}"/>
              </a:ext>
            </a:extLst>
          </p:cNvPr>
          <p:cNvGraphicFramePr>
            <a:graphicFrameLocks noChangeAspect="1"/>
          </p:cNvGraphicFramePr>
          <p:nvPr>
            <p:extLst>
              <p:ext uri="{D42A27DB-BD31-4B8C-83A1-F6EECF244321}">
                <p14:modId xmlns:p14="http://schemas.microsoft.com/office/powerpoint/2010/main" val="490181957"/>
              </p:ext>
            </p:extLst>
          </p:nvPr>
        </p:nvGraphicFramePr>
        <p:xfrm>
          <a:off x="2713385" y="2544141"/>
          <a:ext cx="5861050" cy="514350"/>
        </p:xfrm>
        <a:graphic>
          <a:graphicData uri="http://schemas.openxmlformats.org/presentationml/2006/ole">
            <mc:AlternateContent xmlns:mc="http://schemas.openxmlformats.org/markup-compatibility/2006">
              <mc:Choice xmlns:v="urn:schemas-microsoft-com:vml" Requires="v">
                <p:oleObj spid="_x0000_s52527" name="Equation" r:id="rId5" imgW="2311200" imgH="203040" progId="Equation.DSMT4">
                  <p:embed/>
                </p:oleObj>
              </mc:Choice>
              <mc:Fallback>
                <p:oleObj name="Equation" r:id="rId5" imgW="2311200" imgH="203040" progId="Equation.DSMT4">
                  <p:embed/>
                  <p:pic>
                    <p:nvPicPr>
                      <p:cNvPr id="3" name="Object 2">
                        <a:extLst>
                          <a:ext uri="{FF2B5EF4-FFF2-40B4-BE49-F238E27FC236}">
                            <a16:creationId xmlns:a16="http://schemas.microsoft.com/office/drawing/2014/main" id="{B884083B-4F26-47C1-8508-63CB47FF2D42}"/>
                          </a:ext>
                        </a:extLst>
                      </p:cNvPr>
                      <p:cNvPicPr/>
                      <p:nvPr/>
                    </p:nvPicPr>
                    <p:blipFill>
                      <a:blip r:embed="rId6"/>
                      <a:stretch>
                        <a:fillRect/>
                      </a:stretch>
                    </p:blipFill>
                    <p:spPr>
                      <a:xfrm>
                        <a:off x="2713385" y="2544141"/>
                        <a:ext cx="5861050" cy="514350"/>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61E339F4-9383-4BFE-9D66-B1ACAFDE944E}"/>
              </a:ext>
            </a:extLst>
          </p:cNvPr>
          <p:cNvGraphicFramePr>
            <a:graphicFrameLocks noChangeAspect="1"/>
          </p:cNvGraphicFramePr>
          <p:nvPr>
            <p:extLst>
              <p:ext uri="{D42A27DB-BD31-4B8C-83A1-F6EECF244321}">
                <p14:modId xmlns:p14="http://schemas.microsoft.com/office/powerpoint/2010/main" val="3785709634"/>
              </p:ext>
            </p:extLst>
          </p:nvPr>
        </p:nvGraphicFramePr>
        <p:xfrm>
          <a:off x="5040314" y="3178175"/>
          <a:ext cx="1641475" cy="515938"/>
        </p:xfrm>
        <a:graphic>
          <a:graphicData uri="http://schemas.openxmlformats.org/presentationml/2006/ole">
            <mc:AlternateContent xmlns:mc="http://schemas.openxmlformats.org/markup-compatibility/2006">
              <mc:Choice xmlns:v="urn:schemas-microsoft-com:vml" Requires="v">
                <p:oleObj spid="_x0000_s52528" name="Equation" r:id="rId7" imgW="647640" imgH="203040" progId="Equation.DSMT4">
                  <p:embed/>
                </p:oleObj>
              </mc:Choice>
              <mc:Fallback>
                <p:oleObj name="Equation" r:id="rId7" imgW="647640" imgH="203040" progId="Equation.DSMT4">
                  <p:embed/>
                  <p:pic>
                    <p:nvPicPr>
                      <p:cNvPr id="4" name="Object 3">
                        <a:extLst>
                          <a:ext uri="{FF2B5EF4-FFF2-40B4-BE49-F238E27FC236}">
                            <a16:creationId xmlns:a16="http://schemas.microsoft.com/office/drawing/2014/main" id="{61E339F4-9383-4BFE-9D66-B1ACAFDE944E}"/>
                          </a:ext>
                        </a:extLst>
                      </p:cNvPr>
                      <p:cNvPicPr/>
                      <p:nvPr/>
                    </p:nvPicPr>
                    <p:blipFill>
                      <a:blip r:embed="rId8"/>
                      <a:stretch>
                        <a:fillRect/>
                      </a:stretch>
                    </p:blipFill>
                    <p:spPr>
                      <a:xfrm>
                        <a:off x="5040314" y="3178175"/>
                        <a:ext cx="1641475" cy="515938"/>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3371199A-8151-4FA2-A698-6FDF2513C6D4}"/>
              </a:ext>
            </a:extLst>
          </p:cNvPr>
          <p:cNvGraphicFramePr>
            <a:graphicFrameLocks noChangeAspect="1"/>
          </p:cNvGraphicFramePr>
          <p:nvPr>
            <p:extLst>
              <p:ext uri="{D42A27DB-BD31-4B8C-83A1-F6EECF244321}">
                <p14:modId xmlns:p14="http://schemas.microsoft.com/office/powerpoint/2010/main" val="2139008090"/>
              </p:ext>
            </p:extLst>
          </p:nvPr>
        </p:nvGraphicFramePr>
        <p:xfrm>
          <a:off x="2436126" y="3875811"/>
          <a:ext cx="5283201" cy="481013"/>
        </p:xfrm>
        <a:graphic>
          <a:graphicData uri="http://schemas.openxmlformats.org/presentationml/2006/ole">
            <mc:AlternateContent xmlns:mc="http://schemas.openxmlformats.org/markup-compatibility/2006">
              <mc:Choice xmlns:v="urn:schemas-microsoft-com:vml" Requires="v">
                <p:oleObj spid="_x0000_s52529" name="Equation" r:id="rId9" imgW="2234880" imgH="203040" progId="Equation.DSMT4">
                  <p:embed/>
                </p:oleObj>
              </mc:Choice>
              <mc:Fallback>
                <p:oleObj name="Equation" r:id="rId9" imgW="2234880" imgH="203040" progId="Equation.DSMT4">
                  <p:embed/>
                  <p:pic>
                    <p:nvPicPr>
                      <p:cNvPr id="8" name="Object 7">
                        <a:extLst>
                          <a:ext uri="{FF2B5EF4-FFF2-40B4-BE49-F238E27FC236}">
                            <a16:creationId xmlns:a16="http://schemas.microsoft.com/office/drawing/2014/main" id="{3371199A-8151-4FA2-A698-6FDF2513C6D4}"/>
                          </a:ext>
                        </a:extLst>
                      </p:cNvPr>
                      <p:cNvPicPr/>
                      <p:nvPr/>
                    </p:nvPicPr>
                    <p:blipFill>
                      <a:blip r:embed="rId10"/>
                      <a:stretch>
                        <a:fillRect/>
                      </a:stretch>
                    </p:blipFill>
                    <p:spPr>
                      <a:xfrm>
                        <a:off x="2436126" y="3875811"/>
                        <a:ext cx="5283201" cy="481013"/>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4F7039A7-CCD9-43A4-87F8-12807BF4741F}"/>
              </a:ext>
            </a:extLst>
          </p:cNvPr>
          <p:cNvGraphicFramePr>
            <a:graphicFrameLocks noChangeAspect="1"/>
          </p:cNvGraphicFramePr>
          <p:nvPr>
            <p:extLst>
              <p:ext uri="{D42A27DB-BD31-4B8C-83A1-F6EECF244321}">
                <p14:modId xmlns:p14="http://schemas.microsoft.com/office/powerpoint/2010/main" val="3627682937"/>
              </p:ext>
            </p:extLst>
          </p:nvPr>
        </p:nvGraphicFramePr>
        <p:xfrm>
          <a:off x="5062539" y="4532314"/>
          <a:ext cx="1641475" cy="515937"/>
        </p:xfrm>
        <a:graphic>
          <a:graphicData uri="http://schemas.openxmlformats.org/presentationml/2006/ole">
            <mc:AlternateContent xmlns:mc="http://schemas.openxmlformats.org/markup-compatibility/2006">
              <mc:Choice xmlns:v="urn:schemas-microsoft-com:vml" Requires="v">
                <p:oleObj spid="_x0000_s52530" name="Equation" r:id="rId11" imgW="647640" imgH="203040" progId="Equation.DSMT4">
                  <p:embed/>
                </p:oleObj>
              </mc:Choice>
              <mc:Fallback>
                <p:oleObj name="Equation" r:id="rId11" imgW="647640" imgH="203040" progId="Equation.DSMT4">
                  <p:embed/>
                  <p:pic>
                    <p:nvPicPr>
                      <p:cNvPr id="9" name="Object 8">
                        <a:extLst>
                          <a:ext uri="{FF2B5EF4-FFF2-40B4-BE49-F238E27FC236}">
                            <a16:creationId xmlns:a16="http://schemas.microsoft.com/office/drawing/2014/main" id="{4F7039A7-CCD9-43A4-87F8-12807BF4741F}"/>
                          </a:ext>
                        </a:extLst>
                      </p:cNvPr>
                      <p:cNvPicPr/>
                      <p:nvPr/>
                    </p:nvPicPr>
                    <p:blipFill>
                      <a:blip r:embed="rId12"/>
                      <a:stretch>
                        <a:fillRect/>
                      </a:stretch>
                    </p:blipFill>
                    <p:spPr>
                      <a:xfrm>
                        <a:off x="5062539" y="4532314"/>
                        <a:ext cx="1641475" cy="515937"/>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83650603-ABD5-4D1B-A4A4-9C97FACFBAFF}"/>
              </a:ext>
            </a:extLst>
          </p:cNvPr>
          <p:cNvGraphicFramePr>
            <a:graphicFrameLocks noChangeAspect="1"/>
          </p:cNvGraphicFramePr>
          <p:nvPr>
            <p:extLst>
              <p:ext uri="{D42A27DB-BD31-4B8C-83A1-F6EECF244321}">
                <p14:modId xmlns:p14="http://schemas.microsoft.com/office/powerpoint/2010/main" val="3984267343"/>
              </p:ext>
            </p:extLst>
          </p:nvPr>
        </p:nvGraphicFramePr>
        <p:xfrm>
          <a:off x="1905001" y="5362401"/>
          <a:ext cx="6041546" cy="476181"/>
        </p:xfrm>
        <a:graphic>
          <a:graphicData uri="http://schemas.openxmlformats.org/presentationml/2006/ole">
            <mc:AlternateContent xmlns:mc="http://schemas.openxmlformats.org/markup-compatibility/2006">
              <mc:Choice xmlns:v="urn:schemas-microsoft-com:vml" Requires="v">
                <p:oleObj spid="_x0000_s52531" name="Equation" r:id="rId13" imgW="2577960" imgH="203040" progId="Equation.DSMT4">
                  <p:embed/>
                </p:oleObj>
              </mc:Choice>
              <mc:Fallback>
                <p:oleObj name="Equation" r:id="rId13" imgW="2577960" imgH="203040" progId="Equation.DSMT4">
                  <p:embed/>
                  <p:pic>
                    <p:nvPicPr>
                      <p:cNvPr id="0" name=""/>
                      <p:cNvPicPr/>
                      <p:nvPr/>
                    </p:nvPicPr>
                    <p:blipFill>
                      <a:blip r:embed="rId14"/>
                      <a:stretch>
                        <a:fillRect/>
                      </a:stretch>
                    </p:blipFill>
                    <p:spPr>
                      <a:xfrm>
                        <a:off x="1905001" y="5362401"/>
                        <a:ext cx="6041546" cy="476181"/>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5074F91F-5BA3-417C-A15A-601E544E8F73}"/>
              </a:ext>
            </a:extLst>
          </p:cNvPr>
          <p:cNvSpPr txBox="1"/>
          <p:nvPr/>
        </p:nvSpPr>
        <p:spPr>
          <a:xfrm>
            <a:off x="6641755" y="207901"/>
            <a:ext cx="3168996" cy="1938992"/>
          </a:xfrm>
          <a:prstGeom prst="rect">
            <a:avLst/>
          </a:prstGeom>
          <a:noFill/>
          <a:ln>
            <a:solidFill>
              <a:srgbClr val="59991F"/>
            </a:solidFill>
          </a:ln>
        </p:spPr>
        <p:txBody>
          <a:bodyPr wrap="square" rtlCol="0">
            <a:spAutoFit/>
          </a:bodyPr>
          <a:lstStyle/>
          <a:p>
            <a:r>
              <a:rPr lang="en-ZA" sz="2000" dirty="0">
                <a:solidFill>
                  <a:srgbClr val="59991F"/>
                </a:solidFill>
              </a:rPr>
              <a:t>As the system is in equilibrium, the sum of the upward forces should equal the sum of the downward forces. We check this by calculating the sum of each.</a:t>
            </a:r>
          </a:p>
        </p:txBody>
      </p:sp>
    </p:spTree>
    <p:extLst>
      <p:ext uri="{BB962C8B-B14F-4D97-AF65-F5344CB8AC3E}">
        <p14:creationId xmlns:p14="http://schemas.microsoft.com/office/powerpoint/2010/main" val="2734032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CF64A-7865-42D6-90BC-6CC329491F53}"/>
              </a:ext>
            </a:extLst>
          </p:cNvPr>
          <p:cNvSpPr>
            <a:spLocks noGrp="1"/>
          </p:cNvSpPr>
          <p:nvPr>
            <p:ph type="title"/>
          </p:nvPr>
        </p:nvSpPr>
        <p:spPr/>
        <p:txBody>
          <a:bodyPr>
            <a:noAutofit/>
          </a:bodyPr>
          <a:lstStyle/>
          <a:p>
            <a:r>
              <a:rPr lang="en-ZA" dirty="0"/>
              <a:t>8. Calculate the distance from A where the 150 N force must act so that the reaction forces A and B are equal.</a:t>
            </a:r>
          </a:p>
        </p:txBody>
      </p:sp>
      <p:graphicFrame>
        <p:nvGraphicFramePr>
          <p:cNvPr id="12" name="Object 11">
            <a:extLst>
              <a:ext uri="{FF2B5EF4-FFF2-40B4-BE49-F238E27FC236}">
                <a16:creationId xmlns:a16="http://schemas.microsoft.com/office/drawing/2014/main" id="{EEA83637-0854-4DC6-9119-70F8D49EBD61}"/>
              </a:ext>
            </a:extLst>
          </p:cNvPr>
          <p:cNvGraphicFramePr>
            <a:graphicFrameLocks noChangeAspect="1"/>
          </p:cNvGraphicFramePr>
          <p:nvPr>
            <p:extLst/>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spid="_x0000_s53344" name="Equation" r:id="rId3" imgW="114120" imgH="177480" progId="Equation.DSMT4">
                  <p:embed/>
                </p:oleObj>
              </mc:Choice>
              <mc:Fallback>
                <p:oleObj name="Equation" r:id="rId3" imgW="114120" imgH="177480" progId="Equation.DSMT4">
                  <p:embed/>
                  <p:pic>
                    <p:nvPicPr>
                      <p:cNvPr id="12" name="Object 11">
                        <a:extLst>
                          <a:ext uri="{FF2B5EF4-FFF2-40B4-BE49-F238E27FC236}">
                            <a16:creationId xmlns:a16="http://schemas.microsoft.com/office/drawing/2014/main" id="{EEA83637-0854-4DC6-9119-70F8D49EBD61}"/>
                          </a:ext>
                        </a:extLst>
                      </p:cNvPr>
                      <p:cNvPicPr/>
                      <p:nvPr/>
                    </p:nvPicPr>
                    <p:blipFill>
                      <a:blip r:embed="rId4"/>
                      <a:stretch>
                        <a:fillRect/>
                      </a:stretch>
                    </p:blipFill>
                    <p:spPr>
                      <a:xfrm>
                        <a:off x="6318250" y="2371725"/>
                        <a:ext cx="114300" cy="1778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A5D74241-FAF7-41CB-8860-3814C6A8BDF0}"/>
              </a:ext>
            </a:extLst>
          </p:cNvPr>
          <p:cNvGraphicFramePr>
            <a:graphicFrameLocks noChangeAspect="1"/>
          </p:cNvGraphicFramePr>
          <p:nvPr>
            <p:extLst/>
          </p:nvPr>
        </p:nvGraphicFramePr>
        <p:xfrm>
          <a:off x="5918200" y="2362200"/>
          <a:ext cx="914400" cy="198438"/>
        </p:xfrm>
        <a:graphic>
          <a:graphicData uri="http://schemas.openxmlformats.org/presentationml/2006/ole">
            <mc:AlternateContent xmlns:mc="http://schemas.openxmlformats.org/markup-compatibility/2006">
              <mc:Choice xmlns:v="urn:schemas-microsoft-com:vml" Requires="v">
                <p:oleObj spid="_x0000_s53345" name="Equation" r:id="rId5" imgW="914400" imgH="198720" progId="Equation.DSMT4">
                  <p:embed/>
                </p:oleObj>
              </mc:Choice>
              <mc:Fallback>
                <p:oleObj name="Equation" r:id="rId5" imgW="914400" imgH="198720" progId="Equation.DSMT4">
                  <p:embed/>
                  <p:pic>
                    <p:nvPicPr>
                      <p:cNvPr id="6" name="Object 5">
                        <a:extLst>
                          <a:ext uri="{FF2B5EF4-FFF2-40B4-BE49-F238E27FC236}">
                            <a16:creationId xmlns:a16="http://schemas.microsoft.com/office/drawing/2014/main" id="{A5D74241-FAF7-41CB-8860-3814C6A8BDF0}"/>
                          </a:ext>
                        </a:extLst>
                      </p:cNvPr>
                      <p:cNvPicPr/>
                      <p:nvPr/>
                    </p:nvPicPr>
                    <p:blipFill>
                      <a:blip r:embed="rId4"/>
                      <a:stretch>
                        <a:fillRect/>
                      </a:stretch>
                    </p:blipFill>
                    <p:spPr>
                      <a:xfrm>
                        <a:off x="5918200" y="2362200"/>
                        <a:ext cx="914400" cy="19843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B8B946A7-EFBE-4AFB-8DCC-8D743BFAB210}"/>
              </a:ext>
            </a:extLst>
          </p:cNvPr>
          <p:cNvPicPr>
            <a:picLocks noChangeAspect="1"/>
          </p:cNvPicPr>
          <p:nvPr/>
        </p:nvPicPr>
        <p:blipFill>
          <a:blip r:embed="rId6"/>
          <a:stretch>
            <a:fillRect/>
          </a:stretch>
        </p:blipFill>
        <p:spPr>
          <a:xfrm>
            <a:off x="2871932" y="2384977"/>
            <a:ext cx="5867286" cy="2611092"/>
          </a:xfrm>
          <a:prstGeom prst="rect">
            <a:avLst/>
          </a:prstGeom>
          <a:noFill/>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278C1F2C-989A-4442-B9AB-D371584EA960}"/>
              </a:ext>
            </a:extLst>
          </p:cNvPr>
          <p:cNvSpPr txBox="1"/>
          <p:nvPr/>
        </p:nvSpPr>
        <p:spPr>
          <a:xfrm>
            <a:off x="4118511" y="5302617"/>
            <a:ext cx="4399479" cy="461665"/>
          </a:xfrm>
          <a:prstGeom prst="rect">
            <a:avLst/>
          </a:prstGeom>
          <a:noFill/>
        </p:spPr>
        <p:txBody>
          <a:bodyPr wrap="square" rtlCol="0">
            <a:spAutoFit/>
          </a:bodyPr>
          <a:lstStyle/>
          <a:p>
            <a:r>
              <a:rPr lang="en-GB" sz="2400" i="1" dirty="0"/>
              <a:t>Figure: A loaded beam</a:t>
            </a:r>
            <a:endParaRPr lang="en-ZA" sz="2400" dirty="0"/>
          </a:p>
        </p:txBody>
      </p:sp>
    </p:spTree>
    <p:extLst>
      <p:ext uri="{BB962C8B-B14F-4D97-AF65-F5344CB8AC3E}">
        <p14:creationId xmlns:p14="http://schemas.microsoft.com/office/powerpoint/2010/main" val="30443810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CF64A-7865-42D6-90BC-6CC329491F53}"/>
              </a:ext>
            </a:extLst>
          </p:cNvPr>
          <p:cNvSpPr>
            <a:spLocks noGrp="1"/>
          </p:cNvSpPr>
          <p:nvPr>
            <p:ph type="title"/>
          </p:nvPr>
        </p:nvSpPr>
        <p:spPr/>
        <p:txBody>
          <a:bodyPr>
            <a:noAutofit/>
          </a:bodyPr>
          <a:lstStyle/>
          <a:p>
            <a:r>
              <a:rPr lang="en-ZA" dirty="0"/>
              <a:t>8. (Continued)</a:t>
            </a:r>
          </a:p>
        </p:txBody>
      </p:sp>
      <p:graphicFrame>
        <p:nvGraphicFramePr>
          <p:cNvPr id="12" name="Object 11">
            <a:extLst>
              <a:ext uri="{FF2B5EF4-FFF2-40B4-BE49-F238E27FC236}">
                <a16:creationId xmlns:a16="http://schemas.microsoft.com/office/drawing/2014/main" id="{EEA83637-0854-4DC6-9119-70F8D49EBD61}"/>
              </a:ext>
            </a:extLst>
          </p:cNvPr>
          <p:cNvGraphicFramePr>
            <a:graphicFrameLocks noChangeAspect="1"/>
          </p:cNvGraphicFramePr>
          <p:nvPr>
            <p:extLst/>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spid="_x0000_s54370" name="Equation" r:id="rId3" imgW="114120" imgH="177480" progId="Equation.DSMT4">
                  <p:embed/>
                </p:oleObj>
              </mc:Choice>
              <mc:Fallback>
                <p:oleObj name="Equation" r:id="rId3" imgW="114120" imgH="177480" progId="Equation.DSMT4">
                  <p:embed/>
                  <p:pic>
                    <p:nvPicPr>
                      <p:cNvPr id="12" name="Object 11">
                        <a:extLst>
                          <a:ext uri="{FF2B5EF4-FFF2-40B4-BE49-F238E27FC236}">
                            <a16:creationId xmlns:a16="http://schemas.microsoft.com/office/drawing/2014/main" id="{EEA83637-0854-4DC6-9119-70F8D49EBD61}"/>
                          </a:ext>
                        </a:extLst>
                      </p:cNvPr>
                      <p:cNvPicPr/>
                      <p:nvPr/>
                    </p:nvPicPr>
                    <p:blipFill>
                      <a:blip r:embed="rId4"/>
                      <a:stretch>
                        <a:fillRect/>
                      </a:stretch>
                    </p:blipFill>
                    <p:spPr>
                      <a:xfrm>
                        <a:off x="6318250" y="2371725"/>
                        <a:ext cx="114300" cy="1778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A5D74241-FAF7-41CB-8860-3814C6A8BDF0}"/>
              </a:ext>
            </a:extLst>
          </p:cNvPr>
          <p:cNvGraphicFramePr>
            <a:graphicFrameLocks noChangeAspect="1"/>
          </p:cNvGraphicFramePr>
          <p:nvPr>
            <p:extLst/>
          </p:nvPr>
        </p:nvGraphicFramePr>
        <p:xfrm>
          <a:off x="5918200" y="2362200"/>
          <a:ext cx="914400" cy="198438"/>
        </p:xfrm>
        <a:graphic>
          <a:graphicData uri="http://schemas.openxmlformats.org/presentationml/2006/ole">
            <mc:AlternateContent xmlns:mc="http://schemas.openxmlformats.org/markup-compatibility/2006">
              <mc:Choice xmlns:v="urn:schemas-microsoft-com:vml" Requires="v">
                <p:oleObj spid="_x0000_s54371" name="Equation" r:id="rId5" imgW="914400" imgH="198720" progId="Equation.DSMT4">
                  <p:embed/>
                </p:oleObj>
              </mc:Choice>
              <mc:Fallback>
                <p:oleObj name="Equation" r:id="rId5" imgW="914400" imgH="198720" progId="Equation.DSMT4">
                  <p:embed/>
                  <p:pic>
                    <p:nvPicPr>
                      <p:cNvPr id="6" name="Object 5">
                        <a:extLst>
                          <a:ext uri="{FF2B5EF4-FFF2-40B4-BE49-F238E27FC236}">
                            <a16:creationId xmlns:a16="http://schemas.microsoft.com/office/drawing/2014/main" id="{A5D74241-FAF7-41CB-8860-3814C6A8BDF0}"/>
                          </a:ext>
                        </a:extLst>
                      </p:cNvPr>
                      <p:cNvPicPr/>
                      <p:nvPr/>
                    </p:nvPicPr>
                    <p:blipFill>
                      <a:blip r:embed="rId4"/>
                      <a:stretch>
                        <a:fillRect/>
                      </a:stretch>
                    </p:blipFill>
                    <p:spPr>
                      <a:xfrm>
                        <a:off x="5918200" y="2362200"/>
                        <a:ext cx="914400" cy="198438"/>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278C1F2C-989A-4442-B9AB-D371584EA960}"/>
              </a:ext>
            </a:extLst>
          </p:cNvPr>
          <p:cNvSpPr txBox="1"/>
          <p:nvPr/>
        </p:nvSpPr>
        <p:spPr>
          <a:xfrm>
            <a:off x="3392799" y="4845469"/>
            <a:ext cx="4399479" cy="461665"/>
          </a:xfrm>
          <a:prstGeom prst="rect">
            <a:avLst/>
          </a:prstGeom>
          <a:noFill/>
        </p:spPr>
        <p:txBody>
          <a:bodyPr wrap="square" rtlCol="0">
            <a:spAutoFit/>
          </a:bodyPr>
          <a:lstStyle/>
          <a:p>
            <a:r>
              <a:rPr lang="en-GB" sz="2400" i="1" dirty="0"/>
              <a:t>Figure: Forces acting on a beam</a:t>
            </a:r>
            <a:endParaRPr lang="en-ZA" sz="2400" dirty="0"/>
          </a:p>
        </p:txBody>
      </p:sp>
      <p:pic>
        <p:nvPicPr>
          <p:cNvPr id="8" name="Picture 7">
            <a:extLst>
              <a:ext uri="{FF2B5EF4-FFF2-40B4-BE49-F238E27FC236}">
                <a16:creationId xmlns:a16="http://schemas.microsoft.com/office/drawing/2014/main" id="{FD8DD8E4-4298-429F-889F-EB2AC04B6B4A}"/>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35494" y="1283228"/>
            <a:ext cx="5095323" cy="3457989"/>
          </a:xfrm>
          <a:prstGeom prst="rect">
            <a:avLst/>
          </a:prstGeom>
          <a:noFill/>
          <a:ln>
            <a:noFill/>
          </a:ln>
        </p:spPr>
      </p:pic>
      <p:sp>
        <p:nvSpPr>
          <p:cNvPr id="9" name="Title 1">
            <a:extLst>
              <a:ext uri="{FF2B5EF4-FFF2-40B4-BE49-F238E27FC236}">
                <a16:creationId xmlns:a16="http://schemas.microsoft.com/office/drawing/2014/main" id="{798F430E-F1A9-4081-8D34-3CF54231824B}"/>
              </a:ext>
            </a:extLst>
          </p:cNvPr>
          <p:cNvSpPr txBox="1">
            <a:spLocks/>
          </p:cNvSpPr>
          <p:nvPr/>
        </p:nvSpPr>
        <p:spPr>
          <a:xfrm>
            <a:off x="2024269" y="5627154"/>
            <a:ext cx="7305260" cy="461665"/>
          </a:xfrm>
          <a:prstGeom prst="rect">
            <a:avLst/>
          </a:prstGeom>
          <a:noFill/>
          <a:ln>
            <a:solidFill>
              <a:srgbClr val="59991F"/>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a:lstStyle>
          <a:p>
            <a:r>
              <a:rPr lang="en-GB" sz="2800" b="0" dirty="0">
                <a:solidFill>
                  <a:srgbClr val="59991F"/>
                </a:solidFill>
              </a:rPr>
              <a:t>Let </a:t>
            </a:r>
            <a:r>
              <a:rPr lang="en-GB" sz="2800" b="0" i="1" dirty="0">
                <a:solidFill>
                  <a:srgbClr val="59991F"/>
                </a:solidFill>
              </a:rPr>
              <a:t>x</a:t>
            </a:r>
            <a:r>
              <a:rPr lang="en-GB" sz="2800" b="0" dirty="0">
                <a:solidFill>
                  <a:srgbClr val="59991F"/>
                </a:solidFill>
              </a:rPr>
              <a:t> be the distance between the 150 </a:t>
            </a:r>
            <a:r>
              <a:rPr lang="en-GB" sz="2800" b="0" i="1" dirty="0">
                <a:solidFill>
                  <a:srgbClr val="59991F"/>
                </a:solidFill>
              </a:rPr>
              <a:t>N</a:t>
            </a:r>
            <a:r>
              <a:rPr lang="en-GB" sz="2800" b="0" dirty="0">
                <a:solidFill>
                  <a:srgbClr val="59991F"/>
                </a:solidFill>
              </a:rPr>
              <a:t> and A</a:t>
            </a:r>
            <a:endParaRPr lang="en-ZA" sz="2800" b="0" dirty="0">
              <a:solidFill>
                <a:srgbClr val="59991F"/>
              </a:solidFill>
            </a:endParaRPr>
          </a:p>
        </p:txBody>
      </p:sp>
    </p:spTree>
    <p:extLst>
      <p:ext uri="{BB962C8B-B14F-4D97-AF65-F5344CB8AC3E}">
        <p14:creationId xmlns:p14="http://schemas.microsoft.com/office/powerpoint/2010/main" val="44973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CF64A-7865-42D6-90BC-6CC329491F53}"/>
              </a:ext>
            </a:extLst>
          </p:cNvPr>
          <p:cNvSpPr>
            <a:spLocks noGrp="1"/>
          </p:cNvSpPr>
          <p:nvPr>
            <p:ph type="title"/>
          </p:nvPr>
        </p:nvSpPr>
        <p:spPr/>
        <p:txBody>
          <a:bodyPr>
            <a:noAutofit/>
          </a:bodyPr>
          <a:lstStyle/>
          <a:p>
            <a:r>
              <a:rPr lang="en-ZA" dirty="0"/>
              <a:t>8. (Continued)</a:t>
            </a:r>
          </a:p>
        </p:txBody>
      </p:sp>
      <p:graphicFrame>
        <p:nvGraphicFramePr>
          <p:cNvPr id="12" name="Object 11">
            <a:extLst>
              <a:ext uri="{FF2B5EF4-FFF2-40B4-BE49-F238E27FC236}">
                <a16:creationId xmlns:a16="http://schemas.microsoft.com/office/drawing/2014/main" id="{EEA83637-0854-4DC6-9119-70F8D49EBD61}"/>
              </a:ext>
            </a:extLst>
          </p:cNvPr>
          <p:cNvGraphicFramePr>
            <a:graphicFrameLocks noChangeAspect="1"/>
          </p:cNvGraphicFramePr>
          <p:nvPr>
            <p:extLst/>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spid="_x0000_s55592" name="Equation" r:id="rId3" imgW="114120" imgH="177480" progId="Equation.DSMT4">
                  <p:embed/>
                </p:oleObj>
              </mc:Choice>
              <mc:Fallback>
                <p:oleObj name="Equation" r:id="rId3" imgW="114120" imgH="177480" progId="Equation.DSMT4">
                  <p:embed/>
                  <p:pic>
                    <p:nvPicPr>
                      <p:cNvPr id="12" name="Object 11">
                        <a:extLst>
                          <a:ext uri="{FF2B5EF4-FFF2-40B4-BE49-F238E27FC236}">
                            <a16:creationId xmlns:a16="http://schemas.microsoft.com/office/drawing/2014/main" id="{EEA83637-0854-4DC6-9119-70F8D49EBD61}"/>
                          </a:ext>
                        </a:extLst>
                      </p:cNvPr>
                      <p:cNvPicPr/>
                      <p:nvPr/>
                    </p:nvPicPr>
                    <p:blipFill>
                      <a:blip r:embed="rId4"/>
                      <a:stretch>
                        <a:fillRect/>
                      </a:stretch>
                    </p:blipFill>
                    <p:spPr>
                      <a:xfrm>
                        <a:off x="6318250" y="2371725"/>
                        <a:ext cx="114300" cy="1778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A5D74241-FAF7-41CB-8860-3814C6A8BDF0}"/>
              </a:ext>
            </a:extLst>
          </p:cNvPr>
          <p:cNvGraphicFramePr>
            <a:graphicFrameLocks noChangeAspect="1"/>
          </p:cNvGraphicFramePr>
          <p:nvPr>
            <p:extLst/>
          </p:nvPr>
        </p:nvGraphicFramePr>
        <p:xfrm>
          <a:off x="5918200" y="2362200"/>
          <a:ext cx="914400" cy="198438"/>
        </p:xfrm>
        <a:graphic>
          <a:graphicData uri="http://schemas.openxmlformats.org/presentationml/2006/ole">
            <mc:AlternateContent xmlns:mc="http://schemas.openxmlformats.org/markup-compatibility/2006">
              <mc:Choice xmlns:v="urn:schemas-microsoft-com:vml" Requires="v">
                <p:oleObj spid="_x0000_s55593" name="Equation" r:id="rId5" imgW="914400" imgH="198720" progId="Equation.DSMT4">
                  <p:embed/>
                </p:oleObj>
              </mc:Choice>
              <mc:Fallback>
                <p:oleObj name="Equation" r:id="rId5" imgW="914400" imgH="198720" progId="Equation.DSMT4">
                  <p:embed/>
                  <p:pic>
                    <p:nvPicPr>
                      <p:cNvPr id="6" name="Object 5">
                        <a:extLst>
                          <a:ext uri="{FF2B5EF4-FFF2-40B4-BE49-F238E27FC236}">
                            <a16:creationId xmlns:a16="http://schemas.microsoft.com/office/drawing/2014/main" id="{A5D74241-FAF7-41CB-8860-3814C6A8BDF0}"/>
                          </a:ext>
                        </a:extLst>
                      </p:cNvPr>
                      <p:cNvPicPr/>
                      <p:nvPr/>
                    </p:nvPicPr>
                    <p:blipFill>
                      <a:blip r:embed="rId4"/>
                      <a:stretch>
                        <a:fillRect/>
                      </a:stretch>
                    </p:blipFill>
                    <p:spPr>
                      <a:xfrm>
                        <a:off x="5918200" y="2362200"/>
                        <a:ext cx="914400" cy="198438"/>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A5EF4F4F-0BFD-4DB8-8AC6-4579AFABC257}"/>
              </a:ext>
            </a:extLst>
          </p:cNvPr>
          <p:cNvGraphicFramePr>
            <a:graphicFrameLocks noChangeAspect="1"/>
          </p:cNvGraphicFramePr>
          <p:nvPr>
            <p:extLst>
              <p:ext uri="{D42A27DB-BD31-4B8C-83A1-F6EECF244321}">
                <p14:modId xmlns:p14="http://schemas.microsoft.com/office/powerpoint/2010/main" val="4106571414"/>
              </p:ext>
            </p:extLst>
          </p:nvPr>
        </p:nvGraphicFramePr>
        <p:xfrm>
          <a:off x="1921346" y="1852057"/>
          <a:ext cx="5110743" cy="475418"/>
        </p:xfrm>
        <a:graphic>
          <a:graphicData uri="http://schemas.openxmlformats.org/presentationml/2006/ole">
            <mc:AlternateContent xmlns:mc="http://schemas.openxmlformats.org/markup-compatibility/2006">
              <mc:Choice xmlns:v="urn:schemas-microsoft-com:vml" Requires="v">
                <p:oleObj spid="_x0000_s55594" name="Equation" r:id="rId6" imgW="2184120" imgH="203040" progId="Equation.DSMT4">
                  <p:embed/>
                </p:oleObj>
              </mc:Choice>
              <mc:Fallback>
                <p:oleObj name="Equation" r:id="rId6" imgW="2184120" imgH="203040" progId="Equation.DSMT4">
                  <p:embed/>
                  <p:pic>
                    <p:nvPicPr>
                      <p:cNvPr id="0" name=""/>
                      <p:cNvPicPr/>
                      <p:nvPr/>
                    </p:nvPicPr>
                    <p:blipFill>
                      <a:blip r:embed="rId7"/>
                      <a:stretch>
                        <a:fillRect/>
                      </a:stretch>
                    </p:blipFill>
                    <p:spPr>
                      <a:xfrm>
                        <a:off x="1921346" y="1852057"/>
                        <a:ext cx="5110743" cy="475418"/>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55249AD9-4033-49BD-9561-D6A6F6EF213B}"/>
              </a:ext>
            </a:extLst>
          </p:cNvPr>
          <p:cNvGraphicFramePr>
            <a:graphicFrameLocks noChangeAspect="1"/>
          </p:cNvGraphicFramePr>
          <p:nvPr>
            <p:extLst>
              <p:ext uri="{D42A27DB-BD31-4B8C-83A1-F6EECF244321}">
                <p14:modId xmlns:p14="http://schemas.microsoft.com/office/powerpoint/2010/main" val="2588354351"/>
              </p:ext>
            </p:extLst>
          </p:nvPr>
        </p:nvGraphicFramePr>
        <p:xfrm>
          <a:off x="3193116" y="2522188"/>
          <a:ext cx="2473729" cy="422344"/>
        </p:xfrm>
        <a:graphic>
          <a:graphicData uri="http://schemas.openxmlformats.org/presentationml/2006/ole">
            <mc:AlternateContent xmlns:mc="http://schemas.openxmlformats.org/markup-compatibility/2006">
              <mc:Choice xmlns:v="urn:schemas-microsoft-com:vml" Requires="v">
                <p:oleObj spid="_x0000_s55595" name="Equation" r:id="rId8" imgW="1041120" imgH="177480" progId="Equation.DSMT4">
                  <p:embed/>
                </p:oleObj>
              </mc:Choice>
              <mc:Fallback>
                <p:oleObj name="Equation" r:id="rId8" imgW="1041120" imgH="177480" progId="Equation.DSMT4">
                  <p:embed/>
                  <p:pic>
                    <p:nvPicPr>
                      <p:cNvPr id="0" name=""/>
                      <p:cNvPicPr/>
                      <p:nvPr/>
                    </p:nvPicPr>
                    <p:blipFill>
                      <a:blip r:embed="rId9"/>
                      <a:stretch>
                        <a:fillRect/>
                      </a:stretch>
                    </p:blipFill>
                    <p:spPr>
                      <a:xfrm>
                        <a:off x="3193116" y="2522188"/>
                        <a:ext cx="2473729" cy="422344"/>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BA0E41D3-8BF9-43E7-90CC-1A7C19954619}"/>
              </a:ext>
            </a:extLst>
          </p:cNvPr>
          <p:cNvGraphicFramePr>
            <a:graphicFrameLocks noChangeAspect="1"/>
          </p:cNvGraphicFramePr>
          <p:nvPr>
            <p:extLst>
              <p:ext uri="{D42A27DB-BD31-4B8C-83A1-F6EECF244321}">
                <p14:modId xmlns:p14="http://schemas.microsoft.com/office/powerpoint/2010/main" val="1637250726"/>
              </p:ext>
            </p:extLst>
          </p:nvPr>
        </p:nvGraphicFramePr>
        <p:xfrm>
          <a:off x="1936541" y="3266796"/>
          <a:ext cx="3167062" cy="501650"/>
        </p:xfrm>
        <a:graphic>
          <a:graphicData uri="http://schemas.openxmlformats.org/presentationml/2006/ole">
            <mc:AlternateContent xmlns:mc="http://schemas.openxmlformats.org/markup-compatibility/2006">
              <mc:Choice xmlns:v="urn:schemas-microsoft-com:vml" Requires="v">
                <p:oleObj spid="_x0000_s55596" name="Equation" r:id="rId10" imgW="1282680" imgH="203040" progId="Equation.DSMT4">
                  <p:embed/>
                </p:oleObj>
              </mc:Choice>
              <mc:Fallback>
                <p:oleObj name="Equation" r:id="rId10" imgW="1282680" imgH="203040" progId="Equation.DSMT4">
                  <p:embed/>
                  <p:pic>
                    <p:nvPicPr>
                      <p:cNvPr id="0" name=""/>
                      <p:cNvPicPr/>
                      <p:nvPr/>
                    </p:nvPicPr>
                    <p:blipFill>
                      <a:blip r:embed="rId11"/>
                      <a:stretch>
                        <a:fillRect/>
                      </a:stretch>
                    </p:blipFill>
                    <p:spPr>
                      <a:xfrm>
                        <a:off x="1936541" y="3266796"/>
                        <a:ext cx="3167062" cy="50165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EA13EEB7-0B8E-4CCF-B824-90A6F8A9D26A}"/>
              </a:ext>
            </a:extLst>
          </p:cNvPr>
          <p:cNvGraphicFramePr>
            <a:graphicFrameLocks noChangeAspect="1"/>
          </p:cNvGraphicFramePr>
          <p:nvPr>
            <p:extLst>
              <p:ext uri="{D42A27DB-BD31-4B8C-83A1-F6EECF244321}">
                <p14:modId xmlns:p14="http://schemas.microsoft.com/office/powerpoint/2010/main" val="1411811866"/>
              </p:ext>
            </p:extLst>
          </p:nvPr>
        </p:nvGraphicFramePr>
        <p:xfrm>
          <a:off x="1938338" y="3949700"/>
          <a:ext cx="3511550" cy="501650"/>
        </p:xfrm>
        <a:graphic>
          <a:graphicData uri="http://schemas.openxmlformats.org/presentationml/2006/ole">
            <mc:AlternateContent xmlns:mc="http://schemas.openxmlformats.org/markup-compatibility/2006">
              <mc:Choice xmlns:v="urn:schemas-microsoft-com:vml" Requires="v">
                <p:oleObj spid="_x0000_s55597" name="Equation" r:id="rId12" imgW="1422360" imgH="203040" progId="Equation.DSMT4">
                  <p:embed/>
                </p:oleObj>
              </mc:Choice>
              <mc:Fallback>
                <p:oleObj name="Equation" r:id="rId12" imgW="1422360" imgH="203040" progId="Equation.DSMT4">
                  <p:embed/>
                  <p:pic>
                    <p:nvPicPr>
                      <p:cNvPr id="0" name=""/>
                      <p:cNvPicPr/>
                      <p:nvPr/>
                    </p:nvPicPr>
                    <p:blipFill>
                      <a:blip r:embed="rId13"/>
                      <a:stretch>
                        <a:fillRect/>
                      </a:stretch>
                    </p:blipFill>
                    <p:spPr>
                      <a:xfrm>
                        <a:off x="1938338" y="3949700"/>
                        <a:ext cx="3511550" cy="501650"/>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8C2F4EC9-EABB-472C-A3E8-01E79D7C6A8E}"/>
              </a:ext>
            </a:extLst>
          </p:cNvPr>
          <p:cNvSpPr txBox="1"/>
          <p:nvPr/>
        </p:nvSpPr>
        <p:spPr>
          <a:xfrm>
            <a:off x="7036904" y="207901"/>
            <a:ext cx="2773847" cy="1631216"/>
          </a:xfrm>
          <a:prstGeom prst="rect">
            <a:avLst/>
          </a:prstGeom>
          <a:noFill/>
          <a:ln>
            <a:solidFill>
              <a:srgbClr val="59991F"/>
            </a:solidFill>
          </a:ln>
        </p:spPr>
        <p:txBody>
          <a:bodyPr wrap="square" rtlCol="0">
            <a:spAutoFit/>
          </a:bodyPr>
          <a:lstStyle/>
          <a:p>
            <a:r>
              <a:rPr lang="en-ZA" sz="2000" dirty="0">
                <a:solidFill>
                  <a:srgbClr val="59991F"/>
                </a:solidFill>
              </a:rPr>
              <a:t>As the system is in equilibrium, the sum of the upward forces equals the sum of the downward forces.</a:t>
            </a:r>
          </a:p>
        </p:txBody>
      </p:sp>
      <p:sp>
        <p:nvSpPr>
          <p:cNvPr id="15" name="TextBox 14">
            <a:extLst>
              <a:ext uri="{FF2B5EF4-FFF2-40B4-BE49-F238E27FC236}">
                <a16:creationId xmlns:a16="http://schemas.microsoft.com/office/drawing/2014/main" id="{C518AB91-B597-4BFB-A2CF-107F23D65907}"/>
              </a:ext>
            </a:extLst>
          </p:cNvPr>
          <p:cNvSpPr txBox="1"/>
          <p:nvPr/>
        </p:nvSpPr>
        <p:spPr>
          <a:xfrm>
            <a:off x="7039817" y="2443111"/>
            <a:ext cx="2157192" cy="523220"/>
          </a:xfrm>
          <a:prstGeom prst="rect">
            <a:avLst/>
          </a:prstGeom>
          <a:noFill/>
          <a:ln>
            <a:solidFill>
              <a:srgbClr val="59991F"/>
            </a:solidFill>
          </a:ln>
        </p:spPr>
        <p:txBody>
          <a:bodyPr wrap="square" rtlCol="0">
            <a:spAutoFit/>
          </a:bodyPr>
          <a:lstStyle/>
          <a:p>
            <a:r>
              <a:rPr lang="en-ZA" sz="2800" dirty="0">
                <a:solidFill>
                  <a:srgbClr val="59991F"/>
                </a:solidFill>
              </a:rPr>
              <a:t>Given: A = B</a:t>
            </a:r>
          </a:p>
        </p:txBody>
      </p:sp>
    </p:spTree>
    <p:extLst>
      <p:ext uri="{BB962C8B-B14F-4D97-AF65-F5344CB8AC3E}">
        <p14:creationId xmlns:p14="http://schemas.microsoft.com/office/powerpoint/2010/main" val="167230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CF64A-7865-42D6-90BC-6CC329491F53}"/>
              </a:ext>
            </a:extLst>
          </p:cNvPr>
          <p:cNvSpPr>
            <a:spLocks noGrp="1"/>
          </p:cNvSpPr>
          <p:nvPr>
            <p:ph type="title"/>
          </p:nvPr>
        </p:nvSpPr>
        <p:spPr/>
        <p:txBody>
          <a:bodyPr>
            <a:noAutofit/>
          </a:bodyPr>
          <a:lstStyle/>
          <a:p>
            <a:r>
              <a:rPr lang="en-ZA" dirty="0"/>
              <a:t>8. (Continued)</a:t>
            </a:r>
          </a:p>
        </p:txBody>
      </p:sp>
      <p:graphicFrame>
        <p:nvGraphicFramePr>
          <p:cNvPr id="12" name="Object 11">
            <a:extLst>
              <a:ext uri="{FF2B5EF4-FFF2-40B4-BE49-F238E27FC236}">
                <a16:creationId xmlns:a16="http://schemas.microsoft.com/office/drawing/2014/main" id="{EEA83637-0854-4DC6-9119-70F8D49EBD61}"/>
              </a:ext>
            </a:extLst>
          </p:cNvPr>
          <p:cNvGraphicFramePr>
            <a:graphicFrameLocks noChangeAspect="1"/>
          </p:cNvGraphicFramePr>
          <p:nvPr>
            <p:extLst/>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spid="_x0000_s56658" name="Equation" r:id="rId3" imgW="114120" imgH="177480" progId="Equation.DSMT4">
                  <p:embed/>
                </p:oleObj>
              </mc:Choice>
              <mc:Fallback>
                <p:oleObj name="Equation" r:id="rId3" imgW="114120" imgH="177480" progId="Equation.DSMT4">
                  <p:embed/>
                  <p:pic>
                    <p:nvPicPr>
                      <p:cNvPr id="12" name="Object 11">
                        <a:extLst>
                          <a:ext uri="{FF2B5EF4-FFF2-40B4-BE49-F238E27FC236}">
                            <a16:creationId xmlns:a16="http://schemas.microsoft.com/office/drawing/2014/main" id="{EEA83637-0854-4DC6-9119-70F8D49EBD61}"/>
                          </a:ext>
                        </a:extLst>
                      </p:cNvPr>
                      <p:cNvPicPr/>
                      <p:nvPr/>
                    </p:nvPicPr>
                    <p:blipFill>
                      <a:blip r:embed="rId4"/>
                      <a:stretch>
                        <a:fillRect/>
                      </a:stretch>
                    </p:blipFill>
                    <p:spPr>
                      <a:xfrm>
                        <a:off x="6318250" y="2371725"/>
                        <a:ext cx="114300" cy="1778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A5D74241-FAF7-41CB-8860-3814C6A8BDF0}"/>
              </a:ext>
            </a:extLst>
          </p:cNvPr>
          <p:cNvGraphicFramePr>
            <a:graphicFrameLocks noChangeAspect="1"/>
          </p:cNvGraphicFramePr>
          <p:nvPr>
            <p:extLst/>
          </p:nvPr>
        </p:nvGraphicFramePr>
        <p:xfrm>
          <a:off x="5918200" y="2362200"/>
          <a:ext cx="914400" cy="198438"/>
        </p:xfrm>
        <a:graphic>
          <a:graphicData uri="http://schemas.openxmlformats.org/presentationml/2006/ole">
            <mc:AlternateContent xmlns:mc="http://schemas.openxmlformats.org/markup-compatibility/2006">
              <mc:Choice xmlns:v="urn:schemas-microsoft-com:vml" Requires="v">
                <p:oleObj spid="_x0000_s56659" name="Equation" r:id="rId5" imgW="914400" imgH="198720" progId="Equation.DSMT4">
                  <p:embed/>
                </p:oleObj>
              </mc:Choice>
              <mc:Fallback>
                <p:oleObj name="Equation" r:id="rId5" imgW="914400" imgH="198720" progId="Equation.DSMT4">
                  <p:embed/>
                  <p:pic>
                    <p:nvPicPr>
                      <p:cNvPr id="6" name="Object 5">
                        <a:extLst>
                          <a:ext uri="{FF2B5EF4-FFF2-40B4-BE49-F238E27FC236}">
                            <a16:creationId xmlns:a16="http://schemas.microsoft.com/office/drawing/2014/main" id="{A5D74241-FAF7-41CB-8860-3814C6A8BDF0}"/>
                          </a:ext>
                        </a:extLst>
                      </p:cNvPr>
                      <p:cNvPicPr/>
                      <p:nvPr/>
                    </p:nvPicPr>
                    <p:blipFill>
                      <a:blip r:embed="rId4"/>
                      <a:stretch>
                        <a:fillRect/>
                      </a:stretch>
                    </p:blipFill>
                    <p:spPr>
                      <a:xfrm>
                        <a:off x="5918200" y="2362200"/>
                        <a:ext cx="914400" cy="198438"/>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A5EF4F4F-0BFD-4DB8-8AC6-4579AFABC257}"/>
              </a:ext>
            </a:extLst>
          </p:cNvPr>
          <p:cNvGraphicFramePr>
            <a:graphicFrameLocks noChangeAspect="1"/>
          </p:cNvGraphicFramePr>
          <p:nvPr>
            <p:extLst>
              <p:ext uri="{D42A27DB-BD31-4B8C-83A1-F6EECF244321}">
                <p14:modId xmlns:p14="http://schemas.microsoft.com/office/powerpoint/2010/main" val="1235751416"/>
              </p:ext>
            </p:extLst>
          </p:nvPr>
        </p:nvGraphicFramePr>
        <p:xfrm>
          <a:off x="2382495" y="2403546"/>
          <a:ext cx="4312559" cy="543154"/>
        </p:xfrm>
        <a:graphic>
          <a:graphicData uri="http://schemas.openxmlformats.org/presentationml/2006/ole">
            <mc:AlternateContent xmlns:mc="http://schemas.openxmlformats.org/markup-compatibility/2006">
              <mc:Choice xmlns:v="urn:schemas-microsoft-com:vml" Requires="v">
                <p:oleObj spid="_x0000_s56660" name="Equation" r:id="rId6" imgW="1612800" imgH="203040" progId="Equation.DSMT4">
                  <p:embed/>
                </p:oleObj>
              </mc:Choice>
              <mc:Fallback>
                <p:oleObj name="Equation" r:id="rId6" imgW="1612800" imgH="203040" progId="Equation.DSMT4">
                  <p:embed/>
                  <p:pic>
                    <p:nvPicPr>
                      <p:cNvPr id="3" name="Object 2">
                        <a:extLst>
                          <a:ext uri="{FF2B5EF4-FFF2-40B4-BE49-F238E27FC236}">
                            <a16:creationId xmlns:a16="http://schemas.microsoft.com/office/drawing/2014/main" id="{A5EF4F4F-0BFD-4DB8-8AC6-4579AFABC257}"/>
                          </a:ext>
                        </a:extLst>
                      </p:cNvPr>
                      <p:cNvPicPr/>
                      <p:nvPr/>
                    </p:nvPicPr>
                    <p:blipFill>
                      <a:blip r:embed="rId7"/>
                      <a:stretch>
                        <a:fillRect/>
                      </a:stretch>
                    </p:blipFill>
                    <p:spPr>
                      <a:xfrm>
                        <a:off x="2382495" y="2403546"/>
                        <a:ext cx="4312559" cy="543154"/>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55249AD9-4033-49BD-9561-D6A6F6EF213B}"/>
              </a:ext>
            </a:extLst>
          </p:cNvPr>
          <p:cNvGraphicFramePr>
            <a:graphicFrameLocks noChangeAspect="1"/>
          </p:cNvGraphicFramePr>
          <p:nvPr>
            <p:extLst>
              <p:ext uri="{D42A27DB-BD31-4B8C-83A1-F6EECF244321}">
                <p14:modId xmlns:p14="http://schemas.microsoft.com/office/powerpoint/2010/main" val="3015934338"/>
              </p:ext>
            </p:extLst>
          </p:nvPr>
        </p:nvGraphicFramePr>
        <p:xfrm>
          <a:off x="2118774" y="3106944"/>
          <a:ext cx="3529012" cy="482600"/>
        </p:xfrm>
        <a:graphic>
          <a:graphicData uri="http://schemas.openxmlformats.org/presentationml/2006/ole">
            <mc:AlternateContent xmlns:mc="http://schemas.openxmlformats.org/markup-compatibility/2006">
              <mc:Choice xmlns:v="urn:schemas-microsoft-com:vml" Requires="v">
                <p:oleObj spid="_x0000_s56661" name="Equation" r:id="rId8" imgW="1485720" imgH="203040" progId="Equation.DSMT4">
                  <p:embed/>
                </p:oleObj>
              </mc:Choice>
              <mc:Fallback>
                <p:oleObj name="Equation" r:id="rId8" imgW="1485720" imgH="203040" progId="Equation.DSMT4">
                  <p:embed/>
                  <p:pic>
                    <p:nvPicPr>
                      <p:cNvPr id="4" name="Object 3">
                        <a:extLst>
                          <a:ext uri="{FF2B5EF4-FFF2-40B4-BE49-F238E27FC236}">
                            <a16:creationId xmlns:a16="http://schemas.microsoft.com/office/drawing/2014/main" id="{55249AD9-4033-49BD-9561-D6A6F6EF213B}"/>
                          </a:ext>
                        </a:extLst>
                      </p:cNvPr>
                      <p:cNvPicPr/>
                      <p:nvPr/>
                    </p:nvPicPr>
                    <p:blipFill>
                      <a:blip r:embed="rId9"/>
                      <a:stretch>
                        <a:fillRect/>
                      </a:stretch>
                    </p:blipFill>
                    <p:spPr>
                      <a:xfrm>
                        <a:off x="2118774" y="3106944"/>
                        <a:ext cx="3529012" cy="4826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BA0E41D3-8BF9-43E7-90CC-1A7C19954619}"/>
              </a:ext>
            </a:extLst>
          </p:cNvPr>
          <p:cNvGraphicFramePr>
            <a:graphicFrameLocks noChangeAspect="1"/>
          </p:cNvGraphicFramePr>
          <p:nvPr>
            <p:extLst>
              <p:ext uri="{D42A27DB-BD31-4B8C-83A1-F6EECF244321}">
                <p14:modId xmlns:p14="http://schemas.microsoft.com/office/powerpoint/2010/main" val="2072872120"/>
              </p:ext>
            </p:extLst>
          </p:nvPr>
        </p:nvGraphicFramePr>
        <p:xfrm>
          <a:off x="2008462" y="3781426"/>
          <a:ext cx="4197350" cy="512763"/>
        </p:xfrm>
        <a:graphic>
          <a:graphicData uri="http://schemas.openxmlformats.org/presentationml/2006/ole">
            <mc:AlternateContent xmlns:mc="http://schemas.openxmlformats.org/markup-compatibility/2006">
              <mc:Choice xmlns:v="urn:schemas-microsoft-com:vml" Requires="v">
                <p:oleObj spid="_x0000_s56662" name="Equation" r:id="rId10" imgW="1663560" imgH="203040" progId="Equation.DSMT4">
                  <p:embed/>
                </p:oleObj>
              </mc:Choice>
              <mc:Fallback>
                <p:oleObj name="Equation" r:id="rId10" imgW="1663560" imgH="203040" progId="Equation.DSMT4">
                  <p:embed/>
                  <p:pic>
                    <p:nvPicPr>
                      <p:cNvPr id="5" name="Object 4">
                        <a:extLst>
                          <a:ext uri="{FF2B5EF4-FFF2-40B4-BE49-F238E27FC236}">
                            <a16:creationId xmlns:a16="http://schemas.microsoft.com/office/drawing/2014/main" id="{BA0E41D3-8BF9-43E7-90CC-1A7C19954619}"/>
                          </a:ext>
                        </a:extLst>
                      </p:cNvPr>
                      <p:cNvPicPr/>
                      <p:nvPr/>
                    </p:nvPicPr>
                    <p:blipFill>
                      <a:blip r:embed="rId11"/>
                      <a:stretch>
                        <a:fillRect/>
                      </a:stretch>
                    </p:blipFill>
                    <p:spPr>
                      <a:xfrm>
                        <a:off x="2008462" y="3781426"/>
                        <a:ext cx="4197350" cy="512763"/>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EA13EEB7-0B8E-4CCF-B824-90A6F8A9D26A}"/>
              </a:ext>
            </a:extLst>
          </p:cNvPr>
          <p:cNvGraphicFramePr>
            <a:graphicFrameLocks noChangeAspect="1"/>
          </p:cNvGraphicFramePr>
          <p:nvPr>
            <p:extLst>
              <p:ext uri="{D42A27DB-BD31-4B8C-83A1-F6EECF244321}">
                <p14:modId xmlns:p14="http://schemas.microsoft.com/office/powerpoint/2010/main" val="3736895245"/>
              </p:ext>
            </p:extLst>
          </p:nvPr>
        </p:nvGraphicFramePr>
        <p:xfrm>
          <a:off x="1919978" y="4341814"/>
          <a:ext cx="3476625" cy="955675"/>
        </p:xfrm>
        <a:graphic>
          <a:graphicData uri="http://schemas.openxmlformats.org/presentationml/2006/ole">
            <mc:AlternateContent xmlns:mc="http://schemas.openxmlformats.org/markup-compatibility/2006">
              <mc:Choice xmlns:v="urn:schemas-microsoft-com:vml" Requires="v">
                <p:oleObj spid="_x0000_s56663" name="Equation" r:id="rId12" imgW="1434960" imgH="393480" progId="Equation.DSMT4">
                  <p:embed/>
                </p:oleObj>
              </mc:Choice>
              <mc:Fallback>
                <p:oleObj name="Equation" r:id="rId12" imgW="1434960" imgH="393480" progId="Equation.DSMT4">
                  <p:embed/>
                  <p:pic>
                    <p:nvPicPr>
                      <p:cNvPr id="10" name="Object 9">
                        <a:extLst>
                          <a:ext uri="{FF2B5EF4-FFF2-40B4-BE49-F238E27FC236}">
                            <a16:creationId xmlns:a16="http://schemas.microsoft.com/office/drawing/2014/main" id="{EA13EEB7-0B8E-4CCF-B824-90A6F8A9D26A}"/>
                          </a:ext>
                        </a:extLst>
                      </p:cNvPr>
                      <p:cNvPicPr/>
                      <p:nvPr/>
                    </p:nvPicPr>
                    <p:blipFill>
                      <a:blip r:embed="rId13"/>
                      <a:stretch>
                        <a:fillRect/>
                      </a:stretch>
                    </p:blipFill>
                    <p:spPr>
                      <a:xfrm>
                        <a:off x="1919978" y="4341814"/>
                        <a:ext cx="3476625" cy="955675"/>
                      </a:xfrm>
                      <a:prstGeom prst="rect">
                        <a:avLst/>
                      </a:prstGeom>
                    </p:spPr>
                  </p:pic>
                </p:oleObj>
              </mc:Fallback>
            </mc:AlternateContent>
          </a:graphicData>
        </a:graphic>
      </p:graphicFrame>
      <p:sp>
        <p:nvSpPr>
          <p:cNvPr id="13" name="Title 1">
            <a:extLst>
              <a:ext uri="{FF2B5EF4-FFF2-40B4-BE49-F238E27FC236}">
                <a16:creationId xmlns:a16="http://schemas.microsoft.com/office/drawing/2014/main" id="{4CBE8795-25E1-46A0-8E85-E268B5B897C4}"/>
              </a:ext>
            </a:extLst>
          </p:cNvPr>
          <p:cNvSpPr txBox="1">
            <a:spLocks/>
          </p:cNvSpPr>
          <p:nvPr/>
        </p:nvSpPr>
        <p:spPr>
          <a:xfrm>
            <a:off x="2365375" y="1481790"/>
            <a:ext cx="7905750" cy="6587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a:lstStyle>
          <a:p>
            <a:r>
              <a:rPr lang="en-ZA" sz="3200" dirty="0"/>
              <a:t>Take moments about A:</a:t>
            </a:r>
          </a:p>
        </p:txBody>
      </p:sp>
      <p:graphicFrame>
        <p:nvGraphicFramePr>
          <p:cNvPr id="7" name="Object 6">
            <a:extLst>
              <a:ext uri="{FF2B5EF4-FFF2-40B4-BE49-F238E27FC236}">
                <a16:creationId xmlns:a16="http://schemas.microsoft.com/office/drawing/2014/main" id="{6D82F2DE-05BE-4A82-8906-65550100FA48}"/>
              </a:ext>
            </a:extLst>
          </p:cNvPr>
          <p:cNvGraphicFramePr>
            <a:graphicFrameLocks noChangeAspect="1"/>
          </p:cNvGraphicFramePr>
          <p:nvPr>
            <p:extLst>
              <p:ext uri="{D42A27DB-BD31-4B8C-83A1-F6EECF244321}">
                <p14:modId xmlns:p14="http://schemas.microsoft.com/office/powerpoint/2010/main" val="3765073825"/>
              </p:ext>
            </p:extLst>
          </p:nvPr>
        </p:nvGraphicFramePr>
        <p:xfrm>
          <a:off x="4401666" y="5464995"/>
          <a:ext cx="1668242" cy="494294"/>
        </p:xfrm>
        <a:graphic>
          <a:graphicData uri="http://schemas.openxmlformats.org/presentationml/2006/ole">
            <mc:AlternateContent xmlns:mc="http://schemas.openxmlformats.org/markup-compatibility/2006">
              <mc:Choice xmlns:v="urn:schemas-microsoft-com:vml" Requires="v">
                <p:oleObj spid="_x0000_s56664" name="Equation" r:id="rId14" imgW="685800" imgH="203040" progId="Equation.DSMT4">
                  <p:embed/>
                </p:oleObj>
              </mc:Choice>
              <mc:Fallback>
                <p:oleObj name="Equation" r:id="rId14" imgW="685800" imgH="203040" progId="Equation.DSMT4">
                  <p:embed/>
                  <p:pic>
                    <p:nvPicPr>
                      <p:cNvPr id="0" name=""/>
                      <p:cNvPicPr/>
                      <p:nvPr/>
                    </p:nvPicPr>
                    <p:blipFill>
                      <a:blip r:embed="rId15"/>
                      <a:stretch>
                        <a:fillRect/>
                      </a:stretch>
                    </p:blipFill>
                    <p:spPr>
                      <a:xfrm>
                        <a:off x="4401666" y="5464995"/>
                        <a:ext cx="1668242" cy="494294"/>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E6424027-9CB1-43ED-8712-C451C4CA5A34}"/>
              </a:ext>
            </a:extLst>
          </p:cNvPr>
          <p:cNvSpPr txBox="1"/>
          <p:nvPr/>
        </p:nvSpPr>
        <p:spPr>
          <a:xfrm>
            <a:off x="6641755" y="207902"/>
            <a:ext cx="3168996" cy="2246769"/>
          </a:xfrm>
          <a:prstGeom prst="rect">
            <a:avLst/>
          </a:prstGeom>
          <a:noFill/>
          <a:ln>
            <a:solidFill>
              <a:srgbClr val="59991F"/>
            </a:solidFill>
          </a:ln>
        </p:spPr>
        <p:txBody>
          <a:bodyPr wrap="square" rtlCol="0">
            <a:spAutoFit/>
          </a:bodyPr>
          <a:lstStyle/>
          <a:p>
            <a:r>
              <a:rPr lang="en-ZA" sz="2000" dirty="0">
                <a:solidFill>
                  <a:srgbClr val="59991F"/>
                </a:solidFill>
              </a:rPr>
              <a:t>There are 3 moments about A: due to the 50N force, the 150N force, and the 100N force (B) which we have just calculated. Since the beam is in equilibrium, the law of moments can be applied.</a:t>
            </a:r>
          </a:p>
        </p:txBody>
      </p:sp>
    </p:spTree>
    <p:extLst>
      <p:ext uri="{BB962C8B-B14F-4D97-AF65-F5344CB8AC3E}">
        <p14:creationId xmlns:p14="http://schemas.microsoft.com/office/powerpoint/2010/main" val="61503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CF64A-7865-42D6-90BC-6CC329491F53}"/>
              </a:ext>
            </a:extLst>
          </p:cNvPr>
          <p:cNvSpPr>
            <a:spLocks noGrp="1"/>
          </p:cNvSpPr>
          <p:nvPr>
            <p:ph type="title"/>
          </p:nvPr>
        </p:nvSpPr>
        <p:spPr>
          <a:xfrm>
            <a:off x="1790977" y="395081"/>
            <a:ext cx="7905750" cy="3405395"/>
          </a:xfrm>
        </p:spPr>
        <p:txBody>
          <a:bodyPr>
            <a:noAutofit/>
          </a:bodyPr>
          <a:lstStyle/>
          <a:p>
            <a:r>
              <a:rPr lang="en-ZA" dirty="0"/>
              <a:t>9. A light beam is 10 m long and is supported at A and B. A is supported at the left end and B, 2 m from the right end. It also carries concentrated loads of 80 N at the right end and 720 N, 3 m from the left end.</a:t>
            </a:r>
          </a:p>
        </p:txBody>
      </p:sp>
      <p:graphicFrame>
        <p:nvGraphicFramePr>
          <p:cNvPr id="12" name="Object 11">
            <a:extLst>
              <a:ext uri="{FF2B5EF4-FFF2-40B4-BE49-F238E27FC236}">
                <a16:creationId xmlns:a16="http://schemas.microsoft.com/office/drawing/2014/main" id="{EEA83637-0854-4DC6-9119-70F8D49EBD61}"/>
              </a:ext>
            </a:extLst>
          </p:cNvPr>
          <p:cNvGraphicFramePr>
            <a:graphicFrameLocks noChangeAspect="1"/>
          </p:cNvGraphicFramePr>
          <p:nvPr>
            <p:extLst/>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spid="_x0000_s57438" name="Equation" r:id="rId3" imgW="114120" imgH="177480" progId="Equation.DSMT4">
                  <p:embed/>
                </p:oleObj>
              </mc:Choice>
              <mc:Fallback>
                <p:oleObj name="Equation" r:id="rId3" imgW="114120" imgH="177480" progId="Equation.DSMT4">
                  <p:embed/>
                  <p:pic>
                    <p:nvPicPr>
                      <p:cNvPr id="12" name="Object 11">
                        <a:extLst>
                          <a:ext uri="{FF2B5EF4-FFF2-40B4-BE49-F238E27FC236}">
                            <a16:creationId xmlns:a16="http://schemas.microsoft.com/office/drawing/2014/main" id="{EEA83637-0854-4DC6-9119-70F8D49EBD61}"/>
                          </a:ext>
                        </a:extLst>
                      </p:cNvPr>
                      <p:cNvPicPr/>
                      <p:nvPr/>
                    </p:nvPicPr>
                    <p:blipFill>
                      <a:blip r:embed="rId4"/>
                      <a:stretch>
                        <a:fillRect/>
                      </a:stretch>
                    </p:blipFill>
                    <p:spPr>
                      <a:xfrm>
                        <a:off x="6318250" y="2371725"/>
                        <a:ext cx="114300" cy="1778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A5D74241-FAF7-41CB-8860-3814C6A8BDF0}"/>
              </a:ext>
            </a:extLst>
          </p:cNvPr>
          <p:cNvGraphicFramePr>
            <a:graphicFrameLocks noChangeAspect="1"/>
          </p:cNvGraphicFramePr>
          <p:nvPr>
            <p:extLst/>
          </p:nvPr>
        </p:nvGraphicFramePr>
        <p:xfrm>
          <a:off x="5918200" y="2362200"/>
          <a:ext cx="914400" cy="198438"/>
        </p:xfrm>
        <a:graphic>
          <a:graphicData uri="http://schemas.openxmlformats.org/presentationml/2006/ole">
            <mc:AlternateContent xmlns:mc="http://schemas.openxmlformats.org/markup-compatibility/2006">
              <mc:Choice xmlns:v="urn:schemas-microsoft-com:vml" Requires="v">
                <p:oleObj spid="_x0000_s57439" name="Equation" r:id="rId5" imgW="914400" imgH="198720" progId="Equation.DSMT4">
                  <p:embed/>
                </p:oleObj>
              </mc:Choice>
              <mc:Fallback>
                <p:oleObj name="Equation" r:id="rId5" imgW="914400" imgH="198720" progId="Equation.DSMT4">
                  <p:embed/>
                  <p:pic>
                    <p:nvPicPr>
                      <p:cNvPr id="6" name="Object 5">
                        <a:extLst>
                          <a:ext uri="{FF2B5EF4-FFF2-40B4-BE49-F238E27FC236}">
                            <a16:creationId xmlns:a16="http://schemas.microsoft.com/office/drawing/2014/main" id="{A5D74241-FAF7-41CB-8860-3814C6A8BDF0}"/>
                          </a:ext>
                        </a:extLst>
                      </p:cNvPr>
                      <p:cNvPicPr/>
                      <p:nvPr/>
                    </p:nvPicPr>
                    <p:blipFill>
                      <a:blip r:embed="rId4"/>
                      <a:stretch>
                        <a:fillRect/>
                      </a:stretch>
                    </p:blipFill>
                    <p:spPr>
                      <a:xfrm>
                        <a:off x="5918200" y="2362200"/>
                        <a:ext cx="914400" cy="198438"/>
                      </a:xfrm>
                      <a:prstGeom prst="rect">
                        <a:avLst/>
                      </a:prstGeom>
                    </p:spPr>
                  </p:pic>
                </p:oleObj>
              </mc:Fallback>
            </mc:AlternateContent>
          </a:graphicData>
        </a:graphic>
      </p:graphicFrame>
      <p:sp>
        <p:nvSpPr>
          <p:cNvPr id="5" name="Title 1">
            <a:extLst>
              <a:ext uri="{FF2B5EF4-FFF2-40B4-BE49-F238E27FC236}">
                <a16:creationId xmlns:a16="http://schemas.microsoft.com/office/drawing/2014/main" id="{2460FA0E-24B1-4499-9CD0-70E772E2CD02}"/>
              </a:ext>
            </a:extLst>
          </p:cNvPr>
          <p:cNvSpPr txBox="1">
            <a:spLocks/>
          </p:cNvSpPr>
          <p:nvPr/>
        </p:nvSpPr>
        <p:spPr>
          <a:xfrm>
            <a:off x="1790977" y="3560177"/>
            <a:ext cx="7905750" cy="19351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a:lstStyle>
          <a:p>
            <a:r>
              <a:rPr lang="en-ZA" dirty="0"/>
              <a:t>Calculate the magnitude of the reaction forces and test your answer.</a:t>
            </a:r>
          </a:p>
        </p:txBody>
      </p:sp>
    </p:spTree>
    <p:extLst>
      <p:ext uri="{BB962C8B-B14F-4D97-AF65-F5344CB8AC3E}">
        <p14:creationId xmlns:p14="http://schemas.microsoft.com/office/powerpoint/2010/main" val="302233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CF64A-7865-42D6-90BC-6CC329491F53}"/>
              </a:ext>
            </a:extLst>
          </p:cNvPr>
          <p:cNvSpPr>
            <a:spLocks noGrp="1"/>
          </p:cNvSpPr>
          <p:nvPr>
            <p:ph type="title"/>
          </p:nvPr>
        </p:nvSpPr>
        <p:spPr/>
        <p:txBody>
          <a:bodyPr>
            <a:normAutofit/>
          </a:bodyPr>
          <a:lstStyle/>
          <a:p>
            <a:r>
              <a:rPr lang="en-ZA" dirty="0"/>
              <a:t>3a) Determine the magnitude and direction of the equilibrant graphically:</a:t>
            </a:r>
          </a:p>
        </p:txBody>
      </p:sp>
      <p:graphicFrame>
        <p:nvGraphicFramePr>
          <p:cNvPr id="12" name="Object 11">
            <a:extLst>
              <a:ext uri="{FF2B5EF4-FFF2-40B4-BE49-F238E27FC236}">
                <a16:creationId xmlns:a16="http://schemas.microsoft.com/office/drawing/2014/main" id="{EEA83637-0854-4DC6-9119-70F8D49EBD61}"/>
              </a:ext>
            </a:extLst>
          </p:cNvPr>
          <p:cNvGraphicFramePr>
            <a:graphicFrameLocks noChangeAspect="1"/>
          </p:cNvGraphicFramePr>
          <p:nvPr>
            <p:extLst>
              <p:ext uri="{D42A27DB-BD31-4B8C-83A1-F6EECF244321}">
                <p14:modId xmlns:p14="http://schemas.microsoft.com/office/powerpoint/2010/main" val="1696146129"/>
              </p:ext>
            </p:extLst>
          </p:nvPr>
        </p:nvGraphicFramePr>
        <p:xfrm>
          <a:off x="6308418" y="2548705"/>
          <a:ext cx="114300" cy="177800"/>
        </p:xfrm>
        <a:graphic>
          <a:graphicData uri="http://schemas.openxmlformats.org/presentationml/2006/ole">
            <mc:AlternateContent xmlns:mc="http://schemas.openxmlformats.org/markup-compatibility/2006">
              <mc:Choice xmlns:v="urn:schemas-microsoft-com:vml" Requires="v">
                <p:oleObj spid="_x0000_s1247" name="Equation" r:id="rId3" imgW="114120" imgH="177480" progId="Equation.DSMT4">
                  <p:embed/>
                </p:oleObj>
              </mc:Choice>
              <mc:Fallback>
                <p:oleObj name="Equation" r:id="rId3" imgW="114120" imgH="177480" progId="Equation.DSMT4">
                  <p:embed/>
                  <p:pic>
                    <p:nvPicPr>
                      <p:cNvPr id="0" name=""/>
                      <p:cNvPicPr/>
                      <p:nvPr/>
                    </p:nvPicPr>
                    <p:blipFill>
                      <a:blip r:embed="rId4"/>
                      <a:stretch>
                        <a:fillRect/>
                      </a:stretch>
                    </p:blipFill>
                    <p:spPr>
                      <a:xfrm>
                        <a:off x="6308418" y="2548705"/>
                        <a:ext cx="114300" cy="177800"/>
                      </a:xfrm>
                      <a:prstGeom prst="rect">
                        <a:avLst/>
                      </a:prstGeom>
                    </p:spPr>
                  </p:pic>
                </p:oleObj>
              </mc:Fallback>
            </mc:AlternateContent>
          </a:graphicData>
        </a:graphic>
      </p:graphicFrame>
      <p:sp>
        <p:nvSpPr>
          <p:cNvPr id="8" name="Title 1">
            <a:extLst>
              <a:ext uri="{FF2B5EF4-FFF2-40B4-BE49-F238E27FC236}">
                <a16:creationId xmlns:a16="http://schemas.microsoft.com/office/drawing/2014/main" id="{C5243C01-0018-43C3-96BB-544DC593B8E3}"/>
              </a:ext>
            </a:extLst>
          </p:cNvPr>
          <p:cNvSpPr txBox="1">
            <a:spLocks/>
          </p:cNvSpPr>
          <p:nvPr/>
        </p:nvSpPr>
        <p:spPr>
          <a:xfrm>
            <a:off x="2348947" y="1563758"/>
            <a:ext cx="7590182" cy="881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a:lstStyle>
          <a:p>
            <a:endParaRPr lang="en-ZA" sz="3200" dirty="0"/>
          </a:p>
        </p:txBody>
      </p:sp>
      <p:pic>
        <p:nvPicPr>
          <p:cNvPr id="4" name="Picture 3">
            <a:extLst>
              <a:ext uri="{FF2B5EF4-FFF2-40B4-BE49-F238E27FC236}">
                <a16:creationId xmlns:a16="http://schemas.microsoft.com/office/drawing/2014/main" id="{9C841BAE-2F08-4D6C-A1C5-9D8984A4C92C}"/>
              </a:ext>
            </a:extLst>
          </p:cNvPr>
          <p:cNvPicPr>
            <a:picLocks noChangeAspect="1"/>
          </p:cNvPicPr>
          <p:nvPr/>
        </p:nvPicPr>
        <p:blipFill>
          <a:blip r:embed="rId5"/>
          <a:stretch>
            <a:fillRect/>
          </a:stretch>
        </p:blipFill>
        <p:spPr>
          <a:xfrm>
            <a:off x="4327210" y="2043699"/>
            <a:ext cx="2502185" cy="2546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a:extLst>
              <a:ext uri="{FF2B5EF4-FFF2-40B4-BE49-F238E27FC236}">
                <a16:creationId xmlns:a16="http://schemas.microsoft.com/office/drawing/2014/main" id="{CC777FED-713B-47CE-84ED-98A4E3BD9F23}"/>
              </a:ext>
            </a:extLst>
          </p:cNvPr>
          <p:cNvSpPr txBox="1"/>
          <p:nvPr/>
        </p:nvSpPr>
        <p:spPr>
          <a:xfrm>
            <a:off x="4098345" y="4957280"/>
            <a:ext cx="3326294" cy="523220"/>
          </a:xfrm>
          <a:prstGeom prst="rect">
            <a:avLst/>
          </a:prstGeom>
          <a:noFill/>
        </p:spPr>
        <p:txBody>
          <a:bodyPr wrap="square" rtlCol="0">
            <a:spAutoFit/>
          </a:bodyPr>
          <a:lstStyle/>
          <a:p>
            <a:r>
              <a:rPr lang="en-GB" sz="2800" i="1" dirty="0"/>
              <a:t>Figure: Two forces</a:t>
            </a:r>
            <a:endParaRPr lang="en-ZA" sz="2800" dirty="0"/>
          </a:p>
        </p:txBody>
      </p:sp>
    </p:spTree>
    <p:extLst>
      <p:ext uri="{BB962C8B-B14F-4D97-AF65-F5344CB8AC3E}">
        <p14:creationId xmlns:p14="http://schemas.microsoft.com/office/powerpoint/2010/main" val="201216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CF64A-7865-42D6-90BC-6CC329491F53}"/>
              </a:ext>
            </a:extLst>
          </p:cNvPr>
          <p:cNvSpPr>
            <a:spLocks noGrp="1"/>
          </p:cNvSpPr>
          <p:nvPr>
            <p:ph type="title"/>
          </p:nvPr>
        </p:nvSpPr>
        <p:spPr/>
        <p:txBody>
          <a:bodyPr>
            <a:noAutofit/>
          </a:bodyPr>
          <a:lstStyle/>
          <a:p>
            <a:r>
              <a:rPr lang="en-ZA" dirty="0"/>
              <a:t>9. (Continued)</a:t>
            </a:r>
          </a:p>
        </p:txBody>
      </p:sp>
      <p:graphicFrame>
        <p:nvGraphicFramePr>
          <p:cNvPr id="12" name="Object 11">
            <a:extLst>
              <a:ext uri="{FF2B5EF4-FFF2-40B4-BE49-F238E27FC236}">
                <a16:creationId xmlns:a16="http://schemas.microsoft.com/office/drawing/2014/main" id="{EEA83637-0854-4DC6-9119-70F8D49EBD61}"/>
              </a:ext>
            </a:extLst>
          </p:cNvPr>
          <p:cNvGraphicFramePr>
            <a:graphicFrameLocks noChangeAspect="1"/>
          </p:cNvGraphicFramePr>
          <p:nvPr>
            <p:extLst/>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spid="_x0000_s58416" name="Equation" r:id="rId3" imgW="114120" imgH="177480" progId="Equation.DSMT4">
                  <p:embed/>
                </p:oleObj>
              </mc:Choice>
              <mc:Fallback>
                <p:oleObj name="Equation" r:id="rId3" imgW="114120" imgH="177480" progId="Equation.DSMT4">
                  <p:embed/>
                  <p:pic>
                    <p:nvPicPr>
                      <p:cNvPr id="12" name="Object 11">
                        <a:extLst>
                          <a:ext uri="{FF2B5EF4-FFF2-40B4-BE49-F238E27FC236}">
                            <a16:creationId xmlns:a16="http://schemas.microsoft.com/office/drawing/2014/main" id="{EEA83637-0854-4DC6-9119-70F8D49EBD61}"/>
                          </a:ext>
                        </a:extLst>
                      </p:cNvPr>
                      <p:cNvPicPr/>
                      <p:nvPr/>
                    </p:nvPicPr>
                    <p:blipFill>
                      <a:blip r:embed="rId4"/>
                      <a:stretch>
                        <a:fillRect/>
                      </a:stretch>
                    </p:blipFill>
                    <p:spPr>
                      <a:xfrm>
                        <a:off x="6318250" y="2371725"/>
                        <a:ext cx="114300" cy="177800"/>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1032DAC3-6CBF-4BBD-9FFC-C53D63A12628}"/>
              </a:ext>
            </a:extLst>
          </p:cNvPr>
          <p:cNvSpPr txBox="1"/>
          <p:nvPr/>
        </p:nvSpPr>
        <p:spPr>
          <a:xfrm>
            <a:off x="3503665" y="4917637"/>
            <a:ext cx="4399479" cy="461665"/>
          </a:xfrm>
          <a:prstGeom prst="rect">
            <a:avLst/>
          </a:prstGeom>
          <a:noFill/>
        </p:spPr>
        <p:txBody>
          <a:bodyPr wrap="square" rtlCol="0">
            <a:spAutoFit/>
          </a:bodyPr>
          <a:lstStyle/>
          <a:p>
            <a:r>
              <a:rPr lang="en-GB" sz="2400" i="1" dirty="0"/>
              <a:t>Figure: Forces acting on a beam</a:t>
            </a:r>
            <a:endParaRPr lang="en-ZA" sz="2400" dirty="0"/>
          </a:p>
        </p:txBody>
      </p:sp>
      <p:pic>
        <p:nvPicPr>
          <p:cNvPr id="6" name="Picture 5">
            <a:extLst>
              <a:ext uri="{FF2B5EF4-FFF2-40B4-BE49-F238E27FC236}">
                <a16:creationId xmlns:a16="http://schemas.microsoft.com/office/drawing/2014/main" id="{60773182-980C-47D9-BD80-C050BB219DC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196548" y="1709531"/>
            <a:ext cx="7013712" cy="2955234"/>
          </a:xfrm>
          <a:prstGeom prst="rect">
            <a:avLst/>
          </a:prstGeom>
          <a:noFill/>
          <a:ln>
            <a:noFill/>
          </a:ln>
        </p:spPr>
      </p:pic>
    </p:spTree>
    <p:extLst>
      <p:ext uri="{BB962C8B-B14F-4D97-AF65-F5344CB8AC3E}">
        <p14:creationId xmlns:p14="http://schemas.microsoft.com/office/powerpoint/2010/main" val="93027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CF64A-7865-42D6-90BC-6CC329491F53}"/>
              </a:ext>
            </a:extLst>
          </p:cNvPr>
          <p:cNvSpPr>
            <a:spLocks noGrp="1"/>
          </p:cNvSpPr>
          <p:nvPr>
            <p:ph type="title"/>
          </p:nvPr>
        </p:nvSpPr>
        <p:spPr/>
        <p:txBody>
          <a:bodyPr>
            <a:noAutofit/>
          </a:bodyPr>
          <a:lstStyle/>
          <a:p>
            <a:r>
              <a:rPr lang="en-ZA" dirty="0"/>
              <a:t>9. (Continued)</a:t>
            </a:r>
          </a:p>
        </p:txBody>
      </p:sp>
      <p:graphicFrame>
        <p:nvGraphicFramePr>
          <p:cNvPr id="12" name="Object 11">
            <a:extLst>
              <a:ext uri="{FF2B5EF4-FFF2-40B4-BE49-F238E27FC236}">
                <a16:creationId xmlns:a16="http://schemas.microsoft.com/office/drawing/2014/main" id="{EEA83637-0854-4DC6-9119-70F8D49EBD61}"/>
              </a:ext>
            </a:extLst>
          </p:cNvPr>
          <p:cNvGraphicFramePr>
            <a:graphicFrameLocks noChangeAspect="1"/>
          </p:cNvGraphicFramePr>
          <p:nvPr>
            <p:extLst/>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spid="_x0000_s59670" name="Equation" r:id="rId3" imgW="114120" imgH="177480" progId="Equation.DSMT4">
                  <p:embed/>
                </p:oleObj>
              </mc:Choice>
              <mc:Fallback>
                <p:oleObj name="Equation" r:id="rId3" imgW="114120" imgH="177480" progId="Equation.DSMT4">
                  <p:embed/>
                  <p:pic>
                    <p:nvPicPr>
                      <p:cNvPr id="12" name="Object 11">
                        <a:extLst>
                          <a:ext uri="{FF2B5EF4-FFF2-40B4-BE49-F238E27FC236}">
                            <a16:creationId xmlns:a16="http://schemas.microsoft.com/office/drawing/2014/main" id="{EEA83637-0854-4DC6-9119-70F8D49EBD61}"/>
                          </a:ext>
                        </a:extLst>
                      </p:cNvPr>
                      <p:cNvPicPr/>
                      <p:nvPr/>
                    </p:nvPicPr>
                    <p:blipFill>
                      <a:blip r:embed="rId4"/>
                      <a:stretch>
                        <a:fillRect/>
                      </a:stretch>
                    </p:blipFill>
                    <p:spPr>
                      <a:xfrm>
                        <a:off x="6318250" y="2371725"/>
                        <a:ext cx="114300" cy="177800"/>
                      </a:xfrm>
                      <a:prstGeom prst="rect">
                        <a:avLst/>
                      </a:prstGeom>
                    </p:spPr>
                  </p:pic>
                </p:oleObj>
              </mc:Fallback>
            </mc:AlternateContent>
          </a:graphicData>
        </a:graphic>
      </p:graphicFrame>
      <p:sp>
        <p:nvSpPr>
          <p:cNvPr id="6" name="Title 1">
            <a:extLst>
              <a:ext uri="{FF2B5EF4-FFF2-40B4-BE49-F238E27FC236}">
                <a16:creationId xmlns:a16="http://schemas.microsoft.com/office/drawing/2014/main" id="{37110B15-D771-4EF1-894D-3B2230CF8ABF}"/>
              </a:ext>
            </a:extLst>
          </p:cNvPr>
          <p:cNvSpPr txBox="1">
            <a:spLocks/>
          </p:cNvSpPr>
          <p:nvPr/>
        </p:nvSpPr>
        <p:spPr>
          <a:xfrm>
            <a:off x="2143125" y="1368426"/>
            <a:ext cx="7905750" cy="8938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a:lstStyle>
          <a:p>
            <a:r>
              <a:rPr lang="en-ZA" sz="3200" dirty="0"/>
              <a:t>Take moments about A:</a:t>
            </a:r>
          </a:p>
        </p:txBody>
      </p:sp>
      <p:graphicFrame>
        <p:nvGraphicFramePr>
          <p:cNvPr id="3" name="Object 2">
            <a:extLst>
              <a:ext uri="{FF2B5EF4-FFF2-40B4-BE49-F238E27FC236}">
                <a16:creationId xmlns:a16="http://schemas.microsoft.com/office/drawing/2014/main" id="{B884083B-4F26-47C1-8508-63CB47FF2D42}"/>
              </a:ext>
            </a:extLst>
          </p:cNvPr>
          <p:cNvGraphicFramePr>
            <a:graphicFrameLocks noChangeAspect="1"/>
          </p:cNvGraphicFramePr>
          <p:nvPr>
            <p:extLst>
              <p:ext uri="{D42A27DB-BD31-4B8C-83A1-F6EECF244321}">
                <p14:modId xmlns:p14="http://schemas.microsoft.com/office/powerpoint/2010/main" val="441735680"/>
              </p:ext>
            </p:extLst>
          </p:nvPr>
        </p:nvGraphicFramePr>
        <p:xfrm>
          <a:off x="2640388" y="2317570"/>
          <a:ext cx="4202978" cy="529508"/>
        </p:xfrm>
        <a:graphic>
          <a:graphicData uri="http://schemas.openxmlformats.org/presentationml/2006/ole">
            <mc:AlternateContent xmlns:mc="http://schemas.openxmlformats.org/markup-compatibility/2006">
              <mc:Choice xmlns:v="urn:schemas-microsoft-com:vml" Requires="v">
                <p:oleObj spid="_x0000_s59671" name="Equation" r:id="rId5" imgW="1612800" imgH="203040" progId="Equation.DSMT4">
                  <p:embed/>
                </p:oleObj>
              </mc:Choice>
              <mc:Fallback>
                <p:oleObj name="Equation" r:id="rId5" imgW="1612800" imgH="203040" progId="Equation.DSMT4">
                  <p:embed/>
                  <p:pic>
                    <p:nvPicPr>
                      <p:cNvPr id="3" name="Object 2">
                        <a:extLst>
                          <a:ext uri="{FF2B5EF4-FFF2-40B4-BE49-F238E27FC236}">
                            <a16:creationId xmlns:a16="http://schemas.microsoft.com/office/drawing/2014/main" id="{B884083B-4F26-47C1-8508-63CB47FF2D42}"/>
                          </a:ext>
                        </a:extLst>
                      </p:cNvPr>
                      <p:cNvPicPr/>
                      <p:nvPr/>
                    </p:nvPicPr>
                    <p:blipFill>
                      <a:blip r:embed="rId6"/>
                      <a:stretch>
                        <a:fillRect/>
                      </a:stretch>
                    </p:blipFill>
                    <p:spPr>
                      <a:xfrm>
                        <a:off x="2640388" y="2317570"/>
                        <a:ext cx="4202978" cy="529508"/>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61E339F4-9383-4BFE-9D66-B1ACAFDE944E}"/>
              </a:ext>
            </a:extLst>
          </p:cNvPr>
          <p:cNvGraphicFramePr>
            <a:graphicFrameLocks noChangeAspect="1"/>
          </p:cNvGraphicFramePr>
          <p:nvPr>
            <p:extLst>
              <p:ext uri="{D42A27DB-BD31-4B8C-83A1-F6EECF244321}">
                <p14:modId xmlns:p14="http://schemas.microsoft.com/office/powerpoint/2010/main" val="2614073085"/>
              </p:ext>
            </p:extLst>
          </p:nvPr>
        </p:nvGraphicFramePr>
        <p:xfrm>
          <a:off x="2680737" y="3028169"/>
          <a:ext cx="4475438" cy="480414"/>
        </p:xfrm>
        <a:graphic>
          <a:graphicData uri="http://schemas.openxmlformats.org/presentationml/2006/ole">
            <mc:AlternateContent xmlns:mc="http://schemas.openxmlformats.org/markup-compatibility/2006">
              <mc:Choice xmlns:v="urn:schemas-microsoft-com:vml" Requires="v">
                <p:oleObj spid="_x0000_s59672" name="Equation" r:id="rId7" imgW="1892160" imgH="203040" progId="Equation.DSMT4">
                  <p:embed/>
                </p:oleObj>
              </mc:Choice>
              <mc:Fallback>
                <p:oleObj name="Equation" r:id="rId7" imgW="1892160" imgH="203040" progId="Equation.DSMT4">
                  <p:embed/>
                  <p:pic>
                    <p:nvPicPr>
                      <p:cNvPr id="4" name="Object 3">
                        <a:extLst>
                          <a:ext uri="{FF2B5EF4-FFF2-40B4-BE49-F238E27FC236}">
                            <a16:creationId xmlns:a16="http://schemas.microsoft.com/office/drawing/2014/main" id="{61E339F4-9383-4BFE-9D66-B1ACAFDE944E}"/>
                          </a:ext>
                        </a:extLst>
                      </p:cNvPr>
                      <p:cNvPicPr/>
                      <p:nvPr/>
                    </p:nvPicPr>
                    <p:blipFill>
                      <a:blip r:embed="rId8"/>
                      <a:stretch>
                        <a:fillRect/>
                      </a:stretch>
                    </p:blipFill>
                    <p:spPr>
                      <a:xfrm>
                        <a:off x="2680737" y="3028169"/>
                        <a:ext cx="4475438" cy="480414"/>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3371199A-8151-4FA2-A698-6FDF2513C6D4}"/>
              </a:ext>
            </a:extLst>
          </p:cNvPr>
          <p:cNvGraphicFramePr>
            <a:graphicFrameLocks noChangeAspect="1"/>
          </p:cNvGraphicFramePr>
          <p:nvPr>
            <p:extLst>
              <p:ext uri="{D42A27DB-BD31-4B8C-83A1-F6EECF244321}">
                <p14:modId xmlns:p14="http://schemas.microsoft.com/office/powerpoint/2010/main" val="3013291033"/>
              </p:ext>
            </p:extLst>
          </p:nvPr>
        </p:nvGraphicFramePr>
        <p:xfrm>
          <a:off x="4601711" y="3657807"/>
          <a:ext cx="1238178" cy="508194"/>
        </p:xfrm>
        <a:graphic>
          <a:graphicData uri="http://schemas.openxmlformats.org/presentationml/2006/ole">
            <mc:AlternateContent xmlns:mc="http://schemas.openxmlformats.org/markup-compatibility/2006">
              <mc:Choice xmlns:v="urn:schemas-microsoft-com:vml" Requires="v">
                <p:oleObj spid="_x0000_s59673" name="Equation" r:id="rId9" imgW="495000" imgH="203040" progId="Equation.DSMT4">
                  <p:embed/>
                </p:oleObj>
              </mc:Choice>
              <mc:Fallback>
                <p:oleObj name="Equation" r:id="rId9" imgW="495000" imgH="203040" progId="Equation.DSMT4">
                  <p:embed/>
                  <p:pic>
                    <p:nvPicPr>
                      <p:cNvPr id="8" name="Object 7">
                        <a:extLst>
                          <a:ext uri="{FF2B5EF4-FFF2-40B4-BE49-F238E27FC236}">
                            <a16:creationId xmlns:a16="http://schemas.microsoft.com/office/drawing/2014/main" id="{3371199A-8151-4FA2-A698-6FDF2513C6D4}"/>
                          </a:ext>
                        </a:extLst>
                      </p:cNvPr>
                      <p:cNvPicPr/>
                      <p:nvPr/>
                    </p:nvPicPr>
                    <p:blipFill>
                      <a:blip r:embed="rId10"/>
                      <a:stretch>
                        <a:fillRect/>
                      </a:stretch>
                    </p:blipFill>
                    <p:spPr>
                      <a:xfrm>
                        <a:off x="4601711" y="3657807"/>
                        <a:ext cx="1238178" cy="508194"/>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4F7039A7-CCD9-43A4-87F8-12807BF4741F}"/>
              </a:ext>
            </a:extLst>
          </p:cNvPr>
          <p:cNvGraphicFramePr>
            <a:graphicFrameLocks noChangeAspect="1"/>
          </p:cNvGraphicFramePr>
          <p:nvPr>
            <p:extLst>
              <p:ext uri="{D42A27DB-BD31-4B8C-83A1-F6EECF244321}">
                <p14:modId xmlns:p14="http://schemas.microsoft.com/office/powerpoint/2010/main" val="966956473"/>
              </p:ext>
            </p:extLst>
          </p:nvPr>
        </p:nvGraphicFramePr>
        <p:xfrm>
          <a:off x="2547624" y="4186722"/>
          <a:ext cx="3411537" cy="1000125"/>
        </p:xfrm>
        <a:graphic>
          <a:graphicData uri="http://schemas.openxmlformats.org/presentationml/2006/ole">
            <mc:AlternateContent xmlns:mc="http://schemas.openxmlformats.org/markup-compatibility/2006">
              <mc:Choice xmlns:v="urn:schemas-microsoft-com:vml" Requires="v">
                <p:oleObj spid="_x0000_s59674" name="Equation" r:id="rId11" imgW="1346040" imgH="393480" progId="Equation.DSMT4">
                  <p:embed/>
                </p:oleObj>
              </mc:Choice>
              <mc:Fallback>
                <p:oleObj name="Equation" r:id="rId11" imgW="1346040" imgH="393480" progId="Equation.DSMT4">
                  <p:embed/>
                  <p:pic>
                    <p:nvPicPr>
                      <p:cNvPr id="9" name="Object 8">
                        <a:extLst>
                          <a:ext uri="{FF2B5EF4-FFF2-40B4-BE49-F238E27FC236}">
                            <a16:creationId xmlns:a16="http://schemas.microsoft.com/office/drawing/2014/main" id="{4F7039A7-CCD9-43A4-87F8-12807BF4741F}"/>
                          </a:ext>
                        </a:extLst>
                      </p:cNvPr>
                      <p:cNvPicPr/>
                      <p:nvPr/>
                    </p:nvPicPr>
                    <p:blipFill>
                      <a:blip r:embed="rId12"/>
                      <a:stretch>
                        <a:fillRect/>
                      </a:stretch>
                    </p:blipFill>
                    <p:spPr>
                      <a:xfrm>
                        <a:off x="2547624" y="4186722"/>
                        <a:ext cx="3411537" cy="1000125"/>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26411694-874F-4390-8F9C-7860098E1A1A}"/>
              </a:ext>
            </a:extLst>
          </p:cNvPr>
          <p:cNvGraphicFramePr>
            <a:graphicFrameLocks noChangeAspect="1"/>
          </p:cNvGraphicFramePr>
          <p:nvPr>
            <p:extLst>
              <p:ext uri="{D42A27DB-BD31-4B8C-83A1-F6EECF244321}">
                <p14:modId xmlns:p14="http://schemas.microsoft.com/office/powerpoint/2010/main" val="3544050719"/>
              </p:ext>
            </p:extLst>
          </p:nvPr>
        </p:nvGraphicFramePr>
        <p:xfrm>
          <a:off x="4591050" y="5310189"/>
          <a:ext cx="1290638" cy="479425"/>
        </p:xfrm>
        <a:graphic>
          <a:graphicData uri="http://schemas.openxmlformats.org/presentationml/2006/ole">
            <mc:AlternateContent xmlns:mc="http://schemas.openxmlformats.org/markup-compatibility/2006">
              <mc:Choice xmlns:v="urn:schemas-microsoft-com:vml" Requires="v">
                <p:oleObj spid="_x0000_s59675" name="Equation" r:id="rId13" imgW="545760" imgH="203040" progId="Equation.DSMT4">
                  <p:embed/>
                </p:oleObj>
              </mc:Choice>
              <mc:Fallback>
                <p:oleObj name="Equation" r:id="rId13" imgW="545760" imgH="203040" progId="Equation.DSMT4">
                  <p:embed/>
                  <p:pic>
                    <p:nvPicPr>
                      <p:cNvPr id="0" name=""/>
                      <p:cNvPicPr/>
                      <p:nvPr/>
                    </p:nvPicPr>
                    <p:blipFill>
                      <a:blip r:embed="rId14"/>
                      <a:stretch>
                        <a:fillRect/>
                      </a:stretch>
                    </p:blipFill>
                    <p:spPr>
                      <a:xfrm>
                        <a:off x="4591050" y="5310189"/>
                        <a:ext cx="1290638" cy="479425"/>
                      </a:xfrm>
                      <a:prstGeom prst="rect">
                        <a:avLst/>
                      </a:prstGeom>
                    </p:spPr>
                  </p:pic>
                </p:oleObj>
              </mc:Fallback>
            </mc:AlternateContent>
          </a:graphicData>
        </a:graphic>
      </p:graphicFrame>
    </p:spTree>
    <p:extLst>
      <p:ext uri="{BB962C8B-B14F-4D97-AF65-F5344CB8AC3E}">
        <p14:creationId xmlns:p14="http://schemas.microsoft.com/office/powerpoint/2010/main" val="26577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CF64A-7865-42D6-90BC-6CC329491F53}"/>
              </a:ext>
            </a:extLst>
          </p:cNvPr>
          <p:cNvSpPr>
            <a:spLocks noGrp="1"/>
          </p:cNvSpPr>
          <p:nvPr>
            <p:ph type="title"/>
          </p:nvPr>
        </p:nvSpPr>
        <p:spPr/>
        <p:txBody>
          <a:bodyPr>
            <a:noAutofit/>
          </a:bodyPr>
          <a:lstStyle/>
          <a:p>
            <a:r>
              <a:rPr lang="en-ZA" dirty="0"/>
              <a:t>9. (Continued)</a:t>
            </a:r>
          </a:p>
        </p:txBody>
      </p:sp>
      <p:graphicFrame>
        <p:nvGraphicFramePr>
          <p:cNvPr id="12" name="Object 11">
            <a:extLst>
              <a:ext uri="{FF2B5EF4-FFF2-40B4-BE49-F238E27FC236}">
                <a16:creationId xmlns:a16="http://schemas.microsoft.com/office/drawing/2014/main" id="{EEA83637-0854-4DC6-9119-70F8D49EBD61}"/>
              </a:ext>
            </a:extLst>
          </p:cNvPr>
          <p:cNvGraphicFramePr>
            <a:graphicFrameLocks noChangeAspect="1"/>
          </p:cNvGraphicFramePr>
          <p:nvPr>
            <p:extLst/>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spid="_x0000_s60682" name="Equation" r:id="rId3" imgW="114120" imgH="177480" progId="Equation.DSMT4">
                  <p:embed/>
                </p:oleObj>
              </mc:Choice>
              <mc:Fallback>
                <p:oleObj name="Equation" r:id="rId3" imgW="114120" imgH="177480" progId="Equation.DSMT4">
                  <p:embed/>
                  <p:pic>
                    <p:nvPicPr>
                      <p:cNvPr id="12" name="Object 11">
                        <a:extLst>
                          <a:ext uri="{FF2B5EF4-FFF2-40B4-BE49-F238E27FC236}">
                            <a16:creationId xmlns:a16="http://schemas.microsoft.com/office/drawing/2014/main" id="{EEA83637-0854-4DC6-9119-70F8D49EBD61}"/>
                          </a:ext>
                        </a:extLst>
                      </p:cNvPr>
                      <p:cNvPicPr/>
                      <p:nvPr/>
                    </p:nvPicPr>
                    <p:blipFill>
                      <a:blip r:embed="rId4"/>
                      <a:stretch>
                        <a:fillRect/>
                      </a:stretch>
                    </p:blipFill>
                    <p:spPr>
                      <a:xfrm>
                        <a:off x="6318250" y="2371725"/>
                        <a:ext cx="114300" cy="177800"/>
                      </a:xfrm>
                      <a:prstGeom prst="rect">
                        <a:avLst/>
                      </a:prstGeom>
                    </p:spPr>
                  </p:pic>
                </p:oleObj>
              </mc:Fallback>
            </mc:AlternateContent>
          </a:graphicData>
        </a:graphic>
      </p:graphicFrame>
      <p:sp>
        <p:nvSpPr>
          <p:cNvPr id="6" name="Title 1">
            <a:extLst>
              <a:ext uri="{FF2B5EF4-FFF2-40B4-BE49-F238E27FC236}">
                <a16:creationId xmlns:a16="http://schemas.microsoft.com/office/drawing/2014/main" id="{37110B15-D771-4EF1-894D-3B2230CF8ABF}"/>
              </a:ext>
            </a:extLst>
          </p:cNvPr>
          <p:cNvSpPr txBox="1">
            <a:spLocks/>
          </p:cNvSpPr>
          <p:nvPr/>
        </p:nvSpPr>
        <p:spPr>
          <a:xfrm>
            <a:off x="2143125" y="1355174"/>
            <a:ext cx="7905750" cy="8938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a:lstStyle>
          <a:p>
            <a:r>
              <a:rPr lang="en-ZA" sz="3200" dirty="0"/>
              <a:t>Take moments about B:</a:t>
            </a:r>
          </a:p>
        </p:txBody>
      </p:sp>
      <p:graphicFrame>
        <p:nvGraphicFramePr>
          <p:cNvPr id="3" name="Object 2">
            <a:extLst>
              <a:ext uri="{FF2B5EF4-FFF2-40B4-BE49-F238E27FC236}">
                <a16:creationId xmlns:a16="http://schemas.microsoft.com/office/drawing/2014/main" id="{B884083B-4F26-47C1-8508-63CB47FF2D42}"/>
              </a:ext>
            </a:extLst>
          </p:cNvPr>
          <p:cNvGraphicFramePr>
            <a:graphicFrameLocks noChangeAspect="1"/>
          </p:cNvGraphicFramePr>
          <p:nvPr>
            <p:extLst>
              <p:ext uri="{D42A27DB-BD31-4B8C-83A1-F6EECF244321}">
                <p14:modId xmlns:p14="http://schemas.microsoft.com/office/powerpoint/2010/main" val="838762364"/>
              </p:ext>
            </p:extLst>
          </p:nvPr>
        </p:nvGraphicFramePr>
        <p:xfrm>
          <a:off x="2390443" y="2377870"/>
          <a:ext cx="4088678" cy="515109"/>
        </p:xfrm>
        <a:graphic>
          <a:graphicData uri="http://schemas.openxmlformats.org/presentationml/2006/ole">
            <mc:AlternateContent xmlns:mc="http://schemas.openxmlformats.org/markup-compatibility/2006">
              <mc:Choice xmlns:v="urn:schemas-microsoft-com:vml" Requires="v">
                <p:oleObj spid="_x0000_s60683" name="Equation" r:id="rId5" imgW="1612800" imgH="203040" progId="Equation.DSMT4">
                  <p:embed/>
                </p:oleObj>
              </mc:Choice>
              <mc:Fallback>
                <p:oleObj name="Equation" r:id="rId5" imgW="1612800" imgH="203040" progId="Equation.DSMT4">
                  <p:embed/>
                  <p:pic>
                    <p:nvPicPr>
                      <p:cNvPr id="3" name="Object 2">
                        <a:extLst>
                          <a:ext uri="{FF2B5EF4-FFF2-40B4-BE49-F238E27FC236}">
                            <a16:creationId xmlns:a16="http://schemas.microsoft.com/office/drawing/2014/main" id="{B884083B-4F26-47C1-8508-63CB47FF2D42}"/>
                          </a:ext>
                        </a:extLst>
                      </p:cNvPr>
                      <p:cNvPicPr/>
                      <p:nvPr/>
                    </p:nvPicPr>
                    <p:blipFill>
                      <a:blip r:embed="rId6"/>
                      <a:stretch>
                        <a:fillRect/>
                      </a:stretch>
                    </p:blipFill>
                    <p:spPr>
                      <a:xfrm>
                        <a:off x="2390443" y="2377870"/>
                        <a:ext cx="4088678" cy="515109"/>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61E339F4-9383-4BFE-9D66-B1ACAFDE944E}"/>
              </a:ext>
            </a:extLst>
          </p:cNvPr>
          <p:cNvGraphicFramePr>
            <a:graphicFrameLocks noChangeAspect="1"/>
          </p:cNvGraphicFramePr>
          <p:nvPr>
            <p:extLst>
              <p:ext uri="{D42A27DB-BD31-4B8C-83A1-F6EECF244321}">
                <p14:modId xmlns:p14="http://schemas.microsoft.com/office/powerpoint/2010/main" val="116097113"/>
              </p:ext>
            </p:extLst>
          </p:nvPr>
        </p:nvGraphicFramePr>
        <p:xfrm>
          <a:off x="2492859" y="3098868"/>
          <a:ext cx="3155950" cy="515938"/>
        </p:xfrm>
        <a:graphic>
          <a:graphicData uri="http://schemas.openxmlformats.org/presentationml/2006/ole">
            <mc:AlternateContent xmlns:mc="http://schemas.openxmlformats.org/markup-compatibility/2006">
              <mc:Choice xmlns:v="urn:schemas-microsoft-com:vml" Requires="v">
                <p:oleObj spid="_x0000_s60684" name="Equation" r:id="rId7" imgW="1244520" imgH="203040" progId="Equation.DSMT4">
                  <p:embed/>
                </p:oleObj>
              </mc:Choice>
              <mc:Fallback>
                <p:oleObj name="Equation" r:id="rId7" imgW="1244520" imgH="203040" progId="Equation.DSMT4">
                  <p:embed/>
                  <p:pic>
                    <p:nvPicPr>
                      <p:cNvPr id="4" name="Object 3">
                        <a:extLst>
                          <a:ext uri="{FF2B5EF4-FFF2-40B4-BE49-F238E27FC236}">
                            <a16:creationId xmlns:a16="http://schemas.microsoft.com/office/drawing/2014/main" id="{61E339F4-9383-4BFE-9D66-B1ACAFDE944E}"/>
                          </a:ext>
                        </a:extLst>
                      </p:cNvPr>
                      <p:cNvPicPr/>
                      <p:nvPr/>
                    </p:nvPicPr>
                    <p:blipFill>
                      <a:blip r:embed="rId8"/>
                      <a:stretch>
                        <a:fillRect/>
                      </a:stretch>
                    </p:blipFill>
                    <p:spPr>
                      <a:xfrm>
                        <a:off x="2492859" y="3098868"/>
                        <a:ext cx="3155950" cy="515938"/>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3371199A-8151-4FA2-A698-6FDF2513C6D4}"/>
              </a:ext>
            </a:extLst>
          </p:cNvPr>
          <p:cNvGraphicFramePr>
            <a:graphicFrameLocks noChangeAspect="1"/>
          </p:cNvGraphicFramePr>
          <p:nvPr>
            <p:extLst>
              <p:ext uri="{D42A27DB-BD31-4B8C-83A1-F6EECF244321}">
                <p14:modId xmlns:p14="http://schemas.microsoft.com/office/powerpoint/2010/main" val="3366588133"/>
              </p:ext>
            </p:extLst>
          </p:nvPr>
        </p:nvGraphicFramePr>
        <p:xfrm>
          <a:off x="2229540" y="3900281"/>
          <a:ext cx="3992563" cy="481013"/>
        </p:xfrm>
        <a:graphic>
          <a:graphicData uri="http://schemas.openxmlformats.org/presentationml/2006/ole">
            <mc:AlternateContent xmlns:mc="http://schemas.openxmlformats.org/markup-compatibility/2006">
              <mc:Choice xmlns:v="urn:schemas-microsoft-com:vml" Requires="v">
                <p:oleObj spid="_x0000_s60685" name="Equation" r:id="rId9" imgW="1688760" imgH="203040" progId="Equation.DSMT4">
                  <p:embed/>
                </p:oleObj>
              </mc:Choice>
              <mc:Fallback>
                <p:oleObj name="Equation" r:id="rId9" imgW="1688760" imgH="203040" progId="Equation.DSMT4">
                  <p:embed/>
                  <p:pic>
                    <p:nvPicPr>
                      <p:cNvPr id="8" name="Object 7">
                        <a:extLst>
                          <a:ext uri="{FF2B5EF4-FFF2-40B4-BE49-F238E27FC236}">
                            <a16:creationId xmlns:a16="http://schemas.microsoft.com/office/drawing/2014/main" id="{3371199A-8151-4FA2-A698-6FDF2513C6D4}"/>
                          </a:ext>
                        </a:extLst>
                      </p:cNvPr>
                      <p:cNvPicPr/>
                      <p:nvPr/>
                    </p:nvPicPr>
                    <p:blipFill>
                      <a:blip r:embed="rId10"/>
                      <a:stretch>
                        <a:fillRect/>
                      </a:stretch>
                    </p:blipFill>
                    <p:spPr>
                      <a:xfrm>
                        <a:off x="2229540" y="3900281"/>
                        <a:ext cx="3992563" cy="481013"/>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4F7039A7-CCD9-43A4-87F8-12807BF4741F}"/>
              </a:ext>
            </a:extLst>
          </p:cNvPr>
          <p:cNvGraphicFramePr>
            <a:graphicFrameLocks noChangeAspect="1"/>
          </p:cNvGraphicFramePr>
          <p:nvPr>
            <p:extLst>
              <p:ext uri="{D42A27DB-BD31-4B8C-83A1-F6EECF244321}">
                <p14:modId xmlns:p14="http://schemas.microsoft.com/office/powerpoint/2010/main" val="3215703616"/>
              </p:ext>
            </p:extLst>
          </p:nvPr>
        </p:nvGraphicFramePr>
        <p:xfrm>
          <a:off x="2125655" y="4544254"/>
          <a:ext cx="3508375" cy="998538"/>
        </p:xfrm>
        <a:graphic>
          <a:graphicData uri="http://schemas.openxmlformats.org/presentationml/2006/ole">
            <mc:AlternateContent xmlns:mc="http://schemas.openxmlformats.org/markup-compatibility/2006">
              <mc:Choice xmlns:v="urn:schemas-microsoft-com:vml" Requires="v">
                <p:oleObj spid="_x0000_s60686" name="Equation" r:id="rId11" imgW="1384200" imgH="393480" progId="Equation.DSMT4">
                  <p:embed/>
                </p:oleObj>
              </mc:Choice>
              <mc:Fallback>
                <p:oleObj name="Equation" r:id="rId11" imgW="1384200" imgH="393480" progId="Equation.DSMT4">
                  <p:embed/>
                  <p:pic>
                    <p:nvPicPr>
                      <p:cNvPr id="9" name="Object 8">
                        <a:extLst>
                          <a:ext uri="{FF2B5EF4-FFF2-40B4-BE49-F238E27FC236}">
                            <a16:creationId xmlns:a16="http://schemas.microsoft.com/office/drawing/2014/main" id="{4F7039A7-CCD9-43A4-87F8-12807BF4741F}"/>
                          </a:ext>
                        </a:extLst>
                      </p:cNvPr>
                      <p:cNvPicPr/>
                      <p:nvPr/>
                    </p:nvPicPr>
                    <p:blipFill>
                      <a:blip r:embed="rId12"/>
                      <a:stretch>
                        <a:fillRect/>
                      </a:stretch>
                    </p:blipFill>
                    <p:spPr>
                      <a:xfrm>
                        <a:off x="2125655" y="4544254"/>
                        <a:ext cx="3508375" cy="998538"/>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7C5536A5-94CC-451B-AA31-FC645D00B652}"/>
              </a:ext>
            </a:extLst>
          </p:cNvPr>
          <p:cNvGraphicFramePr>
            <a:graphicFrameLocks noChangeAspect="1"/>
          </p:cNvGraphicFramePr>
          <p:nvPr>
            <p:extLst>
              <p:ext uri="{D42A27DB-BD31-4B8C-83A1-F6EECF244321}">
                <p14:modId xmlns:p14="http://schemas.microsoft.com/office/powerpoint/2010/main" val="3780282473"/>
              </p:ext>
            </p:extLst>
          </p:nvPr>
        </p:nvGraphicFramePr>
        <p:xfrm>
          <a:off x="4252324" y="5609052"/>
          <a:ext cx="1480936" cy="515108"/>
        </p:xfrm>
        <a:graphic>
          <a:graphicData uri="http://schemas.openxmlformats.org/presentationml/2006/ole">
            <mc:AlternateContent xmlns:mc="http://schemas.openxmlformats.org/markup-compatibility/2006">
              <mc:Choice xmlns:v="urn:schemas-microsoft-com:vml" Requires="v">
                <p:oleObj spid="_x0000_s60687" name="Equation" r:id="rId13" imgW="583920" imgH="203040" progId="Equation.DSMT4">
                  <p:embed/>
                </p:oleObj>
              </mc:Choice>
              <mc:Fallback>
                <p:oleObj name="Equation" r:id="rId13" imgW="583920" imgH="203040" progId="Equation.DSMT4">
                  <p:embed/>
                  <p:pic>
                    <p:nvPicPr>
                      <p:cNvPr id="0" name=""/>
                      <p:cNvPicPr/>
                      <p:nvPr/>
                    </p:nvPicPr>
                    <p:blipFill>
                      <a:blip r:embed="rId14"/>
                      <a:stretch>
                        <a:fillRect/>
                      </a:stretch>
                    </p:blipFill>
                    <p:spPr>
                      <a:xfrm>
                        <a:off x="4252324" y="5609052"/>
                        <a:ext cx="1480936" cy="515108"/>
                      </a:xfrm>
                      <a:prstGeom prst="rect">
                        <a:avLst/>
                      </a:prstGeom>
                    </p:spPr>
                  </p:pic>
                </p:oleObj>
              </mc:Fallback>
            </mc:AlternateContent>
          </a:graphicData>
        </a:graphic>
      </p:graphicFrame>
    </p:spTree>
    <p:extLst>
      <p:ext uri="{BB962C8B-B14F-4D97-AF65-F5344CB8AC3E}">
        <p14:creationId xmlns:p14="http://schemas.microsoft.com/office/powerpoint/2010/main" val="3935401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CF64A-7865-42D6-90BC-6CC329491F53}"/>
              </a:ext>
            </a:extLst>
          </p:cNvPr>
          <p:cNvSpPr>
            <a:spLocks noGrp="1"/>
          </p:cNvSpPr>
          <p:nvPr>
            <p:ph type="title"/>
          </p:nvPr>
        </p:nvSpPr>
        <p:spPr/>
        <p:txBody>
          <a:bodyPr>
            <a:noAutofit/>
          </a:bodyPr>
          <a:lstStyle/>
          <a:p>
            <a:r>
              <a:rPr lang="en-ZA" dirty="0"/>
              <a:t>9. (Continued)</a:t>
            </a:r>
          </a:p>
        </p:txBody>
      </p:sp>
      <p:graphicFrame>
        <p:nvGraphicFramePr>
          <p:cNvPr id="12" name="Object 11">
            <a:extLst>
              <a:ext uri="{FF2B5EF4-FFF2-40B4-BE49-F238E27FC236}">
                <a16:creationId xmlns:a16="http://schemas.microsoft.com/office/drawing/2014/main" id="{EEA83637-0854-4DC6-9119-70F8D49EBD61}"/>
              </a:ext>
            </a:extLst>
          </p:cNvPr>
          <p:cNvGraphicFramePr>
            <a:graphicFrameLocks noChangeAspect="1"/>
          </p:cNvGraphicFramePr>
          <p:nvPr>
            <p:extLst/>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spid="_x0000_s61706" name="Equation" r:id="rId3" imgW="114120" imgH="177480" progId="Equation.DSMT4">
                  <p:embed/>
                </p:oleObj>
              </mc:Choice>
              <mc:Fallback>
                <p:oleObj name="Equation" r:id="rId3" imgW="114120" imgH="177480" progId="Equation.DSMT4">
                  <p:embed/>
                  <p:pic>
                    <p:nvPicPr>
                      <p:cNvPr id="12" name="Object 11">
                        <a:extLst>
                          <a:ext uri="{FF2B5EF4-FFF2-40B4-BE49-F238E27FC236}">
                            <a16:creationId xmlns:a16="http://schemas.microsoft.com/office/drawing/2014/main" id="{EEA83637-0854-4DC6-9119-70F8D49EBD61}"/>
                          </a:ext>
                        </a:extLst>
                      </p:cNvPr>
                      <p:cNvPicPr/>
                      <p:nvPr/>
                    </p:nvPicPr>
                    <p:blipFill>
                      <a:blip r:embed="rId4"/>
                      <a:stretch>
                        <a:fillRect/>
                      </a:stretch>
                    </p:blipFill>
                    <p:spPr>
                      <a:xfrm>
                        <a:off x="6318250" y="2371725"/>
                        <a:ext cx="114300" cy="177800"/>
                      </a:xfrm>
                      <a:prstGeom prst="rect">
                        <a:avLst/>
                      </a:prstGeom>
                    </p:spPr>
                  </p:pic>
                </p:oleObj>
              </mc:Fallback>
            </mc:AlternateContent>
          </a:graphicData>
        </a:graphic>
      </p:graphicFrame>
      <p:sp>
        <p:nvSpPr>
          <p:cNvPr id="6" name="Title 1">
            <a:extLst>
              <a:ext uri="{FF2B5EF4-FFF2-40B4-BE49-F238E27FC236}">
                <a16:creationId xmlns:a16="http://schemas.microsoft.com/office/drawing/2014/main" id="{37110B15-D771-4EF1-894D-3B2230CF8ABF}"/>
              </a:ext>
            </a:extLst>
          </p:cNvPr>
          <p:cNvSpPr txBox="1">
            <a:spLocks/>
          </p:cNvSpPr>
          <p:nvPr/>
        </p:nvSpPr>
        <p:spPr>
          <a:xfrm>
            <a:off x="2143125" y="1368426"/>
            <a:ext cx="7905750" cy="8938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a:lstStyle>
          <a:p>
            <a:r>
              <a:rPr lang="en-ZA" sz="3200" dirty="0"/>
              <a:t>Test:</a:t>
            </a:r>
          </a:p>
        </p:txBody>
      </p:sp>
      <p:graphicFrame>
        <p:nvGraphicFramePr>
          <p:cNvPr id="3" name="Object 2">
            <a:extLst>
              <a:ext uri="{FF2B5EF4-FFF2-40B4-BE49-F238E27FC236}">
                <a16:creationId xmlns:a16="http://schemas.microsoft.com/office/drawing/2014/main" id="{B884083B-4F26-47C1-8508-63CB47FF2D42}"/>
              </a:ext>
            </a:extLst>
          </p:cNvPr>
          <p:cNvGraphicFramePr>
            <a:graphicFrameLocks noChangeAspect="1"/>
          </p:cNvGraphicFramePr>
          <p:nvPr>
            <p:extLst>
              <p:ext uri="{D42A27DB-BD31-4B8C-83A1-F6EECF244321}">
                <p14:modId xmlns:p14="http://schemas.microsoft.com/office/powerpoint/2010/main" val="3971446363"/>
              </p:ext>
            </p:extLst>
          </p:nvPr>
        </p:nvGraphicFramePr>
        <p:xfrm>
          <a:off x="2574375" y="2359234"/>
          <a:ext cx="4283075" cy="514350"/>
        </p:xfrm>
        <a:graphic>
          <a:graphicData uri="http://schemas.openxmlformats.org/presentationml/2006/ole">
            <mc:AlternateContent xmlns:mc="http://schemas.openxmlformats.org/markup-compatibility/2006">
              <mc:Choice xmlns:v="urn:schemas-microsoft-com:vml" Requires="v">
                <p:oleObj spid="_x0000_s61707" name="Equation" r:id="rId5" imgW="1688760" imgH="203040" progId="Equation.DSMT4">
                  <p:embed/>
                </p:oleObj>
              </mc:Choice>
              <mc:Fallback>
                <p:oleObj name="Equation" r:id="rId5" imgW="1688760" imgH="203040" progId="Equation.DSMT4">
                  <p:embed/>
                  <p:pic>
                    <p:nvPicPr>
                      <p:cNvPr id="3" name="Object 2">
                        <a:extLst>
                          <a:ext uri="{FF2B5EF4-FFF2-40B4-BE49-F238E27FC236}">
                            <a16:creationId xmlns:a16="http://schemas.microsoft.com/office/drawing/2014/main" id="{B884083B-4F26-47C1-8508-63CB47FF2D42}"/>
                          </a:ext>
                        </a:extLst>
                      </p:cNvPr>
                      <p:cNvPicPr/>
                      <p:nvPr/>
                    </p:nvPicPr>
                    <p:blipFill>
                      <a:blip r:embed="rId6"/>
                      <a:stretch>
                        <a:fillRect/>
                      </a:stretch>
                    </p:blipFill>
                    <p:spPr>
                      <a:xfrm>
                        <a:off x="2574375" y="2359234"/>
                        <a:ext cx="4283075" cy="514350"/>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61E339F4-9383-4BFE-9D66-B1ACAFDE944E}"/>
              </a:ext>
            </a:extLst>
          </p:cNvPr>
          <p:cNvGraphicFramePr>
            <a:graphicFrameLocks noChangeAspect="1"/>
          </p:cNvGraphicFramePr>
          <p:nvPr>
            <p:extLst>
              <p:ext uri="{D42A27DB-BD31-4B8C-83A1-F6EECF244321}">
                <p14:modId xmlns:p14="http://schemas.microsoft.com/office/powerpoint/2010/main" val="1360378073"/>
              </p:ext>
            </p:extLst>
          </p:nvPr>
        </p:nvGraphicFramePr>
        <p:xfrm>
          <a:off x="4967288" y="2979739"/>
          <a:ext cx="1416050" cy="515937"/>
        </p:xfrm>
        <a:graphic>
          <a:graphicData uri="http://schemas.openxmlformats.org/presentationml/2006/ole">
            <mc:AlternateContent xmlns:mc="http://schemas.openxmlformats.org/markup-compatibility/2006">
              <mc:Choice xmlns:v="urn:schemas-microsoft-com:vml" Requires="v">
                <p:oleObj spid="_x0000_s61708" name="Equation" r:id="rId7" imgW="558720" imgH="203040" progId="Equation.DSMT4">
                  <p:embed/>
                </p:oleObj>
              </mc:Choice>
              <mc:Fallback>
                <p:oleObj name="Equation" r:id="rId7" imgW="558720" imgH="203040" progId="Equation.DSMT4">
                  <p:embed/>
                  <p:pic>
                    <p:nvPicPr>
                      <p:cNvPr id="4" name="Object 3">
                        <a:extLst>
                          <a:ext uri="{FF2B5EF4-FFF2-40B4-BE49-F238E27FC236}">
                            <a16:creationId xmlns:a16="http://schemas.microsoft.com/office/drawing/2014/main" id="{61E339F4-9383-4BFE-9D66-B1ACAFDE944E}"/>
                          </a:ext>
                        </a:extLst>
                      </p:cNvPr>
                      <p:cNvPicPr/>
                      <p:nvPr/>
                    </p:nvPicPr>
                    <p:blipFill>
                      <a:blip r:embed="rId8"/>
                      <a:stretch>
                        <a:fillRect/>
                      </a:stretch>
                    </p:blipFill>
                    <p:spPr>
                      <a:xfrm>
                        <a:off x="4967288" y="2979739"/>
                        <a:ext cx="1416050" cy="515937"/>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3371199A-8151-4FA2-A698-6FDF2513C6D4}"/>
              </a:ext>
            </a:extLst>
          </p:cNvPr>
          <p:cNvGraphicFramePr>
            <a:graphicFrameLocks noChangeAspect="1"/>
          </p:cNvGraphicFramePr>
          <p:nvPr>
            <p:extLst>
              <p:ext uri="{D42A27DB-BD31-4B8C-83A1-F6EECF244321}">
                <p14:modId xmlns:p14="http://schemas.microsoft.com/office/powerpoint/2010/main" val="496228150"/>
              </p:ext>
            </p:extLst>
          </p:nvPr>
        </p:nvGraphicFramePr>
        <p:xfrm>
          <a:off x="2153894" y="3706470"/>
          <a:ext cx="4491522" cy="446457"/>
        </p:xfrm>
        <a:graphic>
          <a:graphicData uri="http://schemas.openxmlformats.org/presentationml/2006/ole">
            <mc:AlternateContent xmlns:mc="http://schemas.openxmlformats.org/markup-compatibility/2006">
              <mc:Choice xmlns:v="urn:schemas-microsoft-com:vml" Requires="v">
                <p:oleObj spid="_x0000_s61709" name="Equation" r:id="rId9" imgW="1790640" imgH="177480" progId="Equation.DSMT4">
                  <p:embed/>
                </p:oleObj>
              </mc:Choice>
              <mc:Fallback>
                <p:oleObj name="Equation" r:id="rId9" imgW="1790640" imgH="177480" progId="Equation.DSMT4">
                  <p:embed/>
                  <p:pic>
                    <p:nvPicPr>
                      <p:cNvPr id="8" name="Object 7">
                        <a:extLst>
                          <a:ext uri="{FF2B5EF4-FFF2-40B4-BE49-F238E27FC236}">
                            <a16:creationId xmlns:a16="http://schemas.microsoft.com/office/drawing/2014/main" id="{3371199A-8151-4FA2-A698-6FDF2513C6D4}"/>
                          </a:ext>
                        </a:extLst>
                      </p:cNvPr>
                      <p:cNvPicPr/>
                      <p:nvPr/>
                    </p:nvPicPr>
                    <p:blipFill>
                      <a:blip r:embed="rId10"/>
                      <a:stretch>
                        <a:fillRect/>
                      </a:stretch>
                    </p:blipFill>
                    <p:spPr>
                      <a:xfrm>
                        <a:off x="2153894" y="3706470"/>
                        <a:ext cx="4491522" cy="446457"/>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4F7039A7-CCD9-43A4-87F8-12807BF4741F}"/>
              </a:ext>
            </a:extLst>
          </p:cNvPr>
          <p:cNvGraphicFramePr>
            <a:graphicFrameLocks noChangeAspect="1"/>
          </p:cNvGraphicFramePr>
          <p:nvPr>
            <p:extLst>
              <p:ext uri="{D42A27DB-BD31-4B8C-83A1-F6EECF244321}">
                <p14:modId xmlns:p14="http://schemas.microsoft.com/office/powerpoint/2010/main" val="414418624"/>
              </p:ext>
            </p:extLst>
          </p:nvPr>
        </p:nvGraphicFramePr>
        <p:xfrm>
          <a:off x="4976813" y="4373564"/>
          <a:ext cx="1416050" cy="515937"/>
        </p:xfrm>
        <a:graphic>
          <a:graphicData uri="http://schemas.openxmlformats.org/presentationml/2006/ole">
            <mc:AlternateContent xmlns:mc="http://schemas.openxmlformats.org/markup-compatibility/2006">
              <mc:Choice xmlns:v="urn:schemas-microsoft-com:vml" Requires="v">
                <p:oleObj spid="_x0000_s61710" name="Equation" r:id="rId11" imgW="558720" imgH="203040" progId="Equation.DSMT4">
                  <p:embed/>
                </p:oleObj>
              </mc:Choice>
              <mc:Fallback>
                <p:oleObj name="Equation" r:id="rId11" imgW="558720" imgH="203040" progId="Equation.DSMT4">
                  <p:embed/>
                  <p:pic>
                    <p:nvPicPr>
                      <p:cNvPr id="9" name="Object 8">
                        <a:extLst>
                          <a:ext uri="{FF2B5EF4-FFF2-40B4-BE49-F238E27FC236}">
                            <a16:creationId xmlns:a16="http://schemas.microsoft.com/office/drawing/2014/main" id="{4F7039A7-CCD9-43A4-87F8-12807BF4741F}"/>
                          </a:ext>
                        </a:extLst>
                      </p:cNvPr>
                      <p:cNvPicPr/>
                      <p:nvPr/>
                    </p:nvPicPr>
                    <p:blipFill>
                      <a:blip r:embed="rId12"/>
                      <a:stretch>
                        <a:fillRect/>
                      </a:stretch>
                    </p:blipFill>
                    <p:spPr>
                      <a:xfrm>
                        <a:off x="4976813" y="4373564"/>
                        <a:ext cx="1416050" cy="515937"/>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83650603-ABD5-4D1B-A4A4-9C97FACFBAFF}"/>
              </a:ext>
            </a:extLst>
          </p:cNvPr>
          <p:cNvGraphicFramePr>
            <a:graphicFrameLocks noChangeAspect="1"/>
          </p:cNvGraphicFramePr>
          <p:nvPr>
            <p:extLst>
              <p:ext uri="{D42A27DB-BD31-4B8C-83A1-F6EECF244321}">
                <p14:modId xmlns:p14="http://schemas.microsoft.com/office/powerpoint/2010/main" val="2483087233"/>
              </p:ext>
            </p:extLst>
          </p:nvPr>
        </p:nvGraphicFramePr>
        <p:xfrm>
          <a:off x="2001906" y="5057775"/>
          <a:ext cx="6172200" cy="514350"/>
        </p:xfrm>
        <a:graphic>
          <a:graphicData uri="http://schemas.openxmlformats.org/presentationml/2006/ole">
            <mc:AlternateContent xmlns:mc="http://schemas.openxmlformats.org/markup-compatibility/2006">
              <mc:Choice xmlns:v="urn:schemas-microsoft-com:vml" Requires="v">
                <p:oleObj spid="_x0000_s61711" name="Equation" r:id="rId13" imgW="2438280" imgH="203040" progId="Equation.DSMT4">
                  <p:embed/>
                </p:oleObj>
              </mc:Choice>
              <mc:Fallback>
                <p:oleObj name="Equation" r:id="rId13" imgW="2438280" imgH="203040" progId="Equation.DSMT4">
                  <p:embed/>
                  <p:pic>
                    <p:nvPicPr>
                      <p:cNvPr id="5" name="Object 4">
                        <a:extLst>
                          <a:ext uri="{FF2B5EF4-FFF2-40B4-BE49-F238E27FC236}">
                            <a16:creationId xmlns:a16="http://schemas.microsoft.com/office/drawing/2014/main" id="{83650603-ABD5-4D1B-A4A4-9C97FACFBAFF}"/>
                          </a:ext>
                        </a:extLst>
                      </p:cNvPr>
                      <p:cNvPicPr/>
                      <p:nvPr/>
                    </p:nvPicPr>
                    <p:blipFill>
                      <a:blip r:embed="rId14"/>
                      <a:stretch>
                        <a:fillRect/>
                      </a:stretch>
                    </p:blipFill>
                    <p:spPr>
                      <a:xfrm>
                        <a:off x="2001906" y="5057775"/>
                        <a:ext cx="6172200" cy="514350"/>
                      </a:xfrm>
                      <a:prstGeom prst="rect">
                        <a:avLst/>
                      </a:prstGeom>
                    </p:spPr>
                  </p:pic>
                </p:oleObj>
              </mc:Fallback>
            </mc:AlternateContent>
          </a:graphicData>
        </a:graphic>
      </p:graphicFrame>
    </p:spTree>
    <p:extLst>
      <p:ext uri="{BB962C8B-B14F-4D97-AF65-F5344CB8AC3E}">
        <p14:creationId xmlns:p14="http://schemas.microsoft.com/office/powerpoint/2010/main" val="2713006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56E343-8C90-47CA-923B-74E5659E8E1E}"/>
              </a:ext>
            </a:extLst>
          </p:cNvPr>
          <p:cNvSpPr>
            <a:spLocks noGrp="1"/>
          </p:cNvSpPr>
          <p:nvPr>
            <p:ph type="body" idx="1"/>
          </p:nvPr>
        </p:nvSpPr>
        <p:spPr/>
        <p:txBody>
          <a:bodyPr>
            <a:normAutofit/>
          </a:bodyPr>
          <a:lstStyle/>
          <a:p>
            <a:r>
              <a:rPr lang="en-US" sz="2800" dirty="0">
                <a:solidFill>
                  <a:prstClr val="white">
                    <a:lumMod val="50000"/>
                  </a:prstClr>
                </a:solidFill>
              </a:rPr>
              <a:t>Test your knowledge of this module by completing the </a:t>
            </a:r>
            <a:r>
              <a:rPr lang="en-US" sz="2800">
                <a:solidFill>
                  <a:prstClr val="white">
                    <a:lumMod val="50000"/>
                  </a:prstClr>
                </a:solidFill>
              </a:rPr>
              <a:t>summative activity </a:t>
            </a:r>
            <a:r>
              <a:rPr lang="en-US" sz="2800" dirty="0">
                <a:solidFill>
                  <a:prstClr val="white">
                    <a:lumMod val="50000"/>
                  </a:prstClr>
                </a:solidFill>
              </a:rPr>
              <a:t>on page 65 of your Student’s Book.</a:t>
            </a:r>
          </a:p>
        </p:txBody>
      </p:sp>
    </p:spTree>
    <p:extLst>
      <p:ext uri="{BB962C8B-B14F-4D97-AF65-F5344CB8AC3E}">
        <p14:creationId xmlns:p14="http://schemas.microsoft.com/office/powerpoint/2010/main" val="20609906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1025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CF64A-7865-42D6-90BC-6CC329491F53}"/>
              </a:ext>
            </a:extLst>
          </p:cNvPr>
          <p:cNvSpPr>
            <a:spLocks noGrp="1"/>
          </p:cNvSpPr>
          <p:nvPr>
            <p:ph type="title"/>
          </p:nvPr>
        </p:nvSpPr>
        <p:spPr/>
        <p:txBody>
          <a:bodyPr>
            <a:normAutofit/>
          </a:bodyPr>
          <a:lstStyle/>
          <a:p>
            <a:r>
              <a:rPr lang="en-ZA" dirty="0"/>
              <a:t>3a) (Continued)</a:t>
            </a:r>
          </a:p>
        </p:txBody>
      </p:sp>
      <p:graphicFrame>
        <p:nvGraphicFramePr>
          <p:cNvPr id="12" name="Object 11">
            <a:extLst>
              <a:ext uri="{FF2B5EF4-FFF2-40B4-BE49-F238E27FC236}">
                <a16:creationId xmlns:a16="http://schemas.microsoft.com/office/drawing/2014/main" id="{EEA83637-0854-4DC6-9119-70F8D49EBD61}"/>
              </a:ext>
            </a:extLst>
          </p:cNvPr>
          <p:cNvGraphicFramePr>
            <a:graphicFrameLocks noChangeAspect="1"/>
          </p:cNvGraphicFramePr>
          <p:nvPr>
            <p:extLst>
              <p:ext uri="{D42A27DB-BD31-4B8C-83A1-F6EECF244321}">
                <p14:modId xmlns:p14="http://schemas.microsoft.com/office/powerpoint/2010/main" val="1515508495"/>
              </p:ext>
            </p:extLst>
          </p:nvPr>
        </p:nvGraphicFramePr>
        <p:xfrm>
          <a:off x="4267754" y="2175079"/>
          <a:ext cx="114300" cy="177800"/>
        </p:xfrm>
        <a:graphic>
          <a:graphicData uri="http://schemas.openxmlformats.org/presentationml/2006/ole">
            <mc:AlternateContent xmlns:mc="http://schemas.openxmlformats.org/markup-compatibility/2006">
              <mc:Choice xmlns:v="urn:schemas-microsoft-com:vml" Requires="v">
                <p:oleObj spid="_x0000_s24650" name="Equation" r:id="rId3" imgW="114120" imgH="177480" progId="Equation.DSMT4">
                  <p:embed/>
                </p:oleObj>
              </mc:Choice>
              <mc:Fallback>
                <p:oleObj name="Equation" r:id="rId3" imgW="114120" imgH="177480" progId="Equation.DSMT4">
                  <p:embed/>
                  <p:pic>
                    <p:nvPicPr>
                      <p:cNvPr id="12" name="Object 11">
                        <a:extLst>
                          <a:ext uri="{FF2B5EF4-FFF2-40B4-BE49-F238E27FC236}">
                            <a16:creationId xmlns:a16="http://schemas.microsoft.com/office/drawing/2014/main" id="{EEA83637-0854-4DC6-9119-70F8D49EBD61}"/>
                          </a:ext>
                        </a:extLst>
                      </p:cNvPr>
                      <p:cNvPicPr/>
                      <p:nvPr/>
                    </p:nvPicPr>
                    <p:blipFill>
                      <a:blip r:embed="rId4"/>
                      <a:stretch>
                        <a:fillRect/>
                      </a:stretch>
                    </p:blipFill>
                    <p:spPr>
                      <a:xfrm>
                        <a:off x="4267754" y="2175079"/>
                        <a:ext cx="114300" cy="177800"/>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CC777FED-713B-47CE-84ED-98A4E3BD9F23}"/>
              </a:ext>
            </a:extLst>
          </p:cNvPr>
          <p:cNvSpPr txBox="1"/>
          <p:nvPr/>
        </p:nvSpPr>
        <p:spPr>
          <a:xfrm>
            <a:off x="508001" y="4907509"/>
            <a:ext cx="3159190" cy="461665"/>
          </a:xfrm>
          <a:prstGeom prst="rect">
            <a:avLst/>
          </a:prstGeom>
          <a:noFill/>
        </p:spPr>
        <p:txBody>
          <a:bodyPr wrap="square" rtlCol="0">
            <a:spAutoFit/>
          </a:bodyPr>
          <a:lstStyle/>
          <a:p>
            <a:r>
              <a:rPr lang="en-GB" sz="2400" i="1" dirty="0"/>
              <a:t>Figure: Space diagram</a:t>
            </a:r>
            <a:endParaRPr lang="en-ZA" sz="2400" dirty="0"/>
          </a:p>
        </p:txBody>
      </p:sp>
      <p:grpSp>
        <p:nvGrpSpPr>
          <p:cNvPr id="9" name="Group 8">
            <a:extLst>
              <a:ext uri="{FF2B5EF4-FFF2-40B4-BE49-F238E27FC236}">
                <a16:creationId xmlns:a16="http://schemas.microsoft.com/office/drawing/2014/main" id="{376F4F1D-4F3F-4CD0-AD4B-F649DE6D4489}"/>
              </a:ext>
            </a:extLst>
          </p:cNvPr>
          <p:cNvGrpSpPr/>
          <p:nvPr/>
        </p:nvGrpSpPr>
        <p:grpSpPr>
          <a:xfrm>
            <a:off x="667026" y="2339628"/>
            <a:ext cx="2780746" cy="2385349"/>
            <a:chOff x="0" y="0"/>
            <a:chExt cx="1791335" cy="1622425"/>
          </a:xfrm>
        </p:grpSpPr>
        <p:grpSp>
          <p:nvGrpSpPr>
            <p:cNvPr id="11" name="Group 10">
              <a:extLst>
                <a:ext uri="{FF2B5EF4-FFF2-40B4-BE49-F238E27FC236}">
                  <a16:creationId xmlns:a16="http://schemas.microsoft.com/office/drawing/2014/main" id="{A8A287B7-D99F-4656-A3D3-D2397B3B3034}"/>
                </a:ext>
              </a:extLst>
            </p:cNvPr>
            <p:cNvGrpSpPr/>
            <p:nvPr/>
          </p:nvGrpSpPr>
          <p:grpSpPr>
            <a:xfrm>
              <a:off x="0" y="0"/>
              <a:ext cx="1791335" cy="1622425"/>
              <a:chOff x="0" y="0"/>
              <a:chExt cx="1791801" cy="1622664"/>
            </a:xfrm>
          </p:grpSpPr>
          <p:cxnSp>
            <p:nvCxnSpPr>
              <p:cNvPr id="16" name="Straight Arrow Connector 15">
                <a:extLst>
                  <a:ext uri="{FF2B5EF4-FFF2-40B4-BE49-F238E27FC236}">
                    <a16:creationId xmlns:a16="http://schemas.microsoft.com/office/drawing/2014/main" id="{61E6A5C1-67E6-4F0D-A68A-0F16844314A6}"/>
                  </a:ext>
                </a:extLst>
              </p:cNvPr>
              <p:cNvCxnSpPr/>
              <p:nvPr/>
            </p:nvCxnSpPr>
            <p:spPr>
              <a:xfrm flipV="1">
                <a:off x="0" y="792833"/>
                <a:ext cx="1791801" cy="829831"/>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F47E3C8-42E5-492A-ADFD-62E275E44122}"/>
                  </a:ext>
                </a:extLst>
              </p:cNvPr>
              <p:cNvCxnSpPr/>
              <p:nvPr/>
            </p:nvCxnSpPr>
            <p:spPr>
              <a:xfrm flipV="1">
                <a:off x="893258" y="0"/>
                <a:ext cx="0" cy="120987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3" name="Text Box 81">
              <a:extLst>
                <a:ext uri="{FF2B5EF4-FFF2-40B4-BE49-F238E27FC236}">
                  <a16:creationId xmlns:a16="http://schemas.microsoft.com/office/drawing/2014/main" id="{7FB7B4F8-FA8E-417F-99A2-73367033582B}"/>
                </a:ext>
              </a:extLst>
            </p:cNvPr>
            <p:cNvSpPr txBox="1"/>
            <p:nvPr/>
          </p:nvSpPr>
          <p:spPr>
            <a:xfrm>
              <a:off x="325613" y="338683"/>
              <a:ext cx="590342" cy="35604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GB" sz="2800" dirty="0">
                  <a:latin typeface="Times New Roman" panose="02020603050405020304" pitchFamily="18" charset="0"/>
                  <a:ea typeface="Calibri" panose="020F0502020204030204" pitchFamily="34" charset="0"/>
                  <a:cs typeface="Arial" panose="020B0604020202020204" pitchFamily="34" charset="0"/>
                </a:rPr>
                <a:t>60 N</a:t>
              </a:r>
              <a:endParaRPr lang="en-ZA" sz="2800" dirty="0">
                <a:latin typeface="Times New Roman" panose="02020603050405020304" pitchFamily="18" charset="0"/>
                <a:ea typeface="Calibri" panose="020F0502020204030204" pitchFamily="34" charset="0"/>
                <a:cs typeface="Arial" panose="020B0604020202020204" pitchFamily="34" charset="0"/>
              </a:endParaRPr>
            </a:p>
          </p:txBody>
        </p:sp>
        <p:sp>
          <p:nvSpPr>
            <p:cNvPr id="14" name="Text Box 86">
              <a:extLst>
                <a:ext uri="{FF2B5EF4-FFF2-40B4-BE49-F238E27FC236}">
                  <a16:creationId xmlns:a16="http://schemas.microsoft.com/office/drawing/2014/main" id="{72B30D8B-D98C-4615-BF1B-B2BCB1E7878C}"/>
                </a:ext>
              </a:extLst>
            </p:cNvPr>
            <p:cNvSpPr txBox="1"/>
            <p:nvPr/>
          </p:nvSpPr>
          <p:spPr>
            <a:xfrm rot="20133213">
              <a:off x="1098412" y="973545"/>
              <a:ext cx="645865" cy="27484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GB" sz="2800" dirty="0">
                  <a:latin typeface="Times New Roman" panose="02020603050405020304" pitchFamily="18" charset="0"/>
                  <a:ea typeface="Calibri" panose="020F0502020204030204" pitchFamily="34" charset="0"/>
                  <a:cs typeface="Arial" panose="020B0604020202020204" pitchFamily="34" charset="0"/>
                </a:rPr>
                <a:t>50 N</a:t>
              </a:r>
              <a:endParaRPr lang="en-ZA" sz="2800" dirty="0">
                <a:latin typeface="Times New Roman" panose="02020603050405020304" pitchFamily="18" charset="0"/>
                <a:ea typeface="Calibri" panose="020F0502020204030204" pitchFamily="34" charset="0"/>
                <a:cs typeface="Arial" panose="020B0604020202020204" pitchFamily="34" charset="0"/>
              </a:endParaRPr>
            </a:p>
          </p:txBody>
        </p:sp>
        <p:sp>
          <p:nvSpPr>
            <p:cNvPr id="15" name="Text Box 89">
              <a:extLst>
                <a:ext uri="{FF2B5EF4-FFF2-40B4-BE49-F238E27FC236}">
                  <a16:creationId xmlns:a16="http://schemas.microsoft.com/office/drawing/2014/main" id="{EB26EFD5-C050-4B64-AD1F-41E48870453E}"/>
                </a:ext>
              </a:extLst>
            </p:cNvPr>
            <p:cNvSpPr txBox="1"/>
            <p:nvPr/>
          </p:nvSpPr>
          <p:spPr>
            <a:xfrm>
              <a:off x="857918" y="799073"/>
              <a:ext cx="528320" cy="27432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GB" sz="2800" dirty="0">
                  <a:latin typeface="Times New Roman" panose="02020603050405020304" pitchFamily="18" charset="0"/>
                  <a:ea typeface="Calibri" panose="020F0502020204030204" pitchFamily="34" charset="0"/>
                  <a:cs typeface="Arial" panose="020B0604020202020204" pitchFamily="34" charset="0"/>
                </a:rPr>
                <a:t>65</a:t>
              </a:r>
              <a:r>
                <a:rPr lang="en-GB" sz="2800" dirty="0">
                  <a:latin typeface="Times New Roman" panose="02020603050405020304" pitchFamily="18" charset="0"/>
                  <a:ea typeface="Calibri" panose="020F0502020204030204" pitchFamily="34" charset="0"/>
                  <a:cs typeface="Arial" panose="020B0604020202020204" pitchFamily="34" charset="0"/>
                  <a:sym typeface="Symbol" panose="05050102010706020507" pitchFamily="18" charset="2"/>
                </a:rPr>
                <a:t></a:t>
              </a:r>
              <a:endParaRPr lang="en-ZA" sz="2800" dirty="0">
                <a:latin typeface="Times New Roman" panose="02020603050405020304" pitchFamily="18" charset="0"/>
                <a:ea typeface="Calibri" panose="020F0502020204030204" pitchFamily="34" charset="0"/>
                <a:cs typeface="Arial" panose="020B0604020202020204" pitchFamily="34" charset="0"/>
              </a:endParaRPr>
            </a:p>
          </p:txBody>
        </p:sp>
      </p:grpSp>
      <p:sp>
        <p:nvSpPr>
          <p:cNvPr id="23" name="Title 1">
            <a:extLst>
              <a:ext uri="{FF2B5EF4-FFF2-40B4-BE49-F238E27FC236}">
                <a16:creationId xmlns:a16="http://schemas.microsoft.com/office/drawing/2014/main" id="{D55120CE-872D-4201-A859-C51D7AA17482}"/>
              </a:ext>
            </a:extLst>
          </p:cNvPr>
          <p:cNvSpPr txBox="1">
            <a:spLocks/>
          </p:cNvSpPr>
          <p:nvPr/>
        </p:nvSpPr>
        <p:spPr>
          <a:xfrm>
            <a:off x="587514" y="1357479"/>
            <a:ext cx="7398027" cy="8906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a:lstStyle>
          <a:p>
            <a:r>
              <a:rPr lang="en-ZA" sz="2800" dirty="0"/>
              <a:t>Space diagram</a:t>
            </a:r>
          </a:p>
        </p:txBody>
      </p:sp>
      <p:sp>
        <p:nvSpPr>
          <p:cNvPr id="4" name="Rectangle 3">
            <a:extLst>
              <a:ext uri="{FF2B5EF4-FFF2-40B4-BE49-F238E27FC236}">
                <a16:creationId xmlns:a16="http://schemas.microsoft.com/office/drawing/2014/main" id="{20342933-9BEA-4745-8A8E-1B9048D7CBFE}"/>
              </a:ext>
            </a:extLst>
          </p:cNvPr>
          <p:cNvSpPr/>
          <p:nvPr/>
        </p:nvSpPr>
        <p:spPr>
          <a:xfrm>
            <a:off x="3923950" y="2143092"/>
            <a:ext cx="7125041" cy="1107996"/>
          </a:xfrm>
          <a:prstGeom prst="rect">
            <a:avLst/>
          </a:prstGeom>
          <a:ln>
            <a:solidFill>
              <a:srgbClr val="59991F"/>
            </a:solidFill>
          </a:ln>
        </p:spPr>
        <p:txBody>
          <a:bodyPr wrap="square">
            <a:spAutoFit/>
          </a:bodyPr>
          <a:lstStyle/>
          <a:p>
            <a:r>
              <a:rPr lang="en-ZA" sz="2200" dirty="0">
                <a:solidFill>
                  <a:srgbClr val="59991F"/>
                </a:solidFill>
              </a:rPr>
              <a:t>In a space diagram, any non pulling forces need to be represented as pulling forces – so we transfer the 50N force along the working line</a:t>
            </a:r>
          </a:p>
        </p:txBody>
      </p:sp>
    </p:spTree>
    <p:extLst>
      <p:ext uri="{BB962C8B-B14F-4D97-AF65-F5344CB8AC3E}">
        <p14:creationId xmlns:p14="http://schemas.microsoft.com/office/powerpoint/2010/main" val="146833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3" grpId="0"/>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CF64A-7865-42D6-90BC-6CC329491F53}"/>
              </a:ext>
            </a:extLst>
          </p:cNvPr>
          <p:cNvSpPr>
            <a:spLocks noGrp="1"/>
          </p:cNvSpPr>
          <p:nvPr>
            <p:ph type="title"/>
          </p:nvPr>
        </p:nvSpPr>
        <p:spPr/>
        <p:txBody>
          <a:bodyPr>
            <a:normAutofit/>
          </a:bodyPr>
          <a:lstStyle/>
          <a:p>
            <a:r>
              <a:rPr lang="en-ZA" dirty="0"/>
              <a:t>3a) (Continued)</a:t>
            </a:r>
          </a:p>
        </p:txBody>
      </p:sp>
      <p:graphicFrame>
        <p:nvGraphicFramePr>
          <p:cNvPr id="12" name="Object 11">
            <a:extLst>
              <a:ext uri="{FF2B5EF4-FFF2-40B4-BE49-F238E27FC236}">
                <a16:creationId xmlns:a16="http://schemas.microsoft.com/office/drawing/2014/main" id="{EEA83637-0854-4DC6-9119-70F8D49EBD61}"/>
              </a:ext>
            </a:extLst>
          </p:cNvPr>
          <p:cNvGraphicFramePr>
            <a:graphicFrameLocks noChangeAspect="1"/>
          </p:cNvGraphicFramePr>
          <p:nvPr>
            <p:extLst>
              <p:ext uri="{D42A27DB-BD31-4B8C-83A1-F6EECF244321}">
                <p14:modId xmlns:p14="http://schemas.microsoft.com/office/powerpoint/2010/main" val="2341489480"/>
              </p:ext>
            </p:extLst>
          </p:nvPr>
        </p:nvGraphicFramePr>
        <p:xfrm>
          <a:off x="4477304" y="2108859"/>
          <a:ext cx="114300" cy="177800"/>
        </p:xfrm>
        <a:graphic>
          <a:graphicData uri="http://schemas.openxmlformats.org/presentationml/2006/ole">
            <mc:AlternateContent xmlns:mc="http://schemas.openxmlformats.org/markup-compatibility/2006">
              <mc:Choice xmlns:v="urn:schemas-microsoft-com:vml" Requires="v">
                <p:oleObj spid="_x0000_s25681" name="Equation" r:id="rId3" imgW="114120" imgH="177480" progId="Equation.DSMT4">
                  <p:embed/>
                </p:oleObj>
              </mc:Choice>
              <mc:Fallback>
                <p:oleObj name="Equation" r:id="rId3" imgW="114120" imgH="177480" progId="Equation.DSMT4">
                  <p:embed/>
                  <p:pic>
                    <p:nvPicPr>
                      <p:cNvPr id="12" name="Object 11">
                        <a:extLst>
                          <a:ext uri="{FF2B5EF4-FFF2-40B4-BE49-F238E27FC236}">
                            <a16:creationId xmlns:a16="http://schemas.microsoft.com/office/drawing/2014/main" id="{EEA83637-0854-4DC6-9119-70F8D49EBD61}"/>
                          </a:ext>
                        </a:extLst>
                      </p:cNvPr>
                      <p:cNvPicPr/>
                      <p:nvPr/>
                    </p:nvPicPr>
                    <p:blipFill>
                      <a:blip r:embed="rId4"/>
                      <a:stretch>
                        <a:fillRect/>
                      </a:stretch>
                    </p:blipFill>
                    <p:spPr>
                      <a:xfrm>
                        <a:off x="4477304" y="2108859"/>
                        <a:ext cx="114300" cy="177800"/>
                      </a:xfrm>
                      <a:prstGeom prst="rect">
                        <a:avLst/>
                      </a:prstGeom>
                    </p:spPr>
                  </p:pic>
                </p:oleObj>
              </mc:Fallback>
            </mc:AlternateContent>
          </a:graphicData>
        </a:graphic>
      </p:graphicFrame>
      <p:sp>
        <p:nvSpPr>
          <p:cNvPr id="8" name="Title 1">
            <a:extLst>
              <a:ext uri="{FF2B5EF4-FFF2-40B4-BE49-F238E27FC236}">
                <a16:creationId xmlns:a16="http://schemas.microsoft.com/office/drawing/2014/main" id="{C5243C01-0018-43C3-96BB-544DC593B8E3}"/>
              </a:ext>
            </a:extLst>
          </p:cNvPr>
          <p:cNvSpPr txBox="1">
            <a:spLocks/>
          </p:cNvSpPr>
          <p:nvPr/>
        </p:nvSpPr>
        <p:spPr>
          <a:xfrm>
            <a:off x="508001" y="1300892"/>
            <a:ext cx="7590182" cy="881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a:lstStyle>
          <a:p>
            <a:endParaRPr lang="en-ZA" sz="3200" dirty="0"/>
          </a:p>
        </p:txBody>
      </p:sp>
      <p:sp>
        <p:nvSpPr>
          <p:cNvPr id="28" name="Title 1">
            <a:extLst>
              <a:ext uri="{FF2B5EF4-FFF2-40B4-BE49-F238E27FC236}">
                <a16:creationId xmlns:a16="http://schemas.microsoft.com/office/drawing/2014/main" id="{88548FDF-1A4C-44C2-84C2-3BFF5A7E3BB6}"/>
              </a:ext>
            </a:extLst>
          </p:cNvPr>
          <p:cNvSpPr txBox="1">
            <a:spLocks/>
          </p:cNvSpPr>
          <p:nvPr/>
        </p:nvSpPr>
        <p:spPr>
          <a:xfrm>
            <a:off x="571779" y="1238250"/>
            <a:ext cx="2888146" cy="8906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a:lstStyle>
          <a:p>
            <a:r>
              <a:rPr lang="en-ZA" sz="2800" dirty="0"/>
              <a:t>Vector diagram</a:t>
            </a:r>
          </a:p>
        </p:txBody>
      </p:sp>
      <p:sp>
        <p:nvSpPr>
          <p:cNvPr id="30" name="TextBox 29">
            <a:extLst>
              <a:ext uri="{FF2B5EF4-FFF2-40B4-BE49-F238E27FC236}">
                <a16:creationId xmlns:a16="http://schemas.microsoft.com/office/drawing/2014/main" id="{5C69B2FC-6175-4039-829D-2B67578C389B}"/>
              </a:ext>
            </a:extLst>
          </p:cNvPr>
          <p:cNvSpPr txBox="1"/>
          <p:nvPr/>
        </p:nvSpPr>
        <p:spPr>
          <a:xfrm>
            <a:off x="857390" y="2521370"/>
            <a:ext cx="10191612" cy="830997"/>
          </a:xfrm>
          <a:prstGeom prst="rect">
            <a:avLst/>
          </a:prstGeom>
          <a:noFill/>
          <a:ln>
            <a:solidFill>
              <a:srgbClr val="59991F"/>
            </a:solidFill>
          </a:ln>
        </p:spPr>
        <p:txBody>
          <a:bodyPr wrap="square" rtlCol="0">
            <a:spAutoFit/>
          </a:bodyPr>
          <a:lstStyle/>
          <a:p>
            <a:r>
              <a:rPr lang="en-GB" sz="2400" dirty="0">
                <a:solidFill>
                  <a:srgbClr val="59991F"/>
                </a:solidFill>
                <a:ea typeface="Calibri" panose="020F0502020204030204" pitchFamily="34" charset="0"/>
                <a:cs typeface="Arial" panose="020B0604020202020204" pitchFamily="34" charset="0"/>
              </a:rPr>
              <a:t>Note: The following diagram is not to scale, however, students must draw their own diagrams to scale and write the scale next to the diagram. </a:t>
            </a:r>
            <a:endParaRPr lang="en-ZA" sz="2400" dirty="0">
              <a:solidFill>
                <a:srgbClr val="59991F"/>
              </a:solidFill>
              <a:ea typeface="Calibri" panose="020F050202020403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5CF62F92-1FD3-423C-BACA-5CEEA3B94257}"/>
              </a:ext>
            </a:extLst>
          </p:cNvPr>
          <p:cNvSpPr txBox="1"/>
          <p:nvPr/>
        </p:nvSpPr>
        <p:spPr>
          <a:xfrm>
            <a:off x="857391" y="3893690"/>
            <a:ext cx="10191610" cy="830997"/>
          </a:xfrm>
          <a:prstGeom prst="rect">
            <a:avLst/>
          </a:prstGeom>
          <a:noFill/>
          <a:ln>
            <a:solidFill>
              <a:srgbClr val="59991F"/>
            </a:solidFill>
          </a:ln>
        </p:spPr>
        <p:txBody>
          <a:bodyPr wrap="square" rtlCol="0">
            <a:spAutoFit/>
          </a:bodyPr>
          <a:lstStyle/>
          <a:p>
            <a:r>
              <a:rPr lang="en-GB" sz="2400" dirty="0">
                <a:solidFill>
                  <a:srgbClr val="59991F"/>
                </a:solidFill>
                <a:ea typeface="Calibri" panose="020F0502020204030204" pitchFamily="34" charset="0"/>
                <a:cs typeface="Arial" panose="020B0604020202020204" pitchFamily="34" charset="0"/>
              </a:rPr>
              <a:t>For example, if drawn to a scale of 1 mm = 1 N, line </a:t>
            </a:r>
            <a:r>
              <a:rPr lang="en-GB" sz="2400" i="1" dirty="0">
                <a:solidFill>
                  <a:srgbClr val="59991F"/>
                </a:solidFill>
                <a:ea typeface="Calibri" panose="020F0502020204030204" pitchFamily="34" charset="0"/>
                <a:cs typeface="Arial" panose="020B0604020202020204" pitchFamily="34" charset="0"/>
              </a:rPr>
              <a:t>R</a:t>
            </a:r>
            <a:r>
              <a:rPr lang="en-GB" sz="2400" dirty="0">
                <a:solidFill>
                  <a:srgbClr val="59991F"/>
                </a:solidFill>
                <a:ea typeface="Calibri" panose="020F0502020204030204" pitchFamily="34" charset="0"/>
                <a:cs typeface="Arial" panose="020B0604020202020204" pitchFamily="34" charset="0"/>
              </a:rPr>
              <a:t> should be 93 mm in length on the vector diagram.</a:t>
            </a:r>
            <a:endParaRPr lang="en-ZA" sz="2400" dirty="0">
              <a:solidFill>
                <a:srgbClr val="59991F"/>
              </a:solidFill>
            </a:endParaRPr>
          </a:p>
        </p:txBody>
      </p:sp>
    </p:spTree>
    <p:extLst>
      <p:ext uri="{BB962C8B-B14F-4D97-AF65-F5344CB8AC3E}">
        <p14:creationId xmlns:p14="http://schemas.microsoft.com/office/powerpoint/2010/main" val="194399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animBg="1"/>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1358050-62E0-4E7E-BF54-4A2B4BDFBE7F}"/>
              </a:ext>
            </a:extLst>
          </p:cNvPr>
          <p:cNvPicPr/>
          <p:nvPr/>
        </p:nvPicPr>
        <p:blipFill>
          <a:blip r:embed="rId3"/>
          <a:stretch>
            <a:fillRect/>
          </a:stretch>
        </p:blipFill>
        <p:spPr>
          <a:xfrm>
            <a:off x="1161498" y="2292673"/>
            <a:ext cx="5311471" cy="3228326"/>
          </a:xfrm>
          <a:prstGeom prst="rect">
            <a:avLst/>
          </a:prstGeom>
        </p:spPr>
      </p:pic>
      <p:sp>
        <p:nvSpPr>
          <p:cNvPr id="3" name="TextBox 2">
            <a:extLst>
              <a:ext uri="{FF2B5EF4-FFF2-40B4-BE49-F238E27FC236}">
                <a16:creationId xmlns:a16="http://schemas.microsoft.com/office/drawing/2014/main" id="{4B05C3B1-507B-413C-8B4F-DB577A466350}"/>
              </a:ext>
            </a:extLst>
          </p:cNvPr>
          <p:cNvSpPr txBox="1"/>
          <p:nvPr/>
        </p:nvSpPr>
        <p:spPr>
          <a:xfrm>
            <a:off x="4432928" y="4603092"/>
            <a:ext cx="4545495" cy="369332"/>
          </a:xfrm>
          <a:prstGeom prst="rect">
            <a:avLst/>
          </a:prstGeom>
          <a:noFill/>
          <a:ln>
            <a:solidFill>
              <a:schemeClr val="tx1"/>
            </a:solidFill>
          </a:ln>
        </p:spPr>
        <p:txBody>
          <a:bodyPr wrap="square" rtlCol="0">
            <a:spAutoFit/>
          </a:bodyPr>
          <a:lstStyle/>
          <a:p>
            <a:endParaRPr lang="en-ZA" dirty="0"/>
          </a:p>
        </p:txBody>
      </p:sp>
      <p:sp>
        <p:nvSpPr>
          <p:cNvPr id="2" name="Title 1">
            <a:extLst>
              <a:ext uri="{FF2B5EF4-FFF2-40B4-BE49-F238E27FC236}">
                <a16:creationId xmlns:a16="http://schemas.microsoft.com/office/drawing/2014/main" id="{543CF64A-7865-42D6-90BC-6CC329491F53}"/>
              </a:ext>
            </a:extLst>
          </p:cNvPr>
          <p:cNvSpPr>
            <a:spLocks noGrp="1"/>
          </p:cNvSpPr>
          <p:nvPr>
            <p:ph type="title"/>
          </p:nvPr>
        </p:nvSpPr>
        <p:spPr/>
        <p:txBody>
          <a:bodyPr>
            <a:normAutofit/>
          </a:bodyPr>
          <a:lstStyle/>
          <a:p>
            <a:r>
              <a:rPr lang="en-ZA" dirty="0"/>
              <a:t>3a) (Continued)</a:t>
            </a:r>
          </a:p>
        </p:txBody>
      </p:sp>
      <p:graphicFrame>
        <p:nvGraphicFramePr>
          <p:cNvPr id="12" name="Object 11">
            <a:extLst>
              <a:ext uri="{FF2B5EF4-FFF2-40B4-BE49-F238E27FC236}">
                <a16:creationId xmlns:a16="http://schemas.microsoft.com/office/drawing/2014/main" id="{EEA83637-0854-4DC6-9119-70F8D49EBD61}"/>
              </a:ext>
            </a:extLst>
          </p:cNvPr>
          <p:cNvGraphicFramePr>
            <a:graphicFrameLocks noChangeAspect="1"/>
          </p:cNvGraphicFramePr>
          <p:nvPr>
            <p:extLst>
              <p:ext uri="{D42A27DB-BD31-4B8C-83A1-F6EECF244321}">
                <p14:modId xmlns:p14="http://schemas.microsoft.com/office/powerpoint/2010/main" val="4062455092"/>
              </p:ext>
            </p:extLst>
          </p:nvPr>
        </p:nvGraphicFramePr>
        <p:xfrm>
          <a:off x="5397299" y="2411054"/>
          <a:ext cx="114300" cy="177800"/>
        </p:xfrm>
        <a:graphic>
          <a:graphicData uri="http://schemas.openxmlformats.org/presentationml/2006/ole">
            <mc:AlternateContent xmlns:mc="http://schemas.openxmlformats.org/markup-compatibility/2006">
              <mc:Choice xmlns:v="urn:schemas-microsoft-com:vml" Requires="v">
                <p:oleObj spid="_x0000_s27918" name="Equation" r:id="rId4" imgW="114120" imgH="177480" progId="Equation.DSMT4">
                  <p:embed/>
                </p:oleObj>
              </mc:Choice>
              <mc:Fallback>
                <p:oleObj name="Equation" r:id="rId4" imgW="114120" imgH="177480" progId="Equation.DSMT4">
                  <p:embed/>
                  <p:pic>
                    <p:nvPicPr>
                      <p:cNvPr id="12" name="Object 11">
                        <a:extLst>
                          <a:ext uri="{FF2B5EF4-FFF2-40B4-BE49-F238E27FC236}">
                            <a16:creationId xmlns:a16="http://schemas.microsoft.com/office/drawing/2014/main" id="{EEA83637-0854-4DC6-9119-70F8D49EBD61}"/>
                          </a:ext>
                        </a:extLst>
                      </p:cNvPr>
                      <p:cNvPicPr/>
                      <p:nvPr/>
                    </p:nvPicPr>
                    <p:blipFill>
                      <a:blip r:embed="rId5"/>
                      <a:stretch>
                        <a:fillRect/>
                      </a:stretch>
                    </p:blipFill>
                    <p:spPr>
                      <a:xfrm>
                        <a:off x="5397299" y="2411054"/>
                        <a:ext cx="114300" cy="177800"/>
                      </a:xfrm>
                      <a:prstGeom prst="rect">
                        <a:avLst/>
                      </a:prstGeom>
                    </p:spPr>
                  </p:pic>
                </p:oleObj>
              </mc:Fallback>
            </mc:AlternateContent>
          </a:graphicData>
        </a:graphic>
      </p:graphicFrame>
      <p:sp>
        <p:nvSpPr>
          <p:cNvPr id="8" name="Title 1">
            <a:extLst>
              <a:ext uri="{FF2B5EF4-FFF2-40B4-BE49-F238E27FC236}">
                <a16:creationId xmlns:a16="http://schemas.microsoft.com/office/drawing/2014/main" id="{C5243C01-0018-43C3-96BB-544DC593B8E3}"/>
              </a:ext>
            </a:extLst>
          </p:cNvPr>
          <p:cNvSpPr txBox="1">
            <a:spLocks/>
          </p:cNvSpPr>
          <p:nvPr/>
        </p:nvSpPr>
        <p:spPr>
          <a:xfrm>
            <a:off x="1427996" y="1603087"/>
            <a:ext cx="7590182" cy="881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a:lstStyle>
          <a:p>
            <a:endParaRPr lang="en-ZA" sz="3200" dirty="0"/>
          </a:p>
        </p:txBody>
      </p:sp>
      <p:sp>
        <p:nvSpPr>
          <p:cNvPr id="10" name="TextBox 9">
            <a:extLst>
              <a:ext uri="{FF2B5EF4-FFF2-40B4-BE49-F238E27FC236}">
                <a16:creationId xmlns:a16="http://schemas.microsoft.com/office/drawing/2014/main" id="{CC777FED-713B-47CE-84ED-98A4E3BD9F23}"/>
              </a:ext>
            </a:extLst>
          </p:cNvPr>
          <p:cNvSpPr txBox="1"/>
          <p:nvPr/>
        </p:nvSpPr>
        <p:spPr>
          <a:xfrm>
            <a:off x="1142999" y="5628254"/>
            <a:ext cx="3159190" cy="461665"/>
          </a:xfrm>
          <a:prstGeom prst="rect">
            <a:avLst/>
          </a:prstGeom>
          <a:noFill/>
        </p:spPr>
        <p:txBody>
          <a:bodyPr wrap="square" rtlCol="0">
            <a:spAutoFit/>
          </a:bodyPr>
          <a:lstStyle/>
          <a:p>
            <a:r>
              <a:rPr lang="en-GB" sz="2400" i="1" dirty="0"/>
              <a:t>Figure: Vector diagram</a:t>
            </a:r>
            <a:endParaRPr lang="en-ZA" sz="2400" dirty="0"/>
          </a:p>
        </p:txBody>
      </p:sp>
      <p:sp>
        <p:nvSpPr>
          <p:cNvPr id="26" name="Title 1">
            <a:extLst>
              <a:ext uri="{FF2B5EF4-FFF2-40B4-BE49-F238E27FC236}">
                <a16:creationId xmlns:a16="http://schemas.microsoft.com/office/drawing/2014/main" id="{39CD7ACB-61D1-4A19-8B23-E9767E1B51EA}"/>
              </a:ext>
            </a:extLst>
          </p:cNvPr>
          <p:cNvSpPr txBox="1">
            <a:spLocks/>
          </p:cNvSpPr>
          <p:nvPr/>
        </p:nvSpPr>
        <p:spPr>
          <a:xfrm>
            <a:off x="508001" y="1238250"/>
            <a:ext cx="2888146" cy="8906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a:lstStyle>
          <a:p>
            <a:r>
              <a:rPr lang="en-ZA" sz="2800" dirty="0"/>
              <a:t>Vector diagram</a:t>
            </a:r>
          </a:p>
        </p:txBody>
      </p:sp>
      <p:graphicFrame>
        <p:nvGraphicFramePr>
          <p:cNvPr id="22" name="Object 21">
            <a:extLst>
              <a:ext uri="{FF2B5EF4-FFF2-40B4-BE49-F238E27FC236}">
                <a16:creationId xmlns:a16="http://schemas.microsoft.com/office/drawing/2014/main" id="{222A88F6-28BE-4763-BCEF-DB503CF89972}"/>
              </a:ext>
            </a:extLst>
          </p:cNvPr>
          <p:cNvGraphicFramePr>
            <a:graphicFrameLocks noChangeAspect="1"/>
          </p:cNvGraphicFramePr>
          <p:nvPr>
            <p:extLst>
              <p:ext uri="{D42A27DB-BD31-4B8C-83A1-F6EECF244321}">
                <p14:modId xmlns:p14="http://schemas.microsoft.com/office/powerpoint/2010/main" val="980510135"/>
              </p:ext>
            </p:extLst>
          </p:nvPr>
        </p:nvGraphicFramePr>
        <p:xfrm>
          <a:off x="4405665" y="4598630"/>
          <a:ext cx="4649787" cy="523875"/>
        </p:xfrm>
        <a:graphic>
          <a:graphicData uri="http://schemas.openxmlformats.org/presentationml/2006/ole">
            <mc:AlternateContent xmlns:mc="http://schemas.openxmlformats.org/markup-compatibility/2006">
              <mc:Choice xmlns:v="urn:schemas-microsoft-com:vml" Requires="v">
                <p:oleObj spid="_x0000_s27919" name="Equation" r:id="rId6" imgW="1803240" imgH="203040" progId="Equation.DSMT4">
                  <p:embed/>
                </p:oleObj>
              </mc:Choice>
              <mc:Fallback>
                <p:oleObj name="Equation" r:id="rId6" imgW="1803240" imgH="203040" progId="Equation.DSMT4">
                  <p:embed/>
                  <p:pic>
                    <p:nvPicPr>
                      <p:cNvPr id="22" name="Object 21">
                        <a:extLst>
                          <a:ext uri="{FF2B5EF4-FFF2-40B4-BE49-F238E27FC236}">
                            <a16:creationId xmlns:a16="http://schemas.microsoft.com/office/drawing/2014/main" id="{222A88F6-28BE-4763-BCEF-DB503CF89972}"/>
                          </a:ext>
                        </a:extLst>
                      </p:cNvPr>
                      <p:cNvPicPr/>
                      <p:nvPr/>
                    </p:nvPicPr>
                    <p:blipFill>
                      <a:blip r:embed="rId7"/>
                      <a:stretch>
                        <a:fillRect/>
                      </a:stretch>
                    </p:blipFill>
                    <p:spPr>
                      <a:xfrm>
                        <a:off x="4405665" y="4598630"/>
                        <a:ext cx="4649787" cy="523875"/>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E7ED6BCC-4F33-4857-835F-70098DC92894}"/>
              </a:ext>
            </a:extLst>
          </p:cNvPr>
          <p:cNvGraphicFramePr>
            <a:graphicFrameLocks noChangeAspect="1"/>
          </p:cNvGraphicFramePr>
          <p:nvPr>
            <p:extLst>
              <p:ext uri="{D42A27DB-BD31-4B8C-83A1-F6EECF244321}">
                <p14:modId xmlns:p14="http://schemas.microsoft.com/office/powerpoint/2010/main" val="4083256065"/>
              </p:ext>
            </p:extLst>
          </p:nvPr>
        </p:nvGraphicFramePr>
        <p:xfrm>
          <a:off x="4786014" y="5050953"/>
          <a:ext cx="1209944" cy="523219"/>
        </p:xfrm>
        <a:graphic>
          <a:graphicData uri="http://schemas.openxmlformats.org/presentationml/2006/ole">
            <mc:AlternateContent xmlns:mc="http://schemas.openxmlformats.org/markup-compatibility/2006">
              <mc:Choice xmlns:v="urn:schemas-microsoft-com:vml" Requires="v">
                <p:oleObj spid="_x0000_s27920" name="Equation" r:id="rId8" imgW="469800" imgH="203040" progId="Equation.DSMT4">
                  <p:embed/>
                </p:oleObj>
              </mc:Choice>
              <mc:Fallback>
                <p:oleObj name="Equation" r:id="rId8" imgW="469800" imgH="203040" progId="Equation.DSMT4">
                  <p:embed/>
                  <p:pic>
                    <p:nvPicPr>
                      <p:cNvPr id="23" name="Object 22">
                        <a:extLst>
                          <a:ext uri="{FF2B5EF4-FFF2-40B4-BE49-F238E27FC236}">
                            <a16:creationId xmlns:a16="http://schemas.microsoft.com/office/drawing/2014/main" id="{E7ED6BCC-4F33-4857-835F-70098DC92894}"/>
                          </a:ext>
                        </a:extLst>
                      </p:cNvPr>
                      <p:cNvPicPr/>
                      <p:nvPr/>
                    </p:nvPicPr>
                    <p:blipFill>
                      <a:blip r:embed="rId9"/>
                      <a:stretch>
                        <a:fillRect/>
                      </a:stretch>
                    </p:blipFill>
                    <p:spPr>
                      <a:xfrm>
                        <a:off x="4786014" y="5050953"/>
                        <a:ext cx="1209944" cy="523219"/>
                      </a:xfrm>
                      <a:prstGeom prst="rect">
                        <a:avLst/>
                      </a:prstGeom>
                    </p:spPr>
                  </p:pic>
                </p:oleObj>
              </mc:Fallback>
            </mc:AlternateContent>
          </a:graphicData>
        </a:graphic>
      </p:graphicFrame>
      <p:graphicFrame>
        <p:nvGraphicFramePr>
          <p:cNvPr id="24" name="Object 23">
            <a:extLst>
              <a:ext uri="{FF2B5EF4-FFF2-40B4-BE49-F238E27FC236}">
                <a16:creationId xmlns:a16="http://schemas.microsoft.com/office/drawing/2014/main" id="{7459B146-827E-4688-800F-83B6E17D4197}"/>
              </a:ext>
            </a:extLst>
          </p:cNvPr>
          <p:cNvGraphicFramePr>
            <a:graphicFrameLocks noChangeAspect="1"/>
          </p:cNvGraphicFramePr>
          <p:nvPr>
            <p:extLst>
              <p:ext uri="{D42A27DB-BD31-4B8C-83A1-F6EECF244321}">
                <p14:modId xmlns:p14="http://schemas.microsoft.com/office/powerpoint/2010/main" val="668275654"/>
              </p:ext>
            </p:extLst>
          </p:nvPr>
        </p:nvGraphicFramePr>
        <p:xfrm>
          <a:off x="4457500" y="5531220"/>
          <a:ext cx="4123359" cy="465997"/>
        </p:xfrm>
        <a:graphic>
          <a:graphicData uri="http://schemas.openxmlformats.org/presentationml/2006/ole">
            <mc:AlternateContent xmlns:mc="http://schemas.openxmlformats.org/markup-compatibility/2006">
              <mc:Choice xmlns:v="urn:schemas-microsoft-com:vml" Requires="v">
                <p:oleObj spid="_x0000_s27921" name="Equation" r:id="rId10" imgW="1574640" imgH="177480" progId="Equation.DSMT4">
                  <p:embed/>
                </p:oleObj>
              </mc:Choice>
              <mc:Fallback>
                <p:oleObj name="Equation" r:id="rId10" imgW="1574640" imgH="177480" progId="Equation.DSMT4">
                  <p:embed/>
                  <p:pic>
                    <p:nvPicPr>
                      <p:cNvPr id="24" name="Object 23">
                        <a:extLst>
                          <a:ext uri="{FF2B5EF4-FFF2-40B4-BE49-F238E27FC236}">
                            <a16:creationId xmlns:a16="http://schemas.microsoft.com/office/drawing/2014/main" id="{7459B146-827E-4688-800F-83B6E17D4197}"/>
                          </a:ext>
                        </a:extLst>
                      </p:cNvPr>
                      <p:cNvPicPr/>
                      <p:nvPr/>
                    </p:nvPicPr>
                    <p:blipFill>
                      <a:blip r:embed="rId11"/>
                      <a:stretch>
                        <a:fillRect/>
                      </a:stretch>
                    </p:blipFill>
                    <p:spPr>
                      <a:xfrm>
                        <a:off x="4457500" y="5531220"/>
                        <a:ext cx="4123359" cy="465997"/>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B9D25DA4-64B9-4636-8A57-150895AA0F84}"/>
              </a:ext>
            </a:extLst>
          </p:cNvPr>
          <p:cNvSpPr txBox="1"/>
          <p:nvPr/>
        </p:nvSpPr>
        <p:spPr>
          <a:xfrm>
            <a:off x="5607398" y="532652"/>
            <a:ext cx="4844292" cy="1323439"/>
          </a:xfrm>
          <a:prstGeom prst="rect">
            <a:avLst/>
          </a:prstGeom>
          <a:noFill/>
          <a:ln>
            <a:solidFill>
              <a:srgbClr val="59991F"/>
            </a:solidFill>
          </a:ln>
        </p:spPr>
        <p:txBody>
          <a:bodyPr wrap="square" rtlCol="0">
            <a:spAutoFit/>
          </a:bodyPr>
          <a:lstStyle/>
          <a:p>
            <a:r>
              <a:rPr lang="en-ZA" sz="2000" dirty="0">
                <a:solidFill>
                  <a:srgbClr val="59991F"/>
                </a:solidFill>
              </a:rPr>
              <a:t>The resultant (R) and the equilibrant (E) of a system of forces have the same magnitude and working line, but act in opposite directions</a:t>
            </a:r>
          </a:p>
        </p:txBody>
      </p:sp>
    </p:spTree>
    <p:extLst>
      <p:ext uri="{BB962C8B-B14F-4D97-AF65-F5344CB8AC3E}">
        <p14:creationId xmlns:p14="http://schemas.microsoft.com/office/powerpoint/2010/main" val="80367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CF64A-7865-42D6-90BC-6CC329491F53}"/>
              </a:ext>
            </a:extLst>
          </p:cNvPr>
          <p:cNvSpPr>
            <a:spLocks noGrp="1"/>
          </p:cNvSpPr>
          <p:nvPr>
            <p:ph type="title"/>
          </p:nvPr>
        </p:nvSpPr>
        <p:spPr/>
        <p:txBody>
          <a:bodyPr>
            <a:normAutofit/>
          </a:bodyPr>
          <a:lstStyle/>
          <a:p>
            <a:r>
              <a:rPr lang="en-ZA" dirty="0"/>
              <a:t>3b) Determine the magnitude and direction of the equilibrant graphically:</a:t>
            </a:r>
          </a:p>
        </p:txBody>
      </p:sp>
      <p:graphicFrame>
        <p:nvGraphicFramePr>
          <p:cNvPr id="12" name="Object 11">
            <a:extLst>
              <a:ext uri="{FF2B5EF4-FFF2-40B4-BE49-F238E27FC236}">
                <a16:creationId xmlns:a16="http://schemas.microsoft.com/office/drawing/2014/main" id="{EEA83637-0854-4DC6-9119-70F8D49EBD61}"/>
              </a:ext>
            </a:extLst>
          </p:cNvPr>
          <p:cNvGraphicFramePr>
            <a:graphicFrameLocks noChangeAspect="1"/>
          </p:cNvGraphicFramePr>
          <p:nvPr>
            <p:extLst/>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spid="_x0000_s26686" name="Equation" r:id="rId3" imgW="114120" imgH="177480" progId="Equation.DSMT4">
                  <p:embed/>
                </p:oleObj>
              </mc:Choice>
              <mc:Fallback>
                <p:oleObj name="Equation" r:id="rId3" imgW="114120" imgH="177480" progId="Equation.DSMT4">
                  <p:embed/>
                  <p:pic>
                    <p:nvPicPr>
                      <p:cNvPr id="12" name="Object 11">
                        <a:extLst>
                          <a:ext uri="{FF2B5EF4-FFF2-40B4-BE49-F238E27FC236}">
                            <a16:creationId xmlns:a16="http://schemas.microsoft.com/office/drawing/2014/main" id="{EEA83637-0854-4DC6-9119-70F8D49EBD61}"/>
                          </a:ext>
                        </a:extLst>
                      </p:cNvPr>
                      <p:cNvPicPr/>
                      <p:nvPr/>
                    </p:nvPicPr>
                    <p:blipFill>
                      <a:blip r:embed="rId4"/>
                      <a:stretch>
                        <a:fillRect/>
                      </a:stretch>
                    </p:blipFill>
                    <p:spPr>
                      <a:xfrm>
                        <a:off x="6318250" y="2371725"/>
                        <a:ext cx="114300" cy="177800"/>
                      </a:xfrm>
                      <a:prstGeom prst="rect">
                        <a:avLst/>
                      </a:prstGeom>
                    </p:spPr>
                  </p:pic>
                </p:oleObj>
              </mc:Fallback>
            </mc:AlternateContent>
          </a:graphicData>
        </a:graphic>
      </p:graphicFrame>
      <p:sp>
        <p:nvSpPr>
          <p:cNvPr id="8" name="Title 1">
            <a:extLst>
              <a:ext uri="{FF2B5EF4-FFF2-40B4-BE49-F238E27FC236}">
                <a16:creationId xmlns:a16="http://schemas.microsoft.com/office/drawing/2014/main" id="{C5243C01-0018-43C3-96BB-544DC593B8E3}"/>
              </a:ext>
            </a:extLst>
          </p:cNvPr>
          <p:cNvSpPr txBox="1">
            <a:spLocks/>
          </p:cNvSpPr>
          <p:nvPr/>
        </p:nvSpPr>
        <p:spPr>
          <a:xfrm>
            <a:off x="2348947" y="1563758"/>
            <a:ext cx="7590182" cy="881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a:lstStyle>
          <a:p>
            <a:endParaRPr lang="en-ZA" sz="3200" dirty="0"/>
          </a:p>
        </p:txBody>
      </p:sp>
      <p:sp>
        <p:nvSpPr>
          <p:cNvPr id="10" name="TextBox 9">
            <a:extLst>
              <a:ext uri="{FF2B5EF4-FFF2-40B4-BE49-F238E27FC236}">
                <a16:creationId xmlns:a16="http://schemas.microsoft.com/office/drawing/2014/main" id="{CC777FED-713B-47CE-84ED-98A4E3BD9F23}"/>
              </a:ext>
            </a:extLst>
          </p:cNvPr>
          <p:cNvSpPr txBox="1"/>
          <p:nvPr/>
        </p:nvSpPr>
        <p:spPr>
          <a:xfrm>
            <a:off x="3978094" y="4638261"/>
            <a:ext cx="2833524" cy="523220"/>
          </a:xfrm>
          <a:prstGeom prst="rect">
            <a:avLst/>
          </a:prstGeom>
          <a:noFill/>
        </p:spPr>
        <p:txBody>
          <a:bodyPr wrap="square" rtlCol="0">
            <a:spAutoFit/>
          </a:bodyPr>
          <a:lstStyle/>
          <a:p>
            <a:r>
              <a:rPr lang="en-GB" sz="2800" i="1" dirty="0"/>
              <a:t>Figure: Two forces</a:t>
            </a:r>
            <a:endParaRPr lang="en-ZA" sz="2800" dirty="0"/>
          </a:p>
        </p:txBody>
      </p:sp>
      <p:pic>
        <p:nvPicPr>
          <p:cNvPr id="9" name="Picture 8">
            <a:extLst>
              <a:ext uri="{FF2B5EF4-FFF2-40B4-BE49-F238E27FC236}">
                <a16:creationId xmlns:a16="http://schemas.microsoft.com/office/drawing/2014/main" id="{90F085DF-BD36-4B62-8413-DCA9988A252F}"/>
              </a:ext>
            </a:extLst>
          </p:cNvPr>
          <p:cNvPicPr>
            <a:picLocks noChangeAspect="1"/>
          </p:cNvPicPr>
          <p:nvPr/>
        </p:nvPicPr>
        <p:blipFill>
          <a:blip r:embed="rId5"/>
          <a:stretch>
            <a:fillRect/>
          </a:stretch>
        </p:blipFill>
        <p:spPr>
          <a:xfrm>
            <a:off x="3174470" y="2589294"/>
            <a:ext cx="4615491" cy="14432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272448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CF64A-7865-42D6-90BC-6CC329491F53}"/>
              </a:ext>
            </a:extLst>
          </p:cNvPr>
          <p:cNvSpPr>
            <a:spLocks noGrp="1"/>
          </p:cNvSpPr>
          <p:nvPr>
            <p:ph type="title"/>
          </p:nvPr>
        </p:nvSpPr>
        <p:spPr/>
        <p:txBody>
          <a:bodyPr>
            <a:normAutofit/>
          </a:bodyPr>
          <a:lstStyle/>
          <a:p>
            <a:r>
              <a:rPr lang="en-ZA" dirty="0"/>
              <a:t>3b) Continued</a:t>
            </a:r>
          </a:p>
        </p:txBody>
      </p:sp>
      <p:graphicFrame>
        <p:nvGraphicFramePr>
          <p:cNvPr id="12" name="Object 11">
            <a:extLst>
              <a:ext uri="{FF2B5EF4-FFF2-40B4-BE49-F238E27FC236}">
                <a16:creationId xmlns:a16="http://schemas.microsoft.com/office/drawing/2014/main" id="{EEA83637-0854-4DC6-9119-70F8D49EBD61}"/>
              </a:ext>
            </a:extLst>
          </p:cNvPr>
          <p:cNvGraphicFramePr>
            <a:graphicFrameLocks noChangeAspect="1"/>
          </p:cNvGraphicFramePr>
          <p:nvPr>
            <p:extLst>
              <p:ext uri="{D42A27DB-BD31-4B8C-83A1-F6EECF244321}">
                <p14:modId xmlns:p14="http://schemas.microsoft.com/office/powerpoint/2010/main" val="846659819"/>
              </p:ext>
            </p:extLst>
          </p:nvPr>
        </p:nvGraphicFramePr>
        <p:xfrm>
          <a:off x="4755598" y="2191992"/>
          <a:ext cx="114300" cy="177800"/>
        </p:xfrm>
        <a:graphic>
          <a:graphicData uri="http://schemas.openxmlformats.org/presentationml/2006/ole">
            <mc:AlternateContent xmlns:mc="http://schemas.openxmlformats.org/markup-compatibility/2006">
              <mc:Choice xmlns:v="urn:schemas-microsoft-com:vml" Requires="v">
                <p:oleObj spid="_x0000_s28737" name="Equation" r:id="rId3" imgW="114120" imgH="177480" progId="Equation.DSMT4">
                  <p:embed/>
                </p:oleObj>
              </mc:Choice>
              <mc:Fallback>
                <p:oleObj name="Equation" r:id="rId3" imgW="114120" imgH="177480" progId="Equation.DSMT4">
                  <p:embed/>
                  <p:pic>
                    <p:nvPicPr>
                      <p:cNvPr id="12" name="Object 11">
                        <a:extLst>
                          <a:ext uri="{FF2B5EF4-FFF2-40B4-BE49-F238E27FC236}">
                            <a16:creationId xmlns:a16="http://schemas.microsoft.com/office/drawing/2014/main" id="{EEA83637-0854-4DC6-9119-70F8D49EBD61}"/>
                          </a:ext>
                        </a:extLst>
                      </p:cNvPr>
                      <p:cNvPicPr/>
                      <p:nvPr/>
                    </p:nvPicPr>
                    <p:blipFill>
                      <a:blip r:embed="rId4"/>
                      <a:stretch>
                        <a:fillRect/>
                      </a:stretch>
                    </p:blipFill>
                    <p:spPr>
                      <a:xfrm>
                        <a:off x="4755598" y="2191992"/>
                        <a:ext cx="114300" cy="177800"/>
                      </a:xfrm>
                      <a:prstGeom prst="rect">
                        <a:avLst/>
                      </a:prstGeom>
                    </p:spPr>
                  </p:pic>
                </p:oleObj>
              </mc:Fallback>
            </mc:AlternateContent>
          </a:graphicData>
        </a:graphic>
      </p:graphicFrame>
      <p:sp>
        <p:nvSpPr>
          <p:cNvPr id="8" name="Title 1">
            <a:extLst>
              <a:ext uri="{FF2B5EF4-FFF2-40B4-BE49-F238E27FC236}">
                <a16:creationId xmlns:a16="http://schemas.microsoft.com/office/drawing/2014/main" id="{C5243C01-0018-43C3-96BB-544DC593B8E3}"/>
              </a:ext>
            </a:extLst>
          </p:cNvPr>
          <p:cNvSpPr txBox="1">
            <a:spLocks/>
          </p:cNvSpPr>
          <p:nvPr/>
        </p:nvSpPr>
        <p:spPr>
          <a:xfrm>
            <a:off x="508001" y="1238250"/>
            <a:ext cx="7590182" cy="881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a:lstStyle>
          <a:p>
            <a:r>
              <a:rPr lang="en-ZA" sz="3200" dirty="0"/>
              <a:t>Vector diagram</a:t>
            </a:r>
          </a:p>
        </p:txBody>
      </p:sp>
      <p:sp>
        <p:nvSpPr>
          <p:cNvPr id="7" name="TextBox 6">
            <a:extLst>
              <a:ext uri="{FF2B5EF4-FFF2-40B4-BE49-F238E27FC236}">
                <a16:creationId xmlns:a16="http://schemas.microsoft.com/office/drawing/2014/main" id="{35BD686C-664C-42B0-8525-87AA6B084579}"/>
              </a:ext>
            </a:extLst>
          </p:cNvPr>
          <p:cNvSpPr txBox="1"/>
          <p:nvPr/>
        </p:nvSpPr>
        <p:spPr>
          <a:xfrm>
            <a:off x="850073" y="2641906"/>
            <a:ext cx="10198928" cy="830997"/>
          </a:xfrm>
          <a:prstGeom prst="rect">
            <a:avLst/>
          </a:prstGeom>
          <a:noFill/>
          <a:ln>
            <a:solidFill>
              <a:srgbClr val="59991F"/>
            </a:solidFill>
          </a:ln>
        </p:spPr>
        <p:txBody>
          <a:bodyPr wrap="square" rtlCol="0">
            <a:spAutoFit/>
          </a:bodyPr>
          <a:lstStyle/>
          <a:p>
            <a:r>
              <a:rPr lang="en-GB" sz="2400" dirty="0">
                <a:solidFill>
                  <a:srgbClr val="59991F"/>
                </a:solidFill>
                <a:ea typeface="Calibri" panose="020F0502020204030204" pitchFamily="34" charset="0"/>
                <a:cs typeface="Arial" panose="020B0604020202020204" pitchFamily="34" charset="0"/>
              </a:rPr>
              <a:t>Note: The following diagram is not to scale, however, students must draw their own diagrams to scale and write the scale next to the diagram. </a:t>
            </a:r>
            <a:endParaRPr lang="en-ZA" sz="2400" dirty="0">
              <a:solidFill>
                <a:srgbClr val="59991F"/>
              </a:solidFill>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8568F8B1-53CB-4E78-B796-21BD3F145497}"/>
              </a:ext>
            </a:extLst>
          </p:cNvPr>
          <p:cNvSpPr txBox="1"/>
          <p:nvPr/>
        </p:nvSpPr>
        <p:spPr>
          <a:xfrm>
            <a:off x="850074" y="3976823"/>
            <a:ext cx="10198927" cy="830997"/>
          </a:xfrm>
          <a:prstGeom prst="rect">
            <a:avLst/>
          </a:prstGeom>
          <a:noFill/>
          <a:ln>
            <a:solidFill>
              <a:srgbClr val="59991F"/>
            </a:solidFill>
          </a:ln>
        </p:spPr>
        <p:txBody>
          <a:bodyPr wrap="square" rtlCol="0">
            <a:spAutoFit/>
          </a:bodyPr>
          <a:lstStyle/>
          <a:p>
            <a:r>
              <a:rPr lang="en-GB" sz="2400" dirty="0">
                <a:solidFill>
                  <a:srgbClr val="59991F"/>
                </a:solidFill>
              </a:rPr>
              <a:t>For example, if drawn to a scale of 1 mm = 3 N, the 120 N line should be 40 mm in length on the vector diagram</a:t>
            </a:r>
            <a:endParaRPr lang="en-ZA" sz="3200" dirty="0">
              <a:solidFill>
                <a:srgbClr val="59991F"/>
              </a:solidFill>
            </a:endParaRPr>
          </a:p>
        </p:txBody>
      </p:sp>
    </p:spTree>
    <p:extLst>
      <p:ext uri="{BB962C8B-B14F-4D97-AF65-F5344CB8AC3E}">
        <p14:creationId xmlns:p14="http://schemas.microsoft.com/office/powerpoint/2010/main" val="204023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resentation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14594</TotalTime>
  <Words>1163</Words>
  <Application>Microsoft Office PowerPoint</Application>
  <PresentationFormat>Widescreen</PresentationFormat>
  <Paragraphs>108</Paragraphs>
  <Slides>45</Slides>
  <Notes>0</Notes>
  <HiddenSlides>0</HiddenSlides>
  <MMClips>2</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52" baseType="lpstr">
      <vt:lpstr>Arial</vt:lpstr>
      <vt:lpstr>Arial Narrow</vt:lpstr>
      <vt:lpstr>Calibri</vt:lpstr>
      <vt:lpstr>Calibri Light</vt:lpstr>
      <vt:lpstr>Times New Roman</vt:lpstr>
      <vt:lpstr>Presentation2</vt:lpstr>
      <vt:lpstr>Equation</vt:lpstr>
      <vt:lpstr>Engineering Science</vt:lpstr>
      <vt:lpstr>Statics</vt:lpstr>
      <vt:lpstr>PowerPoint Presentation</vt:lpstr>
      <vt:lpstr>3a) Determine the magnitude and direction of the equilibrant graphically:</vt:lpstr>
      <vt:lpstr>3a) (Continued)</vt:lpstr>
      <vt:lpstr>3a) (Continued)</vt:lpstr>
      <vt:lpstr>3a) (Continued)</vt:lpstr>
      <vt:lpstr>3b) Determine the magnitude and direction of the equilibrant graphically:</vt:lpstr>
      <vt:lpstr>3b) Continued</vt:lpstr>
      <vt:lpstr>3b) Continued</vt:lpstr>
      <vt:lpstr>4a) Determine the horizontal and vertical components of the following force graphically:</vt:lpstr>
      <vt:lpstr>4a) (Continued)</vt:lpstr>
      <vt:lpstr>4a) (Continued)</vt:lpstr>
      <vt:lpstr>4b) Determine the horizontal and vertical components of the following force graphically:</vt:lpstr>
      <vt:lpstr>4b) (Continued)</vt:lpstr>
      <vt:lpstr>4b) (Continued)</vt:lpstr>
      <vt:lpstr>5a) Calculate the horizontal and vertical components of the following force:</vt:lpstr>
      <vt:lpstr>5a) (Continued)</vt:lpstr>
      <vt:lpstr>5a) (Continued)</vt:lpstr>
      <vt:lpstr>5b) Calculate the horizontal and vertical components of the following force:</vt:lpstr>
      <vt:lpstr>5b) (Continued)</vt:lpstr>
      <vt:lpstr>5b) (Continued)</vt:lpstr>
      <vt:lpstr>6a) Calculate the components of the following force parallel and perpendicular to the plane:</vt:lpstr>
      <vt:lpstr>6a) (Continued)</vt:lpstr>
      <vt:lpstr>6a) (Continued)</vt:lpstr>
      <vt:lpstr>6b) Calculate the components of the following force parallel and perpendicular to the plane:</vt:lpstr>
      <vt:lpstr>6b) (Continued)</vt:lpstr>
      <vt:lpstr>6b) (Continued)</vt:lpstr>
      <vt:lpstr>PowerPoint Presentation</vt:lpstr>
      <vt:lpstr>7. A uniform beam with a weight of 800 N, is 8 m long and is supported 1 m from the left end and also at the right end.</vt:lpstr>
      <vt:lpstr>7. (Continued)</vt:lpstr>
      <vt:lpstr>7. (Continued)</vt:lpstr>
      <vt:lpstr>7. (Continued)</vt:lpstr>
      <vt:lpstr>7. (Continued)</vt:lpstr>
      <vt:lpstr>8. Calculate the distance from A where the 150 N force must act so that the reaction forces A and B are equal.</vt:lpstr>
      <vt:lpstr>8. (Continued)</vt:lpstr>
      <vt:lpstr>8. (Continued)</vt:lpstr>
      <vt:lpstr>8. (Continued)</vt:lpstr>
      <vt:lpstr>9. A light beam is 10 m long and is supported at A and B. A is supported at the left end and B, 2 m from the right end. It also carries concentrated loads of 80 N at the right end and 720 N, 3 m from the left end.</vt:lpstr>
      <vt:lpstr>9. (Continued)</vt:lpstr>
      <vt:lpstr>9. (Continued)</vt:lpstr>
      <vt:lpstr>9. (Continued)</vt:lpstr>
      <vt:lpstr>9. (Continued)</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Leanne Storer</dc:creator>
  <cp:lastModifiedBy>Dinky Gschliesser</cp:lastModifiedBy>
  <cp:revision>153</cp:revision>
  <dcterms:created xsi:type="dcterms:W3CDTF">2017-08-15T07:49:10Z</dcterms:created>
  <dcterms:modified xsi:type="dcterms:W3CDTF">2019-03-25T06:32:20Z</dcterms:modified>
</cp:coreProperties>
</file>