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84" r:id="rId6"/>
    <p:sldId id="260" r:id="rId7"/>
    <p:sldId id="276" r:id="rId8"/>
    <p:sldId id="277" r:id="rId9"/>
    <p:sldId id="262" r:id="rId10"/>
    <p:sldId id="278" r:id="rId11"/>
    <p:sldId id="279" r:id="rId12"/>
    <p:sldId id="280" r:id="rId13"/>
    <p:sldId id="281" r:id="rId14"/>
    <p:sldId id="282" r:id="rId15"/>
    <p:sldId id="286" r:id="rId16"/>
    <p:sldId id="285" r:id="rId17"/>
    <p:sldId id="263" r:id="rId18"/>
    <p:sldId id="264" r:id="rId19"/>
    <p:sldId id="265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58" r:id="rId30"/>
    <p:sldId id="28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y" initials="R" lastIdx="3" clrIdx="0">
    <p:extLst>
      <p:ext uri="{19B8F6BF-5375-455C-9EA6-DF929625EA0E}">
        <p15:presenceInfo xmlns:p15="http://schemas.microsoft.com/office/powerpoint/2012/main" userId="Rick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4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8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6" Type="http://schemas.openxmlformats.org/officeDocument/2006/relationships/image" Target="../media/image93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wmf"/><Relationship Id="rId1" Type="http://schemas.openxmlformats.org/officeDocument/2006/relationships/image" Target="../media/image94.wmf"/><Relationship Id="rId4" Type="http://schemas.openxmlformats.org/officeDocument/2006/relationships/image" Target="../media/image9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6.wmf"/><Relationship Id="rId7" Type="http://schemas.openxmlformats.org/officeDocument/2006/relationships/image" Target="../media/image30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1" y="2497069"/>
            <a:ext cx="10553699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689681"/>
            <a:ext cx="10553699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71446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" action="ppaction://hlinkshowjump?jump=lastslide"/>
              </a:rPr>
              <a:t>*see</a:t>
            </a:r>
            <a:r>
              <a:rPr lang="en-US" sz="1800" baseline="0" dirty="0">
                <a:hlinkClick r:id="" action="ppaction://hlinkshowjump?jump=lastslide"/>
              </a:rPr>
              <a:t> terms and conditions</a:t>
            </a: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0F2B4-FE18-4252-B200-144E75D86561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4351" y="1540570"/>
            <a:ext cx="10547351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3" y="4323753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1" y="1593579"/>
            <a:ext cx="10547351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4325337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5F30A9-B586-4979-848F-DF594585A4A9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1621" y="4455682"/>
            <a:ext cx="10547351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50" y="2064550"/>
            <a:ext cx="10523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619" y="573887"/>
            <a:ext cx="2005200" cy="2941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0D042C-EE54-49C1-86BE-BAA006F0F1B1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5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14155" y="3951325"/>
            <a:ext cx="10735733" cy="1187450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Assessment activity number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4156" y="534129"/>
            <a:ext cx="2005200" cy="294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850C5-F684-46DE-869D-1B5B3830D1CD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322" y="228852"/>
            <a:ext cx="1200733" cy="981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26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C5BC-6681-4CAC-8592-EB8CB7A2A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F6A8E-5C5D-4FC0-8704-54938E1D30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38865"/>
            <a:ext cx="10541000" cy="49650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091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72739" y="4609453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2622" y="1955790"/>
            <a:ext cx="7926756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51078" y="2826783"/>
            <a:ext cx="6889844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12D36B-1AD8-4954-AA34-38A840A38CD9}"/>
              </a:ext>
            </a:extLst>
          </p:cNvPr>
          <p:cNvSpPr txBox="1"/>
          <p:nvPr userDrawn="1"/>
        </p:nvSpPr>
        <p:spPr>
          <a:xfrm>
            <a:off x="478148" y="5686356"/>
            <a:ext cx="587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ZA" sz="1600" b="1" dirty="0"/>
              <a:t>© Troupant publishers (Pty) Ltd, 2019</a:t>
            </a:r>
          </a:p>
          <a:p>
            <a:pPr>
              <a:lnSpc>
                <a:spcPct val="100000"/>
              </a:lnSpc>
            </a:pPr>
            <a:r>
              <a:rPr lang="en-ZA" sz="1600" b="1" dirty="0"/>
              <a:t>Selected images used under licence from Shutterstock.com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B5FB0F-8A05-41B8-90A8-5764271A13CB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33" y="484880"/>
            <a:ext cx="1414333" cy="12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365127"/>
            <a:ext cx="1054100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4" y="1285875"/>
            <a:ext cx="1054100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72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12192000" cy="54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98541" y="6324600"/>
            <a:ext cx="3693459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46" y="5441223"/>
            <a:ext cx="3396156" cy="419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2000" y="5577439"/>
            <a:ext cx="720002" cy="72514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2739" y="6371018"/>
            <a:ext cx="457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Engineering Science N2</a:t>
            </a:r>
          </a:p>
        </p:txBody>
      </p:sp>
    </p:spTree>
    <p:custDataLst>
      <p:tags r:id="rId10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9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31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39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47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44.wmf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jp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jp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5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4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6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66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3.wmf"/><Relationship Id="rId11" Type="http://schemas.openxmlformats.org/officeDocument/2006/relationships/image" Target="../media/image65.wmf"/><Relationship Id="rId5" Type="http://schemas.openxmlformats.org/officeDocument/2006/relationships/oleObject" Target="../embeddings/oleObject50.bin"/><Relationship Id="rId15" Type="http://schemas.openxmlformats.org/officeDocument/2006/relationships/image" Target="../media/image67.wmf"/><Relationship Id="rId10" Type="http://schemas.openxmlformats.org/officeDocument/2006/relationships/oleObject" Target="../embeddings/oleObject53.bin"/><Relationship Id="rId4" Type="http://schemas.openxmlformats.org/officeDocument/2006/relationships/image" Target="../media/image8.wmf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5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5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63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oleObject" Target="../embeddings/oleObject65.bin"/><Relationship Id="rId7" Type="http://schemas.openxmlformats.org/officeDocument/2006/relationships/oleObject" Target="../embeddings/oleObject67.bin"/><Relationship Id="rId12" Type="http://schemas.openxmlformats.org/officeDocument/2006/relationships/image" Target="../media/image8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69.bin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68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71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73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86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13" Type="http://schemas.openxmlformats.org/officeDocument/2006/relationships/oleObject" Target="../embeddings/oleObject81.bin"/><Relationship Id="rId3" Type="http://schemas.openxmlformats.org/officeDocument/2006/relationships/oleObject" Target="../embeddings/oleObject76.bin"/><Relationship Id="rId7" Type="http://schemas.openxmlformats.org/officeDocument/2006/relationships/oleObject" Target="../embeddings/oleObject78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80.bin"/><Relationship Id="rId5" Type="http://schemas.openxmlformats.org/officeDocument/2006/relationships/oleObject" Target="../embeddings/oleObject77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79.bin"/><Relationship Id="rId14" Type="http://schemas.openxmlformats.org/officeDocument/2006/relationships/image" Target="../media/image93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3" Type="http://schemas.openxmlformats.org/officeDocument/2006/relationships/oleObject" Target="../embeddings/oleObject82.bin"/><Relationship Id="rId7" Type="http://schemas.openxmlformats.org/officeDocument/2006/relationships/oleObject" Target="../embeddings/oleObject8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83.bin"/><Relationship Id="rId10" Type="http://schemas.openxmlformats.org/officeDocument/2006/relationships/image" Target="../media/image97.wmf"/><Relationship Id="rId4" Type="http://schemas.openxmlformats.org/officeDocument/2006/relationships/image" Target="../media/image94.wmf"/><Relationship Id="rId9" Type="http://schemas.openxmlformats.org/officeDocument/2006/relationships/oleObject" Target="../embeddings/oleObject85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Engineering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896F9-4821-4FA9-9AD2-AFA500740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4. (Continued)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06BB231-F266-4A0B-9670-405DF1E0D8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428521"/>
              </p:ext>
            </p:extLst>
          </p:nvPr>
        </p:nvGraphicFramePr>
        <p:xfrm>
          <a:off x="5162996" y="2627999"/>
          <a:ext cx="1414137" cy="52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9" name="Equation" r:id="rId3" imgW="622080" imgH="228600" progId="Equation.DSMT4">
                  <p:embed/>
                </p:oleObj>
              </mc:Choice>
              <mc:Fallback>
                <p:oleObj name="Equation" r:id="rId3" imgW="622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62996" y="2627999"/>
                        <a:ext cx="1414137" cy="52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D3D57FC-68BB-40EA-8D3A-61661C878C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969380"/>
              </p:ext>
            </p:extLst>
          </p:nvPr>
        </p:nvGraphicFramePr>
        <p:xfrm>
          <a:off x="5171778" y="1827357"/>
          <a:ext cx="1816170" cy="864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0" name="Equation" r:id="rId5" imgW="825480" imgH="393480" progId="Equation.DSMT4">
                  <p:embed/>
                </p:oleObj>
              </mc:Choice>
              <mc:Fallback>
                <p:oleObj name="Equation" r:id="rId5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71778" y="1827357"/>
                        <a:ext cx="1816170" cy="864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BE83EFA-B57D-4F52-8E27-4E4179C80C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287092"/>
              </p:ext>
            </p:extLst>
          </p:nvPr>
        </p:nvGraphicFramePr>
        <p:xfrm>
          <a:off x="4223520" y="3154437"/>
          <a:ext cx="2162902" cy="519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1" name="Equation" r:id="rId7" imgW="952200" imgH="228600" progId="Equation.DSMT4">
                  <p:embed/>
                </p:oleObj>
              </mc:Choice>
              <mc:Fallback>
                <p:oleObj name="Equation" r:id="rId7" imgW="952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23520" y="3154437"/>
                        <a:ext cx="2162902" cy="519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E6498A48-DE52-4621-847F-AE213F586DF3}"/>
              </a:ext>
            </a:extLst>
          </p:cNvPr>
          <p:cNvSpPr txBox="1">
            <a:spLocks/>
          </p:cNvSpPr>
          <p:nvPr/>
        </p:nvSpPr>
        <p:spPr>
          <a:xfrm>
            <a:off x="4072294" y="3723097"/>
            <a:ext cx="5098772" cy="528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2800" dirty="0"/>
              <a:t>Displacements from 80 m: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54798AE-7C84-4C5B-AFF0-D7A61AC9C8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461347"/>
              </p:ext>
            </p:extLst>
          </p:nvPr>
        </p:nvGraphicFramePr>
        <p:xfrm>
          <a:off x="4472037" y="4258611"/>
          <a:ext cx="2317128" cy="528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2" name="Equation" r:id="rId9" imgW="1002960" imgH="228600" progId="Equation.DSMT4">
                  <p:embed/>
                </p:oleObj>
              </mc:Choice>
              <mc:Fallback>
                <p:oleObj name="Equation" r:id="rId9" imgW="1002960" imgH="228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BDE4753-5113-40B3-897B-B6760B269E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72037" y="4258611"/>
                        <a:ext cx="2317128" cy="528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53BA64F-E20B-4C9F-A46A-BD67C00C6D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84570"/>
              </p:ext>
            </p:extLst>
          </p:nvPr>
        </p:nvGraphicFramePr>
        <p:xfrm>
          <a:off x="5205585" y="4848695"/>
          <a:ext cx="563165" cy="414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3" name="Equation" r:id="rId11" imgW="241200" imgH="177480" progId="Equation.DSMT4">
                  <p:embed/>
                </p:oleObj>
              </mc:Choice>
              <mc:Fallback>
                <p:oleObj name="Equation" r:id="rId11" imgW="241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05585" y="4848695"/>
                        <a:ext cx="563165" cy="414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3319B49-37ED-44A1-90E5-F52D9D843C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005340"/>
              </p:ext>
            </p:extLst>
          </p:nvPr>
        </p:nvGraphicFramePr>
        <p:xfrm>
          <a:off x="4241642" y="5358133"/>
          <a:ext cx="2144783" cy="470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4" name="Equation" r:id="rId13" imgW="927000" imgH="203040" progId="Equation.DSMT4">
                  <p:embed/>
                </p:oleObj>
              </mc:Choice>
              <mc:Fallback>
                <p:oleObj name="Equation" r:id="rId13" imgW="927000" imgH="203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9E47846-762B-432D-A5BD-CA395A472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41642" y="5358133"/>
                        <a:ext cx="2144783" cy="470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693F9F8-A71C-4D84-AD32-87BF6C61E8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5682435"/>
              </p:ext>
            </p:extLst>
          </p:nvPr>
        </p:nvGraphicFramePr>
        <p:xfrm>
          <a:off x="5235975" y="5899961"/>
          <a:ext cx="1093317" cy="4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5" name="Equation" r:id="rId15" imgW="469800" imgH="177480" progId="Equation.DSMT4">
                  <p:embed/>
                </p:oleObj>
              </mc:Choice>
              <mc:Fallback>
                <p:oleObj name="Equation" r:id="rId15" imgW="469800" imgH="177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BAFA495-3969-466A-A54F-0F823F6342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35975" y="5899961"/>
                        <a:ext cx="1093317" cy="41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2AB3025E-CC77-429F-AB30-8311CA8D10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861006"/>
              </p:ext>
            </p:extLst>
          </p:nvPr>
        </p:nvGraphicFramePr>
        <p:xfrm>
          <a:off x="4918123" y="957960"/>
          <a:ext cx="1424418" cy="864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6" name="Equation" r:id="rId17" imgW="647640" imgH="393480" progId="Equation.DSMT4">
                  <p:embed/>
                </p:oleObj>
              </mc:Choice>
              <mc:Fallback>
                <p:oleObj name="Equation" r:id="rId17" imgW="64764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D3D57FC-68BB-40EA-8D3A-61661C878C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918123" y="957960"/>
                        <a:ext cx="1424418" cy="864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252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0C78-DF9F-48B1-8EF4-53AA716D9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4. (Continued)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7996B7C-0EB7-4E63-97BC-BBDF9151A1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429341"/>
              </p:ext>
            </p:extLst>
          </p:nvPr>
        </p:nvGraphicFramePr>
        <p:xfrm>
          <a:off x="4526808" y="3601113"/>
          <a:ext cx="2345818" cy="527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8" name="Equation" r:id="rId3" imgW="1015920" imgH="228600" progId="Equation.DSMT4">
                  <p:embed/>
                </p:oleObj>
              </mc:Choice>
              <mc:Fallback>
                <p:oleObj name="Equation" r:id="rId3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6808" y="3601113"/>
                        <a:ext cx="2345818" cy="527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167D373-68D0-4C5A-8F5E-960B3AE595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091586"/>
              </p:ext>
            </p:extLst>
          </p:nvPr>
        </p:nvGraphicFramePr>
        <p:xfrm>
          <a:off x="5288260" y="4291052"/>
          <a:ext cx="1631235" cy="483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9" name="Equation" r:id="rId5" imgW="685800" imgH="203040" progId="Equation.DSMT4">
                  <p:embed/>
                </p:oleObj>
              </mc:Choice>
              <mc:Fallback>
                <p:oleObj name="Equation" r:id="rId5" imgW="685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8260" y="4291052"/>
                        <a:ext cx="1631235" cy="4833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027AB4B-C5E7-465C-AD69-E81714031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213996"/>
              </p:ext>
            </p:extLst>
          </p:nvPr>
        </p:nvGraphicFramePr>
        <p:xfrm>
          <a:off x="4311126" y="4898250"/>
          <a:ext cx="2890837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0" name="Equation" r:id="rId7" imgW="1130040" imgH="203040" progId="Equation.DSMT4">
                  <p:embed/>
                </p:oleObj>
              </mc:Choice>
              <mc:Fallback>
                <p:oleObj name="Equation" r:id="rId7" imgW="1130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11126" y="4898250"/>
                        <a:ext cx="2890837" cy="519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9ACDCD9-B4DA-43B9-A946-BEE9057693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745385"/>
              </p:ext>
            </p:extLst>
          </p:nvPr>
        </p:nvGraphicFramePr>
        <p:xfrm>
          <a:off x="5407524" y="5562345"/>
          <a:ext cx="1480938" cy="504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1" name="Equation" r:id="rId9" imgW="596880" imgH="203040" progId="Equation.DSMT4">
                  <p:embed/>
                </p:oleObj>
              </mc:Choice>
              <mc:Fallback>
                <p:oleObj name="Equation" r:id="rId9" imgW="596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07524" y="5562345"/>
                        <a:ext cx="1480938" cy="5041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BDE4753-5113-40B3-897B-B6760B269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313245"/>
              </p:ext>
            </p:extLst>
          </p:nvPr>
        </p:nvGraphicFramePr>
        <p:xfrm>
          <a:off x="4591703" y="1179157"/>
          <a:ext cx="2248014" cy="539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2" name="Equation" r:id="rId11" imgW="952200" imgH="228600" progId="Equation.DSMT4">
                  <p:embed/>
                </p:oleObj>
              </mc:Choice>
              <mc:Fallback>
                <p:oleObj name="Equation" r:id="rId11" imgW="95220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E2891FE-FA57-4B00-B58F-59D5A52681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91703" y="1179157"/>
                        <a:ext cx="2248014" cy="5395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BAFA495-3969-466A-A54F-0F823F6342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9117935"/>
              </p:ext>
            </p:extLst>
          </p:nvPr>
        </p:nvGraphicFramePr>
        <p:xfrm>
          <a:off x="5245230" y="1850614"/>
          <a:ext cx="1527994" cy="509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3" name="Equation" r:id="rId13" imgW="609480" imgH="203040" progId="Equation.DSMT4">
                  <p:embed/>
                </p:oleObj>
              </mc:Choice>
              <mc:Fallback>
                <p:oleObj name="Equation" r:id="rId13" imgW="609480" imgH="2030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53689BC-2590-4BCF-A82D-C9E2B9F71D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245230" y="1850614"/>
                        <a:ext cx="1527994" cy="509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9E47846-762B-432D-A5BD-CA395A472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833915"/>
              </p:ext>
            </p:extLst>
          </p:nvPr>
        </p:nvGraphicFramePr>
        <p:xfrm>
          <a:off x="4296746" y="2484171"/>
          <a:ext cx="2565212" cy="507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4" name="Equation" r:id="rId15" imgW="1028520" imgH="203040" progId="Equation.DSMT4">
                  <p:embed/>
                </p:oleObj>
              </mc:Choice>
              <mc:Fallback>
                <p:oleObj name="Equation" r:id="rId15" imgW="102852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D9C4420-50FB-41F4-8FB6-D80B8C6D03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296746" y="2484171"/>
                        <a:ext cx="2565212" cy="507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F12E7450-A54D-42A5-BB74-BDD1290A7C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724205"/>
              </p:ext>
            </p:extLst>
          </p:nvPr>
        </p:nvGraphicFramePr>
        <p:xfrm>
          <a:off x="5282034" y="3052206"/>
          <a:ext cx="1345649" cy="478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25" name="Equation" r:id="rId17" imgW="571320" imgH="203040" progId="Equation.DSMT4">
                  <p:embed/>
                </p:oleObj>
              </mc:Choice>
              <mc:Fallback>
                <p:oleObj name="Equation" r:id="rId17" imgW="57132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E81737A-D570-4C44-AF29-23C54CC094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282034" y="3052206"/>
                        <a:ext cx="1345649" cy="478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29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F617-DBEB-49EF-BE6A-0A174E490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4. (Continued)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DC3DCD6-40BF-451B-84F4-A8EF30E9AB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5655054"/>
              </p:ext>
            </p:extLst>
          </p:nvPr>
        </p:nvGraphicFramePr>
        <p:xfrm>
          <a:off x="4286478" y="3804639"/>
          <a:ext cx="2348944" cy="52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0" name="Equation" r:id="rId3" imgW="1015920" imgH="228600" progId="Equation.DSMT4">
                  <p:embed/>
                </p:oleObj>
              </mc:Choice>
              <mc:Fallback>
                <p:oleObj name="Equation" r:id="rId3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6478" y="3804639"/>
                        <a:ext cx="2348944" cy="528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094289-A94F-432C-A0B1-B751165042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829991"/>
              </p:ext>
            </p:extLst>
          </p:nvPr>
        </p:nvGraphicFramePr>
        <p:xfrm>
          <a:off x="5028325" y="4457181"/>
          <a:ext cx="1749077" cy="508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1" name="Equation" r:id="rId5" imgW="698400" imgH="203040" progId="Equation.DSMT4">
                  <p:embed/>
                </p:oleObj>
              </mc:Choice>
              <mc:Fallback>
                <p:oleObj name="Equation" r:id="rId5" imgW="698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8325" y="4457181"/>
                        <a:ext cx="1749077" cy="508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ED0348D-5900-4A0C-809F-8448C8025E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245301"/>
              </p:ext>
            </p:extLst>
          </p:nvPr>
        </p:nvGraphicFramePr>
        <p:xfrm>
          <a:off x="4008317" y="5088661"/>
          <a:ext cx="2839138" cy="50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2" name="Equation" r:id="rId7" imgW="1143000" imgH="203040" progId="Equation.DSMT4">
                  <p:embed/>
                </p:oleObj>
              </mc:Choice>
              <mc:Fallback>
                <p:oleObj name="Equation" r:id="rId7" imgW="1143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8317" y="5088661"/>
                        <a:ext cx="2839138" cy="506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444A968-2F07-4D62-8453-98D3AA6D83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167836"/>
              </p:ext>
            </p:extLst>
          </p:nvPr>
        </p:nvGraphicFramePr>
        <p:xfrm>
          <a:off x="5041572" y="5738838"/>
          <a:ext cx="1233555" cy="50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3" name="Equation" r:id="rId9" imgW="495000" imgH="203040" progId="Equation.DSMT4">
                  <p:embed/>
                </p:oleObj>
              </mc:Choice>
              <mc:Fallback>
                <p:oleObj name="Equation" r:id="rId9" imgW="4950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41572" y="5738838"/>
                        <a:ext cx="1233555" cy="506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6B0E097-8306-485B-A8AD-1BFDD7C94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4872"/>
              </p:ext>
            </p:extLst>
          </p:nvPr>
        </p:nvGraphicFramePr>
        <p:xfrm>
          <a:off x="4249960" y="1179157"/>
          <a:ext cx="2346990" cy="5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4" name="Equation" r:id="rId11" imgW="990360" imgH="228600" progId="Equation.DSMT4">
                  <p:embed/>
                </p:oleObj>
              </mc:Choice>
              <mc:Fallback>
                <p:oleObj name="Equation" r:id="rId11" imgW="990360" imgH="2286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1A08321-3F11-4B21-BBB8-4CE46F813A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49960" y="1179157"/>
                        <a:ext cx="2346990" cy="54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6E24077-0E9A-484E-A013-8B30200648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125809"/>
              </p:ext>
            </p:extLst>
          </p:nvPr>
        </p:nvGraphicFramePr>
        <p:xfrm>
          <a:off x="5003019" y="1869102"/>
          <a:ext cx="1592646" cy="4900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5" name="Equation" r:id="rId13" imgW="660240" imgH="203040" progId="Equation.DSMT4">
                  <p:embed/>
                </p:oleObj>
              </mc:Choice>
              <mc:Fallback>
                <p:oleObj name="Equation" r:id="rId13" imgW="660240" imgH="20304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C702D14-365F-4EDB-B927-8F6FAED52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03019" y="1869102"/>
                        <a:ext cx="1592646" cy="4900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1335516-CD0E-46E2-B4B0-E5D44639A1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123605"/>
              </p:ext>
            </p:extLst>
          </p:nvPr>
        </p:nvGraphicFramePr>
        <p:xfrm>
          <a:off x="3951514" y="2535679"/>
          <a:ext cx="2839138" cy="521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6" name="Equation" r:id="rId15" imgW="1104840" imgH="203040" progId="Equation.DSMT4">
                  <p:embed/>
                </p:oleObj>
              </mc:Choice>
              <mc:Fallback>
                <p:oleObj name="Equation" r:id="rId15" imgW="110484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8C362D2F-6A46-4C6C-A7CA-588C0E97F6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951514" y="2535679"/>
                        <a:ext cx="2839138" cy="521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5A5BBC0-9469-426F-B338-E621921D36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895519"/>
              </p:ext>
            </p:extLst>
          </p:nvPr>
        </p:nvGraphicFramePr>
        <p:xfrm>
          <a:off x="5011029" y="3217951"/>
          <a:ext cx="1425615" cy="48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7" name="Equation" r:id="rId17" imgW="596880" imgH="203040" progId="Equation.DSMT4">
                  <p:embed/>
                </p:oleObj>
              </mc:Choice>
              <mc:Fallback>
                <p:oleObj name="Equation" r:id="rId17" imgW="596880" imgH="20304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10165CE-043E-472A-91EC-C5D337DD9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011029" y="3217951"/>
                        <a:ext cx="1425615" cy="485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77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4781-EA44-4D5E-8C0B-BD7E5232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4. (Continued)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512E30-3CD0-46D4-8E17-3DEC1741C9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55676" y="1507436"/>
            <a:ext cx="4895298" cy="3843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29A66C-03A9-417A-BEF2-911E5919C889}"/>
              </a:ext>
            </a:extLst>
          </p:cNvPr>
          <p:cNvSpPr txBox="1"/>
          <p:nvPr/>
        </p:nvSpPr>
        <p:spPr>
          <a:xfrm>
            <a:off x="3408684" y="5345847"/>
            <a:ext cx="578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/>
              <a:t>Figure: A displacement–time graph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82030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5B29-D05B-440C-9F35-45A7D6A00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4. (Continued)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846EC-EC60-4F91-AE90-6C686846976D}"/>
              </a:ext>
            </a:extLst>
          </p:cNvPr>
          <p:cNvSpPr txBox="1">
            <a:spLocks/>
          </p:cNvSpPr>
          <p:nvPr/>
        </p:nvSpPr>
        <p:spPr>
          <a:xfrm>
            <a:off x="508000" y="1238865"/>
            <a:ext cx="10541000" cy="994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Determine from your graph the displacement from 80m after: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2F0C8A-3A3C-4C69-AB47-3855695A5B7F}"/>
              </a:ext>
            </a:extLst>
          </p:cNvPr>
          <p:cNvSpPr txBox="1">
            <a:spLocks/>
          </p:cNvSpPr>
          <p:nvPr/>
        </p:nvSpPr>
        <p:spPr>
          <a:xfrm>
            <a:off x="495887" y="2233605"/>
            <a:ext cx="7449171" cy="994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a) 0.5 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277F14D-724D-4385-A223-450E4CFA4E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2989344"/>
              </p:ext>
            </p:extLst>
          </p:nvPr>
        </p:nvGraphicFramePr>
        <p:xfrm>
          <a:off x="802650" y="3228348"/>
          <a:ext cx="3317380" cy="54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8" name="Equation" r:id="rId3" imgW="1244520" imgH="203040" progId="Equation.DSMT4">
                  <p:embed/>
                </p:oleObj>
              </mc:Choice>
              <mc:Fallback>
                <p:oleObj name="Equation" r:id="rId3" imgW="1244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2650" y="3228348"/>
                        <a:ext cx="3317380" cy="541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46B76D3-9C7B-4598-B63B-B66E30C04AEB}"/>
              </a:ext>
            </a:extLst>
          </p:cNvPr>
          <p:cNvSpPr txBox="1">
            <a:spLocks/>
          </p:cNvSpPr>
          <p:nvPr/>
        </p:nvSpPr>
        <p:spPr>
          <a:xfrm>
            <a:off x="495886" y="3725715"/>
            <a:ext cx="7449171" cy="994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b) 3.5 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053F290-C6DB-4021-8E24-CC6505B76D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252751"/>
              </p:ext>
            </p:extLst>
          </p:nvPr>
        </p:nvGraphicFramePr>
        <p:xfrm>
          <a:off x="802653" y="4788237"/>
          <a:ext cx="2807805" cy="441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9" name="Equation" r:id="rId5" imgW="1130040" imgH="177480" progId="Equation.DSMT4">
                  <p:embed/>
                </p:oleObj>
              </mc:Choice>
              <mc:Fallback>
                <p:oleObj name="Equation" r:id="rId5" imgW="11300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2653" y="4788237"/>
                        <a:ext cx="2807805" cy="441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421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Working With Scale.h264_1080_best">
            <a:hlinkClick r:id="" action="ppaction://media"/>
            <a:extLst>
              <a:ext uri="{FF2B5EF4-FFF2-40B4-BE49-F238E27FC236}">
                <a16:creationId xmlns:a16="http://schemas.microsoft.com/office/drawing/2014/main" id="{77E1E8C9-E72F-416C-8890-B5E1450B5E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E13914-AE5E-4E86-BD9A-DF25D2BE2403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51E58-7A11-4EF3-A04A-9340C2413C3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2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3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Velocity-Time Graphs">
            <a:hlinkClick r:id="" action="ppaction://media"/>
            <a:extLst>
              <a:ext uri="{FF2B5EF4-FFF2-40B4-BE49-F238E27FC236}">
                <a16:creationId xmlns:a16="http://schemas.microsoft.com/office/drawing/2014/main" id="{2E9F0FA0-2C1D-423D-A305-B0946B0015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41F3E61-7901-440E-94C2-41895CC33F22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A8BC8F-0C16-463A-9637-D821E2A365D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3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3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3847F-289E-4A94-B862-619A31F99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200" dirty="0"/>
              <a:t>5. An object is accelerated uniformly from 5 m/s to 12 m/s during 6 s. Draw a velocity time graph: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E3773A-24E4-459D-9C91-CC6EC764A1F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724" y="1689652"/>
            <a:ext cx="5033356" cy="41214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713BA-47EB-49B2-8215-D919060BEDEE}"/>
              </a:ext>
            </a:extLst>
          </p:cNvPr>
          <p:cNvSpPr txBox="1"/>
          <p:nvPr/>
        </p:nvSpPr>
        <p:spPr>
          <a:xfrm>
            <a:off x="3220283" y="5811078"/>
            <a:ext cx="526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/>
              <a:t>Figure: A velocity–time graph</a:t>
            </a:r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399974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89851-E84F-4F1B-9208-B5B841619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5. (Continued)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46A46-FFB6-4D44-9106-39E9F1FA1946}"/>
              </a:ext>
            </a:extLst>
          </p:cNvPr>
          <p:cNvSpPr txBox="1">
            <a:spLocks/>
          </p:cNvSpPr>
          <p:nvPr/>
        </p:nvSpPr>
        <p:spPr>
          <a:xfrm>
            <a:off x="521249" y="2033580"/>
            <a:ext cx="7905750" cy="867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Velocity after 3s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B846C6-BD65-4615-A9E0-DE4FA974B192}"/>
              </a:ext>
            </a:extLst>
          </p:cNvPr>
          <p:cNvSpPr txBox="1">
            <a:spLocks/>
          </p:cNvSpPr>
          <p:nvPr/>
        </p:nvSpPr>
        <p:spPr>
          <a:xfrm>
            <a:off x="508000" y="1238865"/>
            <a:ext cx="7905750" cy="920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Determine from your graph: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B4BEB1B-6C34-43AE-B180-636171B756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654910"/>
              </p:ext>
            </p:extLst>
          </p:nvPr>
        </p:nvGraphicFramePr>
        <p:xfrm>
          <a:off x="820462" y="2924101"/>
          <a:ext cx="4329112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1" name="Equation" r:id="rId3" imgW="1269720" imgH="228600" progId="Equation.DSMT4">
                  <p:embed/>
                </p:oleObj>
              </mc:Choice>
              <mc:Fallback>
                <p:oleObj name="Equation" r:id="rId3" imgW="1269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0462" y="2924101"/>
                        <a:ext cx="4329112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3183D804-34A8-44FA-ADB4-B522FE3C1CDD}"/>
              </a:ext>
            </a:extLst>
          </p:cNvPr>
          <p:cNvSpPr txBox="1">
            <a:spLocks/>
          </p:cNvSpPr>
          <p:nvPr/>
        </p:nvSpPr>
        <p:spPr>
          <a:xfrm>
            <a:off x="534095" y="3803302"/>
            <a:ext cx="7173153" cy="867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Time to reach a velocity of 8 m/s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235171F-C37E-4AD8-9DA2-3667C76477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547297"/>
              </p:ext>
            </p:extLst>
          </p:nvPr>
        </p:nvGraphicFramePr>
        <p:xfrm>
          <a:off x="871605" y="4832904"/>
          <a:ext cx="3522594" cy="731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2" name="Equation" r:id="rId5" imgW="977760" imgH="203040" progId="Equation.DSMT4">
                  <p:embed/>
                </p:oleObj>
              </mc:Choice>
              <mc:Fallback>
                <p:oleObj name="Equation" r:id="rId5" imgW="977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1605" y="4832904"/>
                        <a:ext cx="3522594" cy="7319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57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EC075-BA0B-4843-BC8D-2117E86C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5. (Continued)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E4648B-0683-40E6-86C6-215F4145CCC8}"/>
              </a:ext>
            </a:extLst>
          </p:cNvPr>
          <p:cNvSpPr txBox="1">
            <a:spLocks/>
          </p:cNvSpPr>
          <p:nvPr/>
        </p:nvSpPr>
        <p:spPr>
          <a:xfrm>
            <a:off x="508000" y="1238865"/>
            <a:ext cx="6656503" cy="867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dirty="0"/>
              <a:t>c) Acceleration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42C983A-BB70-4BE3-BE13-CE23554CF5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791108"/>
              </p:ext>
            </p:extLst>
          </p:nvPr>
        </p:nvGraphicFramePr>
        <p:xfrm>
          <a:off x="927101" y="1943714"/>
          <a:ext cx="11890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8" name="Equation" r:id="rId3" imgW="469800" imgH="431640" progId="Equation.DSMT4">
                  <p:embed/>
                </p:oleObj>
              </mc:Choice>
              <mc:Fallback>
                <p:oleObj name="Equation" r:id="rId3" imgW="4698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7101" y="1943714"/>
                        <a:ext cx="1189038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E48FC2B-2B89-4EA1-85CD-2D525D0EB3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50578"/>
              </p:ext>
            </p:extLst>
          </p:nvPr>
        </p:nvGraphicFramePr>
        <p:xfrm>
          <a:off x="1217546" y="3157338"/>
          <a:ext cx="991209" cy="991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" name="Equation" r:id="rId5" imgW="393480" imgH="393480" progId="Equation.DSMT4">
                  <p:embed/>
                </p:oleObj>
              </mc:Choice>
              <mc:Fallback>
                <p:oleObj name="Equation" r:id="rId5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7546" y="3157338"/>
                        <a:ext cx="991209" cy="991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24FC97F-7AF8-4ECD-97F2-F2B123504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0613470"/>
              </p:ext>
            </p:extLst>
          </p:nvPr>
        </p:nvGraphicFramePr>
        <p:xfrm>
          <a:off x="1230795" y="4278310"/>
          <a:ext cx="1342928" cy="991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0" name="Equation" r:id="rId7" imgW="533160" imgH="393480" progId="Equation.DSMT4">
                  <p:embed/>
                </p:oleObj>
              </mc:Choice>
              <mc:Fallback>
                <p:oleObj name="Equation" r:id="rId7" imgW="5331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30795" y="4278310"/>
                        <a:ext cx="1342928" cy="9912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684E212-DF41-4C40-96CF-DCB0F3BB5E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536976"/>
              </p:ext>
            </p:extLst>
          </p:nvPr>
        </p:nvGraphicFramePr>
        <p:xfrm>
          <a:off x="1233831" y="5400878"/>
          <a:ext cx="2138024" cy="583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1" name="Equation" r:id="rId9" imgW="838080" imgH="228600" progId="Equation.DSMT4">
                  <p:embed/>
                </p:oleObj>
              </mc:Choice>
              <mc:Fallback>
                <p:oleObj name="Equation" r:id="rId9" imgW="838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33831" y="5400878"/>
                        <a:ext cx="2138024" cy="583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890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BADE-0BC7-4675-A212-B83821A3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78107-3A0C-4365-BCF2-69E68CAE7D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2147707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1772-DF56-4029-BC18-A01DA5DC1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5. (Continued)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B60ACC6-F1E5-4A62-82BC-503EB7FE3673}"/>
              </a:ext>
            </a:extLst>
          </p:cNvPr>
          <p:cNvSpPr txBox="1">
            <a:spLocks/>
          </p:cNvSpPr>
          <p:nvPr/>
        </p:nvSpPr>
        <p:spPr>
          <a:xfrm>
            <a:off x="508000" y="1340635"/>
            <a:ext cx="10540999" cy="867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d) Displacement when the object reached a velocity of 12 m/s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1F4ED33-3CBC-4283-AAFB-4154291DE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549526"/>
              </p:ext>
            </p:extLst>
          </p:nvPr>
        </p:nvGraphicFramePr>
        <p:xfrm>
          <a:off x="508004" y="2641417"/>
          <a:ext cx="7303461" cy="581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1" name="Equation" r:id="rId3" imgW="2552400" imgH="203040" progId="Equation.DSMT4">
                  <p:embed/>
                </p:oleObj>
              </mc:Choice>
              <mc:Fallback>
                <p:oleObj name="Equation" r:id="rId3" imgW="2552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8004" y="2641417"/>
                        <a:ext cx="7303461" cy="581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83DC74C-C0B6-44CE-B75D-B8D687560D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585444"/>
              </p:ext>
            </p:extLst>
          </p:nvPr>
        </p:nvGraphicFramePr>
        <p:xfrm>
          <a:off x="2991564" y="3360313"/>
          <a:ext cx="3866281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2" name="Equation" r:id="rId5" imgW="1307880" imgH="393480" progId="Equation.DSMT4">
                  <p:embed/>
                </p:oleObj>
              </mc:Choice>
              <mc:Fallback>
                <p:oleObj name="Equation" r:id="rId5" imgW="1307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1564" y="3360313"/>
                        <a:ext cx="3866281" cy="1163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723A9C1-4BC9-43CA-9626-C46FC3171A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630288"/>
              </p:ext>
            </p:extLst>
          </p:nvPr>
        </p:nvGraphicFramePr>
        <p:xfrm>
          <a:off x="2991564" y="4661477"/>
          <a:ext cx="1416721" cy="612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3" name="Equation" r:id="rId7" imgW="469800" imgH="203040" progId="Equation.DSMT4">
                  <p:embed/>
                </p:oleObj>
              </mc:Choice>
              <mc:Fallback>
                <p:oleObj name="Equation" r:id="rId7" imgW="469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91564" y="4661477"/>
                        <a:ext cx="1416721" cy="612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31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DB9D6-8AB3-4C6A-910A-483252070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6. Calculate the time needed to accelerate and object from rest to 22 m/s at 3 m/s</a:t>
            </a:r>
            <a:r>
              <a:rPr lang="en-ZA" baseline="30000" dirty="0"/>
              <a:t>2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4505151-E36E-4650-AD16-6CC22EEE12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6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4505151-E36E-4650-AD16-6CC22EEE12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4CB968A2-534B-4B0E-B560-850C54ED85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835208"/>
              </p:ext>
            </p:extLst>
          </p:nvPr>
        </p:nvGraphicFramePr>
        <p:xfrm>
          <a:off x="1891749" y="2000447"/>
          <a:ext cx="7473924" cy="1399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7" name="Equation" r:id="rId5" imgW="2717640" imgH="507960" progId="Equation.DSMT4">
                  <p:embed/>
                </p:oleObj>
              </mc:Choice>
              <mc:Fallback>
                <p:oleObj name="Equation" r:id="rId5" imgW="2717640" imgH="507960" progId="Equation.DSMT4">
                  <p:embed/>
                  <p:pic>
                    <p:nvPicPr>
                      <p:cNvPr id="4608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749" y="2000447"/>
                        <a:ext cx="7473924" cy="1399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3EC146B7-DE43-46DB-AAE2-BA2E504430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222848"/>
              </p:ext>
            </p:extLst>
          </p:nvPr>
        </p:nvGraphicFramePr>
        <p:xfrm>
          <a:off x="10158413" y="3286128"/>
          <a:ext cx="207962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8" name="Equation" r:id="rId7" imgW="114120" imgH="177480" progId="Equation.DSMT4">
                  <p:embed/>
                </p:oleObj>
              </mc:Choice>
              <mc:Fallback>
                <p:oleObj name="Equation" r:id="rId7" imgW="114120" imgH="17748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4CB968A2-534B-4B0E-B560-850C54ED85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8413" y="3286128"/>
                        <a:ext cx="207962" cy="32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3979222-A33A-4B8D-8892-EBB431DC67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745417"/>
              </p:ext>
            </p:extLst>
          </p:nvPr>
        </p:nvGraphicFramePr>
        <p:xfrm>
          <a:off x="2542868" y="3557688"/>
          <a:ext cx="1855442" cy="46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9" name="Equation" r:id="rId8" imgW="609480" imgH="152280" progId="Equation.DSMT4">
                  <p:embed/>
                </p:oleObj>
              </mc:Choice>
              <mc:Fallback>
                <p:oleObj name="Equation" r:id="rId8" imgW="609480" imgH="1522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EFE8F58-0C9C-4090-B409-14B8A948A9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42868" y="3557688"/>
                        <a:ext cx="1855442" cy="46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E007E3C-FB6F-468C-9C0B-B4CE13F590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120385"/>
              </p:ext>
            </p:extLst>
          </p:nvPr>
        </p:nvGraphicFramePr>
        <p:xfrm>
          <a:off x="2698364" y="4176446"/>
          <a:ext cx="1855442" cy="490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0" name="Equation" r:id="rId10" imgW="672840" imgH="177480" progId="Equation.DSMT4">
                  <p:embed/>
                </p:oleObj>
              </mc:Choice>
              <mc:Fallback>
                <p:oleObj name="Equation" r:id="rId10" imgW="672840" imgH="17748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D0722B1-AA81-40CD-89C5-C7151D64C2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98364" y="4176446"/>
                        <a:ext cx="1855442" cy="490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3F40632-87F9-430A-A818-DA3B6F343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442759"/>
              </p:ext>
            </p:extLst>
          </p:nvPr>
        </p:nvGraphicFramePr>
        <p:xfrm>
          <a:off x="2629478" y="4680213"/>
          <a:ext cx="2020979" cy="1099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1" name="Equation" r:id="rId12" imgW="723600" imgH="393480" progId="Equation.DSMT4">
                  <p:embed/>
                </p:oleObj>
              </mc:Choice>
              <mc:Fallback>
                <p:oleObj name="Equation" r:id="rId12" imgW="72360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8512CAA1-8BD7-4511-832D-A49EC13069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29478" y="4680213"/>
                        <a:ext cx="2020979" cy="1099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3590F051-3F93-42C3-A9B1-05C86429CF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347819"/>
              </p:ext>
            </p:extLst>
          </p:nvPr>
        </p:nvGraphicFramePr>
        <p:xfrm>
          <a:off x="3673232" y="5789292"/>
          <a:ext cx="1672143" cy="557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2" name="Equation" r:id="rId14" imgW="609480" imgH="203040" progId="Equation.DSMT4">
                  <p:embed/>
                </p:oleObj>
              </mc:Choice>
              <mc:Fallback>
                <p:oleObj name="Equation" r:id="rId14" imgW="60948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61E694B-193D-429E-98E3-5B1988CD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73232" y="5789292"/>
                        <a:ext cx="1672143" cy="557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192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9EDDE-1AE1-463A-A048-7CC337FC9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7. Calculate the acceleration of an object if it is accelerated from 20 km/h to 90 km/h during a period of 9s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984C2E7-09BF-4A8A-87D2-55CFE48E82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061267"/>
              </p:ext>
            </p:extLst>
          </p:nvPr>
        </p:nvGraphicFramePr>
        <p:xfrm>
          <a:off x="2138722" y="3115993"/>
          <a:ext cx="6280705" cy="594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4" name="Equation" r:id="rId3" imgW="2145960" imgH="203040" progId="Equation.DSMT4">
                  <p:embed/>
                </p:oleObj>
              </mc:Choice>
              <mc:Fallback>
                <p:oleObj name="Equation" r:id="rId3" imgW="21459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8722" y="3115993"/>
                        <a:ext cx="6280705" cy="594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6D798FD-0859-4782-8C0D-05475E914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656967"/>
              </p:ext>
            </p:extLst>
          </p:nvPr>
        </p:nvGraphicFramePr>
        <p:xfrm>
          <a:off x="2430813" y="3763624"/>
          <a:ext cx="6261148" cy="126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5" name="Equation" r:id="rId5" imgW="2133360" imgH="431640" progId="Equation.DSMT4">
                  <p:embed/>
                </p:oleObj>
              </mc:Choice>
              <mc:Fallback>
                <p:oleObj name="Equation" r:id="rId5" imgW="21333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0813" y="3763624"/>
                        <a:ext cx="6261148" cy="1267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7A5F94D-B96A-46B1-B18A-10F646C674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724782"/>
              </p:ext>
            </p:extLst>
          </p:nvPr>
        </p:nvGraphicFramePr>
        <p:xfrm>
          <a:off x="2411258" y="5045830"/>
          <a:ext cx="5752082" cy="597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6" name="Equation" r:id="rId7" imgW="1955520" imgH="203040" progId="Equation.DSMT4">
                  <p:embed/>
                </p:oleObj>
              </mc:Choice>
              <mc:Fallback>
                <p:oleObj name="Equation" r:id="rId7" imgW="1955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11258" y="5045830"/>
                        <a:ext cx="5752082" cy="597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75C8FBCA-2C96-430B-B127-C2E605217C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38415"/>
              </p:ext>
            </p:extLst>
          </p:nvPr>
        </p:nvGraphicFramePr>
        <p:xfrm>
          <a:off x="1905004" y="1904204"/>
          <a:ext cx="7578725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7" name="Equation" r:id="rId9" imgW="2616120" imgH="266400" progId="Equation.DSMT4">
                  <p:embed/>
                </p:oleObj>
              </mc:Choice>
              <mc:Fallback>
                <p:oleObj name="Equation" r:id="rId9" imgW="2616120" imgH="26640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4CB968A2-534B-4B0E-B560-850C54ED85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4" y="1904204"/>
                        <a:ext cx="7578725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032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901E-FFF8-4D52-9FDB-1C4B3F6C0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7. (Continued)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2D6FDDE-39F5-4ABD-9908-8279968F09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607710"/>
              </p:ext>
            </p:extLst>
          </p:nvPr>
        </p:nvGraphicFramePr>
        <p:xfrm>
          <a:off x="2940105" y="1500047"/>
          <a:ext cx="2018196" cy="504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4" name="Equation" r:id="rId3" imgW="609480" imgH="152280" progId="Equation.DSMT4">
                  <p:embed/>
                </p:oleObj>
              </mc:Choice>
              <mc:Fallback>
                <p:oleObj name="Equation" r:id="rId3" imgW="6094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40105" y="1500047"/>
                        <a:ext cx="2018196" cy="504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E2315F9-A8EF-4243-BC4D-5DDA513DA1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538996"/>
              </p:ext>
            </p:extLst>
          </p:nvPr>
        </p:nvGraphicFramePr>
        <p:xfrm>
          <a:off x="1720910" y="2229739"/>
          <a:ext cx="3489200" cy="649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5" name="Equation" r:id="rId5" imgW="1091880" imgH="203040" progId="Equation.DSMT4">
                  <p:embed/>
                </p:oleObj>
              </mc:Choice>
              <mc:Fallback>
                <p:oleObj name="Equation" r:id="rId5" imgW="1091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20910" y="2229739"/>
                        <a:ext cx="3489200" cy="6491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1A48F51-5B81-4945-9CD9-5B4127FC77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96138"/>
              </p:ext>
            </p:extLst>
          </p:nvPr>
        </p:nvGraphicFramePr>
        <p:xfrm>
          <a:off x="1376354" y="3038948"/>
          <a:ext cx="5364538" cy="645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6" name="Equation" r:id="rId7" imgW="1688760" imgH="203040" progId="Equation.DSMT4">
                  <p:embed/>
                </p:oleObj>
              </mc:Choice>
              <mc:Fallback>
                <p:oleObj name="Equation" r:id="rId7" imgW="1688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76354" y="3038948"/>
                        <a:ext cx="5364538" cy="645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3CDBD46-B1CE-454A-895F-BDE7365F13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414061"/>
              </p:ext>
            </p:extLst>
          </p:nvPr>
        </p:nvGraphicFramePr>
        <p:xfrm>
          <a:off x="1395682" y="3833737"/>
          <a:ext cx="4774286" cy="1254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7" name="Equation" r:id="rId9" imgW="1498320" imgH="393480" progId="Equation.DSMT4">
                  <p:embed/>
                </p:oleObj>
              </mc:Choice>
              <mc:Fallback>
                <p:oleObj name="Equation" r:id="rId9" imgW="1498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95682" y="3833737"/>
                        <a:ext cx="4774286" cy="1254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4207737-74F6-47B8-8298-259C7C66C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668762"/>
              </p:ext>
            </p:extLst>
          </p:nvPr>
        </p:nvGraphicFramePr>
        <p:xfrm>
          <a:off x="4055232" y="5125197"/>
          <a:ext cx="2882895" cy="720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8" name="Equation" r:id="rId11" imgW="914400" imgH="228600" progId="Equation.DSMT4">
                  <p:embed/>
                </p:oleObj>
              </mc:Choice>
              <mc:Fallback>
                <p:oleObj name="Equation" r:id="rId11" imgW="914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55232" y="5125197"/>
                        <a:ext cx="2882895" cy="720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26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CA457-2E04-44A5-9550-046E37FC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8. Calculate the displacement after 25s if an object is accelerated at 6 m/s</a:t>
            </a:r>
            <a:r>
              <a:rPr lang="en-ZA" baseline="30000" dirty="0"/>
              <a:t>2</a:t>
            </a:r>
            <a:r>
              <a:rPr lang="en-ZA" dirty="0"/>
              <a:t> from 8 m/s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4361082-AF19-4A28-A1DB-607498D1F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0631192"/>
              </p:ext>
            </p:extLst>
          </p:nvPr>
        </p:nvGraphicFramePr>
        <p:xfrm>
          <a:off x="2629796" y="2187230"/>
          <a:ext cx="2562104" cy="1221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7" name="Equation" r:id="rId3" imgW="825480" imgH="393480" progId="Equation.DSMT4">
                  <p:embed/>
                </p:oleObj>
              </mc:Choice>
              <mc:Fallback>
                <p:oleObj name="Equation" r:id="rId3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9796" y="2187230"/>
                        <a:ext cx="2562104" cy="1221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DA9A885-95F8-4586-894D-BE036A0DF4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9125274"/>
              </p:ext>
            </p:extLst>
          </p:nvPr>
        </p:nvGraphicFramePr>
        <p:xfrm>
          <a:off x="2883725" y="3344276"/>
          <a:ext cx="3531780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8" name="Equation" r:id="rId5" imgW="1231560" imgH="393480" progId="Equation.DSMT4">
                  <p:embed/>
                </p:oleObj>
              </mc:Choice>
              <mc:Fallback>
                <p:oleObj name="Equation" r:id="rId5" imgW="1231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3725" y="3344276"/>
                        <a:ext cx="3531780" cy="1128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4DCB8C8-5E4B-4947-B1F4-F77FB7FB40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7091541"/>
              </p:ext>
            </p:extLst>
          </p:nvPr>
        </p:nvGraphicFramePr>
        <p:xfrm>
          <a:off x="2883728" y="4552947"/>
          <a:ext cx="2560437" cy="62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" name="Equation" r:id="rId7" imgW="838080" imgH="203040" progId="Equation.DSMT4">
                  <p:embed/>
                </p:oleObj>
              </mc:Choice>
              <mc:Fallback>
                <p:oleObj name="Equation" r:id="rId7" imgW="8380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83728" y="4552947"/>
                        <a:ext cx="2560437" cy="620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649916-2AEB-4078-A412-6F6BADADEA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1608293"/>
              </p:ext>
            </p:extLst>
          </p:nvPr>
        </p:nvGraphicFramePr>
        <p:xfrm>
          <a:off x="2883725" y="5352186"/>
          <a:ext cx="2056112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0" name="Equation" r:id="rId9" imgW="672840" imgH="203040" progId="Equation.DSMT4">
                  <p:embed/>
                </p:oleObj>
              </mc:Choice>
              <mc:Fallback>
                <p:oleObj name="Equation" r:id="rId9" imgW="6728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83725" y="5352186"/>
                        <a:ext cx="2056112" cy="6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1E3D23A8-CCAF-41DA-BD86-C213B9310E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682769"/>
              </p:ext>
            </p:extLst>
          </p:nvPr>
        </p:nvGraphicFramePr>
        <p:xfrm>
          <a:off x="1999493" y="1233090"/>
          <a:ext cx="7394575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1" name="Equation" r:id="rId11" imgW="2552400" imgH="291960" progId="Equation.DSMT4">
                  <p:embed/>
                </p:oleObj>
              </mc:Choice>
              <mc:Fallback>
                <p:oleObj name="Equation" r:id="rId11" imgW="2552400" imgH="29196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75C8FBCA-2C96-430B-B127-C2E605217C9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9493" y="1233090"/>
                        <a:ext cx="7394575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688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0E29E-8089-457D-B523-6552DD174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9. An object is displaced through 360 m while it is accelerated from 10 m/s for 15 s. Calculate the acceleration.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604AE44-DC10-4830-8877-4E274C934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645317"/>
              </p:ext>
            </p:extLst>
          </p:nvPr>
        </p:nvGraphicFramePr>
        <p:xfrm>
          <a:off x="2345634" y="2723871"/>
          <a:ext cx="4585254" cy="1280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" name="Equation" r:id="rId3" imgW="1409400" imgH="393480" progId="Equation.DSMT4">
                  <p:embed/>
                </p:oleObj>
              </mc:Choice>
              <mc:Fallback>
                <p:oleObj name="Equation" r:id="rId3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5634" y="2723871"/>
                        <a:ext cx="4585254" cy="1280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7C5D928-794D-4EE6-98A1-614936164E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272270"/>
              </p:ext>
            </p:extLst>
          </p:nvPr>
        </p:nvGraphicFramePr>
        <p:xfrm>
          <a:off x="2400579" y="3939686"/>
          <a:ext cx="5020641" cy="1265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7" name="Equation" r:id="rId5" imgW="1562040" imgH="393480" progId="Equation.DSMT4">
                  <p:embed/>
                </p:oleObj>
              </mc:Choice>
              <mc:Fallback>
                <p:oleObj name="Equation" r:id="rId5" imgW="1562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00579" y="3939686"/>
                        <a:ext cx="5020641" cy="1265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7FE205A-CF11-4EA4-BE9E-3DA1B7CEE0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569142"/>
              </p:ext>
            </p:extLst>
          </p:nvPr>
        </p:nvGraphicFramePr>
        <p:xfrm>
          <a:off x="2519844" y="5399693"/>
          <a:ext cx="5974800" cy="633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8" name="Equation" r:id="rId7" imgW="1917360" imgH="203040" progId="Equation.DSMT4">
                  <p:embed/>
                </p:oleObj>
              </mc:Choice>
              <mc:Fallback>
                <p:oleObj name="Equation" r:id="rId7" imgW="1917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9844" y="5399693"/>
                        <a:ext cx="5974800" cy="633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1351B61C-BC54-4566-B481-DB73D4797C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9088983"/>
              </p:ext>
            </p:extLst>
          </p:nvPr>
        </p:nvGraphicFramePr>
        <p:xfrm>
          <a:off x="1938341" y="1665291"/>
          <a:ext cx="7292975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9" name="Equation" r:id="rId9" imgW="2539800" imgH="291960" progId="Equation.DSMT4">
                  <p:embed/>
                </p:oleObj>
              </mc:Choice>
              <mc:Fallback>
                <p:oleObj name="Equation" r:id="rId9" imgW="2539800" imgH="29196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1E3D23A8-CCAF-41DA-BD86-C213B9310E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8341" y="1665291"/>
                        <a:ext cx="7292975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292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0376-5EF0-45BD-AECF-83C5634A5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9. (Continued)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17E8B90-4000-45D5-80CC-E5989CEE74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893853"/>
              </p:ext>
            </p:extLst>
          </p:nvPr>
        </p:nvGraphicFramePr>
        <p:xfrm>
          <a:off x="3479800" y="1630365"/>
          <a:ext cx="2616200" cy="126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" name="Equation" r:id="rId3" imgW="863280" imgH="419040" progId="Equation.DSMT4">
                  <p:embed/>
                </p:oleObj>
              </mc:Choice>
              <mc:Fallback>
                <p:oleObj name="Equation" r:id="rId3" imgW="86328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79800" y="1630365"/>
                        <a:ext cx="2616200" cy="1269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D28A375-4C9B-4301-B702-3E667B1A39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2411275"/>
              </p:ext>
            </p:extLst>
          </p:nvPr>
        </p:nvGraphicFramePr>
        <p:xfrm>
          <a:off x="783771" y="3247402"/>
          <a:ext cx="6349870" cy="720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" name="Equation" r:id="rId5" imgW="2019240" imgH="228600" progId="Equation.DSMT4">
                  <p:embed/>
                </p:oleObj>
              </mc:Choice>
              <mc:Fallback>
                <p:oleObj name="Equation" r:id="rId5" imgW="2019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3771" y="3247402"/>
                        <a:ext cx="6349870" cy="7207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761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3F3A5-06CB-4591-A339-B69E8FB94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79" y="511862"/>
            <a:ext cx="10541000" cy="720724"/>
          </a:xfrm>
        </p:spPr>
        <p:txBody>
          <a:bodyPr>
            <a:normAutofit fontScale="90000"/>
          </a:bodyPr>
          <a:lstStyle/>
          <a:p>
            <a:r>
              <a:rPr lang="en-ZA" dirty="0"/>
              <a:t>10. An object is projected vertically upwards with initial velocity of 80 m/s. Calculate the maximum height the object will reach.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0499F09-6E69-4AFE-A184-78B41CAFB2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131800"/>
              </p:ext>
            </p:extLst>
          </p:nvPr>
        </p:nvGraphicFramePr>
        <p:xfrm>
          <a:off x="3300896" y="2679048"/>
          <a:ext cx="2848112" cy="45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5" name="Equation" r:id="rId3" imgW="609480" imgH="152280" progId="Equation.DSMT4">
                  <p:embed/>
                </p:oleObj>
              </mc:Choice>
              <mc:Fallback>
                <p:oleObj name="Equation" r:id="rId3" imgW="6094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00896" y="2679048"/>
                        <a:ext cx="2848112" cy="459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B49A027-F0B5-4FA8-8898-0E0952148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232708"/>
              </p:ext>
            </p:extLst>
          </p:nvPr>
        </p:nvGraphicFramePr>
        <p:xfrm>
          <a:off x="2818945" y="3273669"/>
          <a:ext cx="3171038" cy="618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6" name="Equation" r:id="rId5" imgW="1041120" imgH="203040" progId="Equation.DSMT4">
                  <p:embed/>
                </p:oleObj>
              </mc:Choice>
              <mc:Fallback>
                <p:oleObj name="Equation" r:id="rId5" imgW="10411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18945" y="3273669"/>
                        <a:ext cx="3171038" cy="618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B3AD71D-A5FC-43DE-A864-062CAC3C6F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778053"/>
              </p:ext>
            </p:extLst>
          </p:nvPr>
        </p:nvGraphicFramePr>
        <p:xfrm>
          <a:off x="3987798" y="3961062"/>
          <a:ext cx="2293943" cy="611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7" name="Equation" r:id="rId7" imgW="761760" imgH="203040" progId="Equation.DSMT4">
                  <p:embed/>
                </p:oleObj>
              </mc:Choice>
              <mc:Fallback>
                <p:oleObj name="Equation" r:id="rId7" imgW="7617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87798" y="3961062"/>
                        <a:ext cx="2293943" cy="611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5679C77-33C8-4739-B7EB-A108B202E1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282057"/>
              </p:ext>
            </p:extLst>
          </p:nvPr>
        </p:nvGraphicFramePr>
        <p:xfrm>
          <a:off x="4816579" y="4534633"/>
          <a:ext cx="1657872" cy="1272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8" name="Equation" r:id="rId9" imgW="545760" imgH="419040" progId="Equation.DSMT4">
                  <p:embed/>
                </p:oleObj>
              </mc:Choice>
              <mc:Fallback>
                <p:oleObj name="Equation" r:id="rId9" imgW="5457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16579" y="4534633"/>
                        <a:ext cx="1657872" cy="1272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D4143315-8FBB-471A-9A83-31682F44CA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948004"/>
              </p:ext>
            </p:extLst>
          </p:nvPr>
        </p:nvGraphicFramePr>
        <p:xfrm>
          <a:off x="5068507" y="5806012"/>
          <a:ext cx="1796924" cy="611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09" name="Equation" r:id="rId11" imgW="596880" imgH="203040" progId="Equation.DSMT4">
                  <p:embed/>
                </p:oleObj>
              </mc:Choice>
              <mc:Fallback>
                <p:oleObj name="Equation" r:id="rId11" imgW="5968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68507" y="5806012"/>
                        <a:ext cx="1796924" cy="611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B24CE38E-CD0C-4BD7-998B-B6CAC689F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5207474"/>
              </p:ext>
            </p:extLst>
          </p:nvPr>
        </p:nvGraphicFramePr>
        <p:xfrm>
          <a:off x="1669773" y="1785650"/>
          <a:ext cx="8286750" cy="831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0" name="Equation" r:id="rId13" imgW="3047760" imgH="304560" progId="Equation.DSMT4">
                  <p:embed/>
                </p:oleObj>
              </mc:Choice>
              <mc:Fallback>
                <p:oleObj name="Equation" r:id="rId13" imgW="3047760" imgH="30456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1351B61C-BC54-4566-B481-DB73D4797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9773" y="1785650"/>
                        <a:ext cx="8286750" cy="8312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4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A3EF-61D1-4730-BF7E-10E670402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10. (Continued)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CCC2CFE-F08D-4C91-84A1-FE7F1DAAED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029931"/>
              </p:ext>
            </p:extLst>
          </p:nvPr>
        </p:nvGraphicFramePr>
        <p:xfrm>
          <a:off x="2615455" y="1201364"/>
          <a:ext cx="2772313" cy="132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4" name="Equation" r:id="rId3" imgW="825480" imgH="393480" progId="Equation.DSMT4">
                  <p:embed/>
                </p:oleObj>
              </mc:Choice>
              <mc:Fallback>
                <p:oleObj name="Equation" r:id="rId3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15455" y="1201364"/>
                        <a:ext cx="2772313" cy="1322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D6F6888-CA5B-4026-9465-272D09FD7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063820"/>
              </p:ext>
            </p:extLst>
          </p:nvPr>
        </p:nvGraphicFramePr>
        <p:xfrm>
          <a:off x="2899575" y="2419723"/>
          <a:ext cx="6000194" cy="1265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5" name="Equation" r:id="rId5" imgW="1866600" imgH="393480" progId="Equation.DSMT4">
                  <p:embed/>
                </p:oleObj>
              </mc:Choice>
              <mc:Fallback>
                <p:oleObj name="Equation" r:id="rId5" imgW="1866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99575" y="2419723"/>
                        <a:ext cx="6000194" cy="1265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43A4DAA-FF0E-485A-AFF7-0BF7C7DA95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371941"/>
              </p:ext>
            </p:extLst>
          </p:nvPr>
        </p:nvGraphicFramePr>
        <p:xfrm>
          <a:off x="2899578" y="3685067"/>
          <a:ext cx="4046767" cy="66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6" name="Equation" r:id="rId7" imgW="1231560" imgH="203040" progId="Equation.DSMT4">
                  <p:embed/>
                </p:oleObj>
              </mc:Choice>
              <mc:Fallback>
                <p:oleObj name="Equation" r:id="rId7" imgW="1231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99578" y="3685067"/>
                        <a:ext cx="4046767" cy="667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B2DC7AA-AAE5-4254-BF2F-B7414F03DC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192020"/>
              </p:ext>
            </p:extLst>
          </p:nvPr>
        </p:nvGraphicFramePr>
        <p:xfrm>
          <a:off x="2899578" y="4468091"/>
          <a:ext cx="2711755" cy="667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07" name="Equation" r:id="rId9" imgW="825480" imgH="203040" progId="Equation.DSMT4">
                  <p:embed/>
                </p:oleObj>
              </mc:Choice>
              <mc:Fallback>
                <p:oleObj name="Equation" r:id="rId9" imgW="825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99578" y="4468091"/>
                        <a:ext cx="2711755" cy="667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56E343-8C90-47CA-923B-74E5659E8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prstClr val="white">
                    <a:lumMod val="50000"/>
                  </a:prstClr>
                </a:solidFill>
              </a:rPr>
              <a:t>Test your knowledge of this module by completing the </a:t>
            </a:r>
            <a:r>
              <a:rPr lang="en-US" sz="2800">
                <a:solidFill>
                  <a:prstClr val="white">
                    <a:lumMod val="50000"/>
                  </a:prstClr>
                </a:solidFill>
              </a:rPr>
              <a:t>summative activity </a:t>
            </a:r>
            <a:r>
              <a:rPr lang="en-US" sz="2800" dirty="0">
                <a:solidFill>
                  <a:prstClr val="white">
                    <a:lumMod val="50000"/>
                  </a:prstClr>
                </a:solidFill>
              </a:rPr>
              <a:t>on page 30 of your Student’s Book.</a:t>
            </a:r>
          </a:p>
        </p:txBody>
      </p:sp>
    </p:spTree>
    <p:extLst>
      <p:ext uri="{BB962C8B-B14F-4D97-AF65-F5344CB8AC3E}">
        <p14:creationId xmlns:p14="http://schemas.microsoft.com/office/powerpoint/2010/main" val="2060990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F64A-7865-42D6-90BC-6CC32949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2. An athlete completes three quarters of a round track with a diameter of 50 m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EA83637-0854-4DC6-9119-70F8D49EBD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792734"/>
              </p:ext>
            </p:extLst>
          </p:nvPr>
        </p:nvGraphicFramePr>
        <p:xfrm>
          <a:off x="4835109" y="2086586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" name="Equation" r:id="rId3" imgW="114120" imgH="177480" progId="Equation.DSMT4">
                  <p:embed/>
                </p:oleObj>
              </mc:Choice>
              <mc:Fallback>
                <p:oleObj name="Equation" r:id="rId3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35109" y="2086586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C5243C01-0018-43C3-96BB-544DC593B8E3}"/>
              </a:ext>
            </a:extLst>
          </p:cNvPr>
          <p:cNvSpPr txBox="1">
            <a:spLocks/>
          </p:cNvSpPr>
          <p:nvPr/>
        </p:nvSpPr>
        <p:spPr>
          <a:xfrm>
            <a:off x="508000" y="1238865"/>
            <a:ext cx="7590182" cy="881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Calculate the distance travelled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51ADAD4-337A-4280-8526-44918430AB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124539"/>
              </p:ext>
            </p:extLst>
          </p:nvPr>
        </p:nvGraphicFramePr>
        <p:xfrm>
          <a:off x="1568828" y="1919145"/>
          <a:ext cx="395128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" name="Equation" r:id="rId5" imgW="1346040" imgH="393480" progId="Equation.DSMT4">
                  <p:embed/>
                </p:oleObj>
              </mc:Choice>
              <mc:Fallback>
                <p:oleObj name="Equation" r:id="rId5" imgW="1346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68828" y="1919145"/>
                        <a:ext cx="3951288" cy="1157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1BAFFA7-5E22-4CEC-B4EA-19DC245EB3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539343"/>
              </p:ext>
            </p:extLst>
          </p:nvPr>
        </p:nvGraphicFramePr>
        <p:xfrm>
          <a:off x="1817064" y="4167063"/>
          <a:ext cx="1841638" cy="1141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7" name="Equation" r:id="rId7" imgW="634680" imgH="393480" progId="Equation.DSMT4">
                  <p:embed/>
                </p:oleObj>
              </mc:Choice>
              <mc:Fallback>
                <p:oleObj name="Equation" r:id="rId7" imgW="634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17064" y="4167063"/>
                        <a:ext cx="1841638" cy="1141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9E6B71B-8A4D-4C1F-9981-18973A5029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674967"/>
              </p:ext>
            </p:extLst>
          </p:nvPr>
        </p:nvGraphicFramePr>
        <p:xfrm>
          <a:off x="1815023" y="5375263"/>
          <a:ext cx="2462094" cy="606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8" name="Equation" r:id="rId9" imgW="825480" imgH="203040" progId="Equation.DSMT4">
                  <p:embed/>
                </p:oleObj>
              </mc:Choice>
              <mc:Fallback>
                <p:oleObj name="Equation" r:id="rId9" imgW="825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15023" y="5375263"/>
                        <a:ext cx="2462094" cy="606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726B80C-1C8E-4794-BA73-2431C2904A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858624"/>
              </p:ext>
            </p:extLst>
          </p:nvPr>
        </p:nvGraphicFramePr>
        <p:xfrm>
          <a:off x="1804572" y="3076432"/>
          <a:ext cx="1739900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9" name="Equation" r:id="rId11" imgW="609480" imgH="393480" progId="Equation.DSMT4">
                  <p:embed/>
                </p:oleObj>
              </mc:Choice>
              <mc:Fallback>
                <p:oleObj name="Equation" r:id="rId11" imgW="60948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51ADAD4-337A-4280-8526-44918430A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04572" y="3076432"/>
                        <a:ext cx="1739900" cy="112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21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025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818B-58BF-49F8-860F-C4D7826CF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2. (Continued)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CFC350-2FB2-422B-B6E4-68F4DA47AEFC}"/>
              </a:ext>
            </a:extLst>
          </p:cNvPr>
          <p:cNvSpPr txBox="1">
            <a:spLocks/>
          </p:cNvSpPr>
          <p:nvPr/>
        </p:nvSpPr>
        <p:spPr>
          <a:xfrm>
            <a:off x="508000" y="1238865"/>
            <a:ext cx="10541000" cy="12125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Calculate her displacement if she completes half a revolution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6F12FFF-F3D9-4E6F-AD49-457D75427E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565027"/>
              </p:ext>
            </p:extLst>
          </p:nvPr>
        </p:nvGraphicFramePr>
        <p:xfrm>
          <a:off x="958091" y="2469451"/>
          <a:ext cx="228441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" name="Equation" r:id="rId3" imgW="622080" imgH="215640" progId="Equation.DSMT4">
                  <p:embed/>
                </p:oleObj>
              </mc:Choice>
              <mc:Fallback>
                <p:oleObj name="Equation" r:id="rId3" imgW="62208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8091" y="2469451"/>
                        <a:ext cx="2284412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04EE6A6C-E150-413D-B848-17941486D5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126533"/>
              </p:ext>
            </p:extLst>
          </p:nvPr>
        </p:nvGraphicFramePr>
        <p:xfrm>
          <a:off x="930766" y="3807372"/>
          <a:ext cx="10118234" cy="1433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Equation" r:id="rId5" imgW="2438280" imgH="507960" progId="Equation.DSMT4">
                  <p:embed/>
                </p:oleObj>
              </mc:Choice>
              <mc:Fallback>
                <p:oleObj name="Equation" r:id="rId5" imgW="2438280" imgH="507960" progId="Equation.DSMT4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6CF67EDC-D734-4BF1-B69A-0608092041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0766" y="3807372"/>
                        <a:ext cx="10118234" cy="1433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19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Displacement-Time Graphs">
            <a:hlinkClick r:id="" action="ppaction://media"/>
            <a:extLst>
              <a:ext uri="{FF2B5EF4-FFF2-40B4-BE49-F238E27FC236}">
                <a16:creationId xmlns:a16="http://schemas.microsoft.com/office/drawing/2014/main" id="{6128756B-407D-4929-941B-66179DAEB5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CC3A7E-27B7-43BA-8ADE-D783FC5F3787}"/>
              </a:ext>
            </a:extLst>
          </p:cNvPr>
          <p:cNvSpPr/>
          <p:nvPr/>
        </p:nvSpPr>
        <p:spPr>
          <a:xfrm>
            <a:off x="0" y="-1"/>
            <a:ext cx="11336482" cy="6317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F1F03-03FB-4DBC-90A5-CD939FAA9B6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41" y="1497435"/>
            <a:ext cx="2973600" cy="33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0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910DBDE-CD51-477B-ADC1-18EA74C093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784263"/>
              </p:ext>
            </p:extLst>
          </p:nvPr>
        </p:nvGraphicFramePr>
        <p:xfrm>
          <a:off x="1825522" y="1347019"/>
          <a:ext cx="7262190" cy="80838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07094">
                  <a:extLst>
                    <a:ext uri="{9D8B030D-6E8A-4147-A177-3AD203B41FA5}">
                      <a16:colId xmlns:a16="http://schemas.microsoft.com/office/drawing/2014/main" val="1558259233"/>
                    </a:ext>
                  </a:extLst>
                </a:gridCol>
                <a:gridCol w="1001394">
                  <a:extLst>
                    <a:ext uri="{9D8B030D-6E8A-4147-A177-3AD203B41FA5}">
                      <a16:colId xmlns:a16="http://schemas.microsoft.com/office/drawing/2014/main" val="4253102924"/>
                    </a:ext>
                  </a:extLst>
                </a:gridCol>
                <a:gridCol w="1004490">
                  <a:extLst>
                    <a:ext uri="{9D8B030D-6E8A-4147-A177-3AD203B41FA5}">
                      <a16:colId xmlns:a16="http://schemas.microsoft.com/office/drawing/2014/main" val="799661237"/>
                    </a:ext>
                  </a:extLst>
                </a:gridCol>
                <a:gridCol w="1028864">
                  <a:extLst>
                    <a:ext uri="{9D8B030D-6E8A-4147-A177-3AD203B41FA5}">
                      <a16:colId xmlns:a16="http://schemas.microsoft.com/office/drawing/2014/main" val="1518653402"/>
                    </a:ext>
                  </a:extLst>
                </a:gridCol>
                <a:gridCol w="980661">
                  <a:extLst>
                    <a:ext uri="{9D8B030D-6E8A-4147-A177-3AD203B41FA5}">
                      <a16:colId xmlns:a16="http://schemas.microsoft.com/office/drawing/2014/main" val="441781917"/>
                    </a:ext>
                  </a:extLst>
                </a:gridCol>
                <a:gridCol w="1139687">
                  <a:extLst>
                    <a:ext uri="{9D8B030D-6E8A-4147-A177-3AD203B41FA5}">
                      <a16:colId xmlns:a16="http://schemas.microsoft.com/office/drawing/2014/main" val="3047940565"/>
                    </a:ext>
                  </a:extLst>
                </a:gridCol>
              </a:tblGrid>
              <a:tr h="404191">
                <a:tc>
                  <a:txBody>
                    <a:bodyPr/>
                    <a:lstStyle/>
                    <a:p>
                      <a:r>
                        <a:rPr lang="en-ZA" sz="2000" dirty="0"/>
                        <a:t>Time (s)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8486"/>
                  </a:ext>
                </a:extLst>
              </a:tr>
              <a:tr h="404191">
                <a:tc>
                  <a:txBody>
                    <a:bodyPr/>
                    <a:lstStyle/>
                    <a:p>
                      <a:r>
                        <a:rPr lang="en-ZA" sz="2000" dirty="0"/>
                        <a:t>Displacement (m)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1.5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3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4.5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6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2000" dirty="0"/>
                        <a:t>7.5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02704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22E52D7-1E6D-46F6-AC3F-FDF3DCC706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2346" y="2189640"/>
            <a:ext cx="4235107" cy="3689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92F958-991A-499C-9B26-6903C78385BD}"/>
              </a:ext>
            </a:extLst>
          </p:cNvPr>
          <p:cNvSpPr txBox="1"/>
          <p:nvPr/>
        </p:nvSpPr>
        <p:spPr>
          <a:xfrm>
            <a:off x="3031473" y="5753366"/>
            <a:ext cx="526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/>
              <a:t>Figure: A displacement–time graph</a:t>
            </a:r>
            <a:endParaRPr lang="en-ZA" sz="28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B96037-648E-4E12-8E26-03AFE5EE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Draw a displacement-time graph of the following information: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8903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9C9BA-54AA-459D-AF6F-673CE1786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3. (Continued)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DE9B31E-2F3A-48EB-B070-DD1DECEEF61B}"/>
              </a:ext>
            </a:extLst>
          </p:cNvPr>
          <p:cNvSpPr txBox="1">
            <a:spLocks/>
          </p:cNvSpPr>
          <p:nvPr/>
        </p:nvSpPr>
        <p:spPr>
          <a:xfrm>
            <a:off x="574257" y="1757985"/>
            <a:ext cx="7905750" cy="782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a) Velocity: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9CA08F-9FA2-4F9E-AEEF-496DD69189FF}"/>
              </a:ext>
            </a:extLst>
          </p:cNvPr>
          <p:cNvSpPr txBox="1">
            <a:spLocks/>
          </p:cNvSpPr>
          <p:nvPr/>
        </p:nvSpPr>
        <p:spPr>
          <a:xfrm>
            <a:off x="508001" y="1085851"/>
            <a:ext cx="7398027" cy="890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Determine from your graph: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DC49F55-2B70-44D7-8F8E-F1B5CB333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212095"/>
              </p:ext>
            </p:extLst>
          </p:nvPr>
        </p:nvGraphicFramePr>
        <p:xfrm>
          <a:off x="1039192" y="2441161"/>
          <a:ext cx="1207605" cy="1140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6" name="Equation" r:id="rId3" imgW="457200" imgH="431640" progId="Equation.DSMT4">
                  <p:embed/>
                </p:oleObj>
              </mc:Choice>
              <mc:Fallback>
                <p:oleObj name="Equation" r:id="rId3" imgW="4572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9192" y="2441161"/>
                        <a:ext cx="1207605" cy="1140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2A6A6C6-A1D2-40ED-9757-EA22A2E377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106712"/>
              </p:ext>
            </p:extLst>
          </p:nvPr>
        </p:nvGraphicFramePr>
        <p:xfrm>
          <a:off x="1294017" y="3597096"/>
          <a:ext cx="1039686" cy="1007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7" name="Equation" r:id="rId5" imgW="406080" imgH="393480" progId="Equation.DSMT4">
                  <p:embed/>
                </p:oleObj>
              </mc:Choice>
              <mc:Fallback>
                <p:oleObj name="Equation" r:id="rId5" imgW="406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4017" y="3597096"/>
                        <a:ext cx="1039686" cy="1007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48A664F-57D1-47C1-84F0-3E621B986B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463899"/>
              </p:ext>
            </p:extLst>
          </p:nvPr>
        </p:nvGraphicFramePr>
        <p:xfrm>
          <a:off x="1307270" y="4654241"/>
          <a:ext cx="1007196" cy="1007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8" name="Equation" r:id="rId7" imgW="393480" imgH="393480" progId="Equation.DSMT4">
                  <p:embed/>
                </p:oleObj>
              </mc:Choice>
              <mc:Fallback>
                <p:oleObj name="Equation" r:id="rId7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07270" y="4654241"/>
                        <a:ext cx="1007196" cy="1007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2E88B9B-C328-48F4-9FC3-12CD7488C6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8315343"/>
              </p:ext>
            </p:extLst>
          </p:nvPr>
        </p:nvGraphicFramePr>
        <p:xfrm>
          <a:off x="1324723" y="5719917"/>
          <a:ext cx="1850279" cy="616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9" name="Equation" r:id="rId9" imgW="685800" imgH="228600" progId="Equation.DSMT4">
                  <p:embed/>
                </p:oleObj>
              </mc:Choice>
              <mc:Fallback>
                <p:oleObj name="Equation" r:id="rId9" imgW="685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24723" y="5719917"/>
                        <a:ext cx="1850279" cy="616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802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ADDE47-F035-4044-AC01-46F265FE6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3. (Continued)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704D0E-85AC-4602-B82B-C4F6C7313A4F}"/>
              </a:ext>
            </a:extLst>
          </p:cNvPr>
          <p:cNvSpPr txBox="1">
            <a:spLocks/>
          </p:cNvSpPr>
          <p:nvPr/>
        </p:nvSpPr>
        <p:spPr>
          <a:xfrm>
            <a:off x="561006" y="2572827"/>
            <a:ext cx="7905750" cy="782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b) Displacement after 3.5 s: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44E4EE58-2C82-42A6-AB90-EAE288CA0C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235186"/>
              </p:ext>
            </p:extLst>
          </p:nvPr>
        </p:nvGraphicFramePr>
        <p:xfrm>
          <a:off x="1016761" y="3623994"/>
          <a:ext cx="3483871" cy="7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0" name="Equation" r:id="rId3" imgW="1091880" imgH="241200" progId="Equation.DSMT4">
                  <p:embed/>
                </p:oleObj>
              </mc:Choice>
              <mc:Fallback>
                <p:oleObj name="Equation" r:id="rId3" imgW="1091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6761" y="3623994"/>
                        <a:ext cx="3483871" cy="77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AC8F6497-ADBB-42C9-8358-D1F5F1647A39}"/>
              </a:ext>
            </a:extLst>
          </p:cNvPr>
          <p:cNvSpPr txBox="1">
            <a:spLocks/>
          </p:cNvSpPr>
          <p:nvPr/>
        </p:nvSpPr>
        <p:spPr>
          <a:xfrm>
            <a:off x="508001" y="1985314"/>
            <a:ext cx="7398027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ZA" sz="3200" dirty="0"/>
              <a:t>Determine from your graph:</a:t>
            </a:r>
          </a:p>
        </p:txBody>
      </p:sp>
    </p:spTree>
    <p:extLst>
      <p:ext uri="{BB962C8B-B14F-4D97-AF65-F5344CB8AC3E}">
        <p14:creationId xmlns:p14="http://schemas.microsoft.com/office/powerpoint/2010/main" val="296044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162D-3128-4DB5-BD00-C9B1A62A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ZA" dirty="0"/>
              <a:t>4. Draw the displacement-time graph of a free-falling object which is falling from 80 m. </a:t>
            </a:r>
          </a:p>
        </p:txBody>
      </p:sp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6CF67EDC-D734-4BF1-B69A-0608092041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0763125"/>
              </p:ext>
            </p:extLst>
          </p:nvPr>
        </p:nvGraphicFramePr>
        <p:xfrm>
          <a:off x="508000" y="2008223"/>
          <a:ext cx="10541000" cy="2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9" name="Equation" r:id="rId3" imgW="3060360" imgH="914400" progId="Equation.DSMT4">
                  <p:embed/>
                </p:oleObj>
              </mc:Choice>
              <mc:Fallback>
                <p:oleObj name="Equation" r:id="rId3" imgW="3060360" imgH="914400" progId="Equation.DSMT4">
                  <p:embed/>
                  <p:pic>
                    <p:nvPicPr>
                      <p:cNvPr id="460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2008223"/>
                        <a:ext cx="10541000" cy="2279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95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17340</TotalTime>
  <Words>429</Words>
  <Application>Microsoft Office PowerPoint</Application>
  <PresentationFormat>Widescreen</PresentationFormat>
  <Paragraphs>58</Paragraphs>
  <Slides>30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Presentation2</vt:lpstr>
      <vt:lpstr>Equation</vt:lpstr>
      <vt:lpstr>Engineering Science</vt:lpstr>
      <vt:lpstr>Dynamics</vt:lpstr>
      <vt:lpstr>2. An athlete completes three quarters of a round track with a diameter of 50 m</vt:lpstr>
      <vt:lpstr>2. (Continued)</vt:lpstr>
      <vt:lpstr>PowerPoint Presentation</vt:lpstr>
      <vt:lpstr>3. Draw a displacement-time graph of the following information:</vt:lpstr>
      <vt:lpstr>3. (Continued)</vt:lpstr>
      <vt:lpstr>3. (Continued)</vt:lpstr>
      <vt:lpstr>4. Draw the displacement-time graph of a free-falling object which is falling from 80 m. </vt:lpstr>
      <vt:lpstr>4. (Continued)</vt:lpstr>
      <vt:lpstr>4. (Continued)</vt:lpstr>
      <vt:lpstr>4. (Continued)</vt:lpstr>
      <vt:lpstr>4. (Continued)</vt:lpstr>
      <vt:lpstr>4. (Continued)</vt:lpstr>
      <vt:lpstr>PowerPoint Presentation</vt:lpstr>
      <vt:lpstr>PowerPoint Presentation</vt:lpstr>
      <vt:lpstr>5. An object is accelerated uniformly from 5 m/s to 12 m/s during 6 s. Draw a velocity time graph:</vt:lpstr>
      <vt:lpstr>5. (Continued)</vt:lpstr>
      <vt:lpstr>5. (Continued)</vt:lpstr>
      <vt:lpstr>5. (Continued)</vt:lpstr>
      <vt:lpstr>6. Calculate the time needed to accelerate and object from rest to 22 m/s at 3 m/s2</vt:lpstr>
      <vt:lpstr>7. Calculate the acceleration of an object if it is accelerated from 20 km/h to 90 km/h during a period of 9s</vt:lpstr>
      <vt:lpstr>7. (Continued)</vt:lpstr>
      <vt:lpstr>8. Calculate the displacement after 25s if an object is accelerated at 6 m/s2 from 8 m/s</vt:lpstr>
      <vt:lpstr>9. An object is displaced through 360 m while it is accelerated from 10 m/s for 15 s. Calculate the acceleration.</vt:lpstr>
      <vt:lpstr>9. (Continued)</vt:lpstr>
      <vt:lpstr>10. An object is projected vertically upwards with initial velocity of 80 m/s. Calculate the maximum height the object will reach.</vt:lpstr>
      <vt:lpstr>10. (Continued)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Dinky Gschliesser</cp:lastModifiedBy>
  <cp:revision>128</cp:revision>
  <dcterms:created xsi:type="dcterms:W3CDTF">2017-08-15T07:49:10Z</dcterms:created>
  <dcterms:modified xsi:type="dcterms:W3CDTF">2019-03-25T06:32:40Z</dcterms:modified>
</cp:coreProperties>
</file>