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91" r:id="rId2"/>
    <p:sldId id="308" r:id="rId3"/>
    <p:sldId id="323" r:id="rId4"/>
    <p:sldId id="387" r:id="rId5"/>
    <p:sldId id="386" r:id="rId6"/>
    <p:sldId id="392" r:id="rId7"/>
    <p:sldId id="388" r:id="rId8"/>
    <p:sldId id="389" r:id="rId9"/>
    <p:sldId id="390" r:id="rId10"/>
    <p:sldId id="350" r:id="rId11"/>
    <p:sldId id="385" r:id="rId12"/>
  </p:sldIdLst>
  <p:sldSz cx="9144000" cy="6858000" type="screen4x3"/>
  <p:notesSz cx="6896100" cy="10033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60">
          <p15:clr>
            <a:srgbClr val="A4A3A4"/>
          </p15:clr>
        </p15:guide>
        <p15:guide id="2" pos="217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184" y="-120"/>
      </p:cViewPr>
      <p:guideLst>
        <p:guide orient="horz" pos="3160"/>
        <p:guide pos="21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501650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6838" y="0"/>
            <a:ext cx="2987675" cy="501650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C50A6D-BFD7-432F-9E92-99CCBA1264BA}" type="datetimeFigureOut">
              <a:rPr lang="en-ZA"/>
              <a:pPr>
                <a:defRPr/>
              </a:pPr>
              <a:t>2016/09/27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29763"/>
            <a:ext cx="2987675" cy="501650"/>
          </a:xfrm>
          <a:prstGeom prst="rect">
            <a:avLst/>
          </a:prstGeom>
        </p:spPr>
        <p:txBody>
          <a:bodyPr vert="horz" lIns="91230" tIns="45615" rIns="91230" bIns="456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6838" y="9529763"/>
            <a:ext cx="2987675" cy="501650"/>
          </a:xfrm>
          <a:prstGeom prst="rect">
            <a:avLst/>
          </a:prstGeom>
        </p:spPr>
        <p:txBody>
          <a:bodyPr vert="horz" lIns="91230" tIns="45615" rIns="91230" bIns="456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6353516-CB0A-4262-9B29-39BBEB2F9A4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4759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6838" y="0"/>
            <a:ext cx="2987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BD961B-21EB-47D0-9965-067153331729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4125"/>
            <a:ext cx="4514850" cy="3386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9175"/>
            <a:ext cx="5518150" cy="394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29763"/>
            <a:ext cx="2987675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6838" y="9529763"/>
            <a:ext cx="2987675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662031-AF4E-4D62-ABFC-D1B04DE2EF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369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0DCCA-45C0-4824-A8ED-292416977DB1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564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2051050" cy="5540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0"/>
            <a:ext cx="2051050" cy="554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ZA" altLang="en-US" sz="3000" b="1">
                <a:solidFill>
                  <a:schemeClr val="bg1"/>
                </a:solidFill>
              </a:rPr>
              <a:t>TVET FIRST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-615"/>
            <a:ext cx="9156395" cy="1450404"/>
          </a:xfrm>
          <a:solidFill>
            <a:srgbClr val="C9252B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123728" y="6120680"/>
            <a:ext cx="5128558" cy="76470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rgbClr val="C9252B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26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1143000"/>
          </a:xfrm>
        </p:spPr>
        <p:txBody>
          <a:bodyPr anchor="t"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4042792" cy="460851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11560" y="2132856"/>
            <a:ext cx="3456384" cy="3024336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520" y="5589240"/>
            <a:ext cx="4175249" cy="86201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500" b="0" i="1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34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53752"/>
            <a:ext cx="6635080" cy="1143000"/>
          </a:xfrm>
        </p:spPr>
        <p:txBody>
          <a:bodyPr anchor="t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7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5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656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53752"/>
            <a:ext cx="6635080" cy="1143000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39341"/>
            <a:ext cx="4042792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51520" y="1918915"/>
            <a:ext cx="3960440" cy="3024336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520" y="5303291"/>
            <a:ext cx="4175249" cy="862013"/>
          </a:xfrm>
        </p:spPr>
        <p:txBody>
          <a:bodyPr>
            <a:normAutofit/>
          </a:bodyPr>
          <a:lstStyle>
            <a:lvl1pPr marL="0" indent="0" algn="ctr">
              <a:buNone/>
              <a:defRPr sz="2500" b="0" i="1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82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53752"/>
            <a:ext cx="6635080" cy="1143000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39341"/>
            <a:ext cx="4042792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007537" y="1556792"/>
            <a:ext cx="2664296" cy="3386459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520" y="5303291"/>
            <a:ext cx="4175249" cy="862013"/>
          </a:xfrm>
        </p:spPr>
        <p:txBody>
          <a:bodyPr>
            <a:normAutofit/>
          </a:bodyPr>
          <a:lstStyle>
            <a:lvl1pPr marL="0" indent="0" algn="ctr">
              <a:buNone/>
              <a:defRPr sz="2500" b="0" i="1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85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53752"/>
            <a:ext cx="6635080" cy="1143000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493242"/>
            <a:ext cx="4042792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16016" y="1772816"/>
            <a:ext cx="3960440" cy="3024336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716016" y="5157192"/>
            <a:ext cx="4175249" cy="862013"/>
          </a:xfrm>
        </p:spPr>
        <p:txBody>
          <a:bodyPr>
            <a:normAutofit/>
          </a:bodyPr>
          <a:lstStyle>
            <a:lvl1pPr marL="0" indent="0" algn="ctr">
              <a:buNone/>
              <a:defRPr sz="2500" b="0" i="1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8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44525" y="980728"/>
            <a:ext cx="7127875" cy="417544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50825" y="5301208"/>
            <a:ext cx="8642350" cy="1079500"/>
          </a:xfrm>
        </p:spPr>
        <p:txBody>
          <a:bodyPr/>
          <a:lstStyle>
            <a:lvl1pPr marL="0" indent="0">
              <a:buNone/>
              <a:defRPr b="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051720" y="72008"/>
            <a:ext cx="6840760" cy="764704"/>
          </a:xfrm>
        </p:spPr>
        <p:txBody>
          <a:bodyPr>
            <a:no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6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t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53752"/>
            <a:ext cx="6645424" cy="1143000"/>
          </a:xfrm>
        </p:spPr>
        <p:txBody>
          <a:bodyPr anchor="t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338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/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827088" y="4894263"/>
            <a:ext cx="1414462" cy="906462"/>
            <a:chOff x="827585" y="4893699"/>
            <a:chExt cx="1414079" cy="907450"/>
          </a:xfrm>
        </p:grpSpPr>
        <p:sp>
          <p:nvSpPr>
            <p:cNvPr id="6" name="Oval 5"/>
            <p:cNvSpPr/>
            <p:nvPr userDrawn="1"/>
          </p:nvSpPr>
          <p:spPr>
            <a:xfrm>
              <a:off x="827585" y="5157511"/>
              <a:ext cx="1414079" cy="643638"/>
            </a:xfrm>
            <a:prstGeom prst="ellipse">
              <a:avLst/>
            </a:prstGeom>
            <a:ln>
              <a:solidFill>
                <a:srgbClr val="C9252B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ZA" sz="1900" b="1" i="1" dirty="0"/>
                <a:t>Play me</a:t>
              </a:r>
            </a:p>
          </p:txBody>
        </p:sp>
        <p:cxnSp>
          <p:nvCxnSpPr>
            <p:cNvPr id="7" name="Straight Arrow Connector 6"/>
            <p:cNvCxnSpPr/>
            <p:nvPr userDrawn="1"/>
          </p:nvCxnSpPr>
          <p:spPr>
            <a:xfrm flipV="1">
              <a:off x="2241664" y="4893699"/>
              <a:ext cx="0" cy="584837"/>
            </a:xfrm>
            <a:prstGeom prst="straightConnector1">
              <a:avLst/>
            </a:prstGeom>
            <a:ln w="38100">
              <a:solidFill>
                <a:srgbClr val="C9252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Media Placeholder 11"/>
          <p:cNvSpPr>
            <a:spLocks noGrp="1"/>
          </p:cNvSpPr>
          <p:nvPr>
            <p:ph type="media" sz="quarter" idx="11"/>
          </p:nvPr>
        </p:nvSpPr>
        <p:spPr>
          <a:xfrm>
            <a:off x="755576" y="980728"/>
            <a:ext cx="7848872" cy="3864422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700338" y="5157788"/>
            <a:ext cx="5903912" cy="1151532"/>
          </a:xfrm>
        </p:spPr>
        <p:txBody>
          <a:bodyPr>
            <a:noAutofit/>
          </a:bodyPr>
          <a:lstStyle>
            <a:lvl1pPr marL="0" indent="0">
              <a:buNone/>
              <a:defRPr sz="3200" b="0" i="1"/>
            </a:lvl1pPr>
            <a:lvl2pPr marL="457200" indent="0">
              <a:buNone/>
              <a:defRPr sz="3200" b="1" i="1"/>
            </a:lvl2pPr>
            <a:lvl3pPr marL="914400" indent="0">
              <a:buNone/>
              <a:defRPr sz="3200" b="1" i="1"/>
            </a:lvl3pPr>
            <a:lvl4pPr marL="1371600" indent="0">
              <a:buNone/>
              <a:defRPr sz="3200" b="1" i="1"/>
            </a:lvl4pPr>
            <a:lvl5pPr marL="1828800" indent="0">
              <a:buNone/>
              <a:defRPr sz="3200" b="1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051720" y="72008"/>
            <a:ext cx="6840760" cy="764704"/>
          </a:xfrm>
        </p:spPr>
        <p:txBody>
          <a:bodyPr>
            <a:no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19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of Module/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21950"/>
            <a:ext cx="6635080" cy="1146810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2442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Z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ZA" altLang="en-US" smtClean="0"/>
          </a:p>
        </p:txBody>
      </p:sp>
      <p:sp>
        <p:nvSpPr>
          <p:cNvPr id="5" name="Text Placeholder 14"/>
          <p:cNvSpPr txBox="1">
            <a:spLocks/>
          </p:cNvSpPr>
          <p:nvPr userDrawn="1"/>
        </p:nvSpPr>
        <p:spPr>
          <a:xfrm>
            <a:off x="9443" y="6487200"/>
            <a:ext cx="9144000" cy="370800"/>
          </a:xfrm>
          <a:prstGeom prst="rect">
            <a:avLst/>
          </a:prstGeom>
          <a:solidFill>
            <a:srgbClr val="C9252B"/>
          </a:solidFill>
          <a:ln>
            <a:solidFill>
              <a:srgbClr val="C9252B"/>
            </a:solidFill>
          </a:ln>
          <a:effectLst>
            <a:softEdge rad="63500"/>
          </a:effectLst>
        </p:spPr>
        <p:txBody>
          <a:bodyPr/>
          <a:lstStyle>
            <a:lvl1pPr marL="87313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Module 6: Particle structure of matter</a:t>
            </a:r>
            <a:endParaRPr lang="en-ZA" dirty="0"/>
          </a:p>
        </p:txBody>
      </p:sp>
      <p:sp>
        <p:nvSpPr>
          <p:cNvPr id="1031" name="Rectangle 3"/>
          <p:cNvSpPr>
            <a:spLocks noChangeArrowheads="1"/>
          </p:cNvSpPr>
          <p:nvPr userDrawn="1"/>
        </p:nvSpPr>
        <p:spPr bwMode="auto">
          <a:xfrm>
            <a:off x="0" y="0"/>
            <a:ext cx="2051050" cy="554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ZA" altLang="en-US" sz="3000" b="1">
                <a:solidFill>
                  <a:schemeClr val="bg1"/>
                </a:solidFill>
              </a:rPr>
              <a:t>TVET FIRST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4120" y="677472"/>
            <a:ext cx="113576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2152361"/>
            <a:ext cx="8496944" cy="41857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TERMS AND CONDITIONS</a:t>
            </a:r>
          </a:p>
          <a:p>
            <a:r>
              <a:rPr lang="en-GB" sz="2000" b="1" dirty="0"/>
              <a:t> </a:t>
            </a:r>
            <a:endParaRPr lang="en-GB" sz="2200" b="1" dirty="0"/>
          </a:p>
          <a:p>
            <a:r>
              <a:rPr lang="en-GB" sz="2200" b="1" dirty="0" smtClean="0"/>
              <a:t>These </a:t>
            </a:r>
            <a:r>
              <a:rPr lang="en-GB" sz="2200" b="1" dirty="0"/>
              <a:t>PowerPoint slides are a tool for lecturers, and as such: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u="sng" dirty="0" smtClean="0"/>
              <a:t>YOU MAY</a:t>
            </a:r>
            <a:r>
              <a:rPr lang="en-GB" sz="2200" b="1" dirty="0"/>
              <a:t> </a:t>
            </a:r>
            <a:r>
              <a:rPr lang="en-GB" sz="2200" b="1" dirty="0" smtClean="0"/>
              <a:t>add </a:t>
            </a:r>
            <a:r>
              <a:rPr lang="en-GB" sz="2200" b="1" dirty="0"/>
              <a:t>content to the slides, delete content from the slides, print out the slides, </a:t>
            </a:r>
            <a:r>
              <a:rPr lang="en-GB" sz="2200" b="1" dirty="0" smtClean="0"/>
              <a:t>and save </a:t>
            </a:r>
            <a:r>
              <a:rPr lang="en-GB" sz="2200" b="1" dirty="0"/>
              <a:t>the slides </a:t>
            </a:r>
            <a:r>
              <a:rPr lang="en-GB" sz="2200" b="1" dirty="0" smtClean="0"/>
              <a:t>onto </a:t>
            </a:r>
            <a:r>
              <a:rPr lang="en-GB" sz="2200" b="1" dirty="0"/>
              <a:t>your computer or </a:t>
            </a:r>
            <a:r>
              <a:rPr lang="en-GB" sz="2200" b="1" dirty="0" smtClean="0"/>
              <a:t>server.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u="sng" dirty="0" smtClean="0"/>
              <a:t>YOU MAY NOT </a:t>
            </a:r>
            <a:r>
              <a:rPr lang="en-GB" sz="2200" b="1" dirty="0"/>
              <a:t>resell, reproduce or redistribute the content in any form whatsoever, without prior written permission from the copyright holder.</a:t>
            </a:r>
          </a:p>
          <a:p>
            <a:r>
              <a:rPr lang="en-GB" sz="2200" b="1" dirty="0"/>
              <a:t> </a:t>
            </a:r>
          </a:p>
          <a:p>
            <a:r>
              <a:rPr lang="en-GB" sz="2000" b="1" dirty="0"/>
              <a:t>© Troupant Publishers (Pty) Ltd, </a:t>
            </a:r>
            <a:r>
              <a:rPr lang="en-GB" sz="2000" b="1" dirty="0" smtClean="0"/>
              <a:t>2016</a:t>
            </a:r>
            <a:endParaRPr lang="en-GB" sz="2000" b="1" dirty="0"/>
          </a:p>
          <a:p>
            <a:r>
              <a:rPr lang="en-GB" sz="2000" b="1" dirty="0"/>
              <a:t>Selected images used under licence from </a:t>
            </a:r>
            <a:r>
              <a:rPr lang="en-GB" sz="2000" b="1" dirty="0" smtClean="0"/>
              <a:t>Shutterstock.com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5619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763713" y="315913"/>
            <a:ext cx="6635750" cy="1143000"/>
          </a:xfrm>
        </p:spPr>
        <p:txBody>
          <a:bodyPr/>
          <a:lstStyle/>
          <a:p>
            <a:r>
              <a:rPr lang="en-US" altLang="en-US" dirty="0" smtClean="0"/>
              <a:t>Activity 6.1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00563" y="1989138"/>
            <a:ext cx="4041775" cy="3049587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/>
              <a:t>Test your knowledge of this section by completing </a:t>
            </a:r>
            <a:br>
              <a:rPr lang="en-US" sz="3600" dirty="0" smtClean="0"/>
            </a:br>
            <a:r>
              <a:rPr lang="en-US" sz="3600" dirty="0" smtClean="0"/>
              <a:t>Activity 6.1 </a:t>
            </a:r>
            <a:br>
              <a:rPr lang="en-US" sz="3600" dirty="0" smtClean="0"/>
            </a:br>
            <a:r>
              <a:rPr lang="en-US" sz="3600" dirty="0" smtClean="0"/>
              <a:t>(page 153 of your Student’s Book) </a:t>
            </a:r>
            <a:endParaRPr lang="en-GB" sz="3600" dirty="0"/>
          </a:p>
        </p:txBody>
      </p:sp>
      <p:pic>
        <p:nvPicPr>
          <p:cNvPr id="1126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33131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763713" y="315913"/>
            <a:ext cx="6635750" cy="1143000"/>
          </a:xfrm>
        </p:spPr>
        <p:txBody>
          <a:bodyPr/>
          <a:lstStyle/>
          <a:p>
            <a:r>
              <a:rPr lang="en-US" altLang="en-US" dirty="0" smtClean="0"/>
              <a:t>Summative assessment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00563" y="1989138"/>
            <a:ext cx="4041775" cy="3049587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/>
              <a:t>Read the </a:t>
            </a:r>
            <a:r>
              <a:rPr lang="en-US" sz="3600" b="1" dirty="0" smtClean="0"/>
              <a:t>module summary </a:t>
            </a:r>
            <a:r>
              <a:rPr lang="en-US" sz="3600" dirty="0" smtClean="0"/>
              <a:t>on </a:t>
            </a:r>
            <a:br>
              <a:rPr lang="en-US" sz="3600" dirty="0" smtClean="0"/>
            </a:br>
            <a:r>
              <a:rPr lang="en-US" sz="3600" dirty="0" smtClean="0"/>
              <a:t>page 153</a:t>
            </a:r>
            <a:br>
              <a:rPr lang="en-US" sz="3600" dirty="0" smtClean="0"/>
            </a:br>
            <a:r>
              <a:rPr lang="en-US" sz="3600" dirty="0" smtClean="0"/>
              <a:t>and then complete the </a:t>
            </a:r>
            <a:r>
              <a:rPr lang="en-US" sz="3600" b="1" dirty="0" smtClean="0"/>
              <a:t>summative activity </a:t>
            </a:r>
            <a:r>
              <a:rPr lang="en-US" sz="3600" dirty="0" smtClean="0"/>
              <a:t>on </a:t>
            </a:r>
            <a:br>
              <a:rPr lang="en-US" sz="3600" dirty="0" smtClean="0"/>
            </a:br>
            <a:r>
              <a:rPr lang="en-US" sz="3600" dirty="0" smtClean="0"/>
              <a:t>page 155</a:t>
            </a:r>
            <a:endParaRPr lang="en-GB" sz="3600" dirty="0"/>
          </a:p>
        </p:txBody>
      </p:sp>
      <p:pic>
        <p:nvPicPr>
          <p:cNvPr id="1229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33131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56700" cy="14493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ZA" dirty="0"/>
              <a:t>Engineering Science</a:t>
            </a:r>
            <a:br>
              <a:rPr lang="en-ZA" dirty="0"/>
            </a:br>
            <a:r>
              <a:rPr lang="en-ZA" dirty="0"/>
              <a:t>N1</a:t>
            </a: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9713" y="6121400"/>
            <a:ext cx="8677275" cy="7651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Module </a:t>
            </a:r>
            <a:r>
              <a:rPr lang="en-GB" dirty="0" smtClean="0"/>
              <a:t>6: Particle structure of matter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288" y="198438"/>
            <a:ext cx="7931150" cy="1285875"/>
          </a:xfrm>
        </p:spPr>
        <p:txBody>
          <a:bodyPr/>
          <a:lstStyle/>
          <a:p>
            <a:r>
              <a:rPr lang="en-US" altLang="en-US" dirty="0" smtClean="0"/>
              <a:t>Unit 6.1: </a:t>
            </a:r>
            <a:br>
              <a:rPr lang="en-US" altLang="en-US" dirty="0" smtClean="0"/>
            </a:br>
            <a:r>
              <a:rPr lang="en-US" altLang="en-US" dirty="0" smtClean="0"/>
              <a:t>Phases of matter</a:t>
            </a:r>
            <a:endParaRPr lang="en-GB" altLang="en-US" dirty="0" smtClean="0"/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971601" y="5733256"/>
            <a:ext cx="71287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i="1" dirty="0">
                <a:cs typeface="Calibri" panose="020F0502020204030204" pitchFamily="34" charset="0"/>
              </a:rPr>
              <a:t>Figure 6.1: Can you identify the three phases of water in this photograph?</a:t>
            </a:r>
            <a:endParaRPr lang="en-GB" altLang="en-US" dirty="0">
              <a:cs typeface="Calibri" panose="020F0502020204030204" pitchFamily="34" charset="0"/>
            </a:endParaRPr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68738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051050" y="53975"/>
            <a:ext cx="6635750" cy="1143000"/>
          </a:xfrm>
        </p:spPr>
        <p:txBody>
          <a:bodyPr/>
          <a:lstStyle/>
          <a:p>
            <a:r>
              <a:rPr lang="en-US" altLang="en-US" smtClean="0"/>
              <a:t>Three phases of matter</a:t>
            </a:r>
            <a:endParaRPr lang="en-GB" altLang="en-US" smtClean="0"/>
          </a:p>
        </p:txBody>
      </p:sp>
      <p:pic>
        <p:nvPicPr>
          <p:cNvPr id="61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60706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835696" y="5733256"/>
            <a:ext cx="4613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i="1" dirty="0">
                <a:cs typeface="Calibri" panose="020F0502020204030204" pitchFamily="34" charset="0"/>
              </a:rPr>
              <a:t>Figure 6.3: The three phases of water</a:t>
            </a:r>
            <a:endParaRPr lang="en-GB" altLang="en-US" i="1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051050" y="53975"/>
            <a:ext cx="6635750" cy="1143000"/>
          </a:xfrm>
        </p:spPr>
        <p:txBody>
          <a:bodyPr/>
          <a:lstStyle/>
          <a:p>
            <a:r>
              <a:rPr lang="en-US" altLang="en-US" smtClean="0"/>
              <a:t>Three phases of matter</a:t>
            </a:r>
            <a:endParaRPr lang="en-GB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half" idx="2"/>
          </p:nvPr>
        </p:nvSpPr>
        <p:spPr>
          <a:xfrm>
            <a:off x="683568" y="1412776"/>
            <a:ext cx="7775575" cy="49688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sz="3600" b="1" dirty="0" smtClean="0"/>
              <a:t>Solid: 	</a:t>
            </a:r>
            <a:r>
              <a:rPr lang="en-US" altLang="en-US" sz="3600" dirty="0" smtClean="0"/>
              <a:t>definite size/volume and 			shape</a:t>
            </a:r>
          </a:p>
          <a:p>
            <a:pPr>
              <a:spcAft>
                <a:spcPts val="1800"/>
              </a:spcAft>
            </a:pPr>
            <a:r>
              <a:rPr lang="en-US" altLang="en-US" sz="3600" b="1" dirty="0" smtClean="0"/>
              <a:t>Liquid: 	</a:t>
            </a:r>
            <a:r>
              <a:rPr lang="en-US" altLang="en-US" sz="3600" dirty="0" smtClean="0"/>
              <a:t>definite volume, but takes			shape of container</a:t>
            </a:r>
          </a:p>
          <a:p>
            <a:pPr>
              <a:spcAft>
                <a:spcPts val="1800"/>
              </a:spcAft>
            </a:pPr>
            <a:r>
              <a:rPr lang="en-US" altLang="en-US" sz="3600" b="1" dirty="0" smtClean="0"/>
              <a:t>Gas: 	</a:t>
            </a:r>
            <a:r>
              <a:rPr lang="en-US" altLang="en-US" sz="3600" dirty="0" smtClean="0"/>
              <a:t>no definite volume 					or shape</a:t>
            </a:r>
            <a:endParaRPr lang="en-GB" alt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198296" cy="605546"/>
          </a:xfrm>
        </p:spPr>
        <p:txBody>
          <a:bodyPr>
            <a:noAutofit/>
          </a:bodyPr>
          <a:lstStyle/>
          <a:p>
            <a:pPr algn="r"/>
            <a:r>
              <a:rPr lang="en-GB" sz="2800" b="1" dirty="0" smtClean="0">
                <a:solidFill>
                  <a:srgbClr val="AC0000"/>
                </a:solidFill>
              </a:rPr>
              <a:t>VIDEO: </a:t>
            </a:r>
            <a:r>
              <a:rPr lang="en-US" sz="2800" dirty="0" smtClean="0">
                <a:solidFill>
                  <a:srgbClr val="AC0000"/>
                </a:solidFill>
              </a:rPr>
              <a:t>Kinetic theory of matter</a:t>
            </a:r>
            <a:endParaRPr lang="en-GB" sz="2800" b="1" dirty="0">
              <a:solidFill>
                <a:srgbClr val="AC0000"/>
              </a:solidFill>
            </a:endParaRPr>
          </a:p>
        </p:txBody>
      </p:sp>
      <p:pic>
        <p:nvPicPr>
          <p:cNvPr id="3" name="6.1_Kinetic theory of matt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051050" y="53975"/>
            <a:ext cx="6635750" cy="1143000"/>
          </a:xfrm>
        </p:spPr>
        <p:txBody>
          <a:bodyPr/>
          <a:lstStyle/>
          <a:p>
            <a:r>
              <a:rPr lang="en-US" altLang="en-US" dirty="0" smtClean="0"/>
              <a:t>Three phases of matter</a:t>
            </a:r>
            <a:endParaRPr lang="en-GB" altLang="en-US" dirty="0" smtClean="0"/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6930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948576" y="5691982"/>
            <a:ext cx="7477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i="1" dirty="0">
                <a:cs typeface="Calibri" panose="020F0502020204030204" pitchFamily="34" charset="0"/>
              </a:rPr>
              <a:t>Figure 6.4: Arrangement of particles in the </a:t>
            </a:r>
            <a:r>
              <a:rPr lang="en-GB" altLang="en-US" i="1" dirty="0">
                <a:cs typeface="Calibri" panose="020F0502020204030204" pitchFamily="34" charset="0"/>
              </a:rPr>
              <a:t>three states of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53975"/>
            <a:ext cx="663575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Model and structure </a:t>
            </a:r>
            <a:br>
              <a:rPr lang="en-US" dirty="0" smtClean="0"/>
            </a:br>
            <a:r>
              <a:rPr lang="en-US" dirty="0" smtClean="0"/>
              <a:t>of the atom</a:t>
            </a:r>
            <a:endParaRPr lang="en-GB" dirty="0"/>
          </a:p>
        </p:txBody>
      </p:sp>
      <p:pic>
        <p:nvPicPr>
          <p:cNvPr id="921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113338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747346" y="5654209"/>
            <a:ext cx="3611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i="1" dirty="0">
                <a:cs typeface="Calibri" panose="020F0502020204030204" pitchFamily="34" charset="0"/>
              </a:rPr>
              <a:t>Figure 6.5: Bohr’s model of an atom</a:t>
            </a:r>
            <a:endParaRPr lang="en-GB" altLang="en-US" i="1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53975"/>
            <a:ext cx="663575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Model and structure </a:t>
            </a:r>
            <a:br>
              <a:rPr lang="en-US" dirty="0" smtClean="0"/>
            </a:br>
            <a:r>
              <a:rPr lang="en-US" dirty="0" smtClean="0"/>
              <a:t>of the atom</a:t>
            </a:r>
            <a:endParaRPr lang="en-GB" dirty="0"/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77628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05904" y="1591217"/>
            <a:ext cx="75194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>
                <a:latin typeface="+mj-lt"/>
                <a:ea typeface="+mj-ea"/>
                <a:cs typeface="+mj-cs"/>
              </a:rPr>
              <a:t>Table 6.1: Some well-known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108</Words>
  <Application>Microsoft Office PowerPoint</Application>
  <PresentationFormat>On-screen Show (4:3)</PresentationFormat>
  <Paragraphs>30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Unit 6.1:  Phases of matter</vt:lpstr>
      <vt:lpstr>Three phases of matter</vt:lpstr>
      <vt:lpstr>Three phases of matter</vt:lpstr>
      <vt:lpstr>VIDEO: Kinetic theory of matter</vt:lpstr>
      <vt:lpstr>Three phases of matter</vt:lpstr>
      <vt:lpstr>Model and structure  of the atom</vt:lpstr>
      <vt:lpstr>Model and structure  of the atom</vt:lpstr>
      <vt:lpstr>Activity 6.1</vt:lpstr>
      <vt:lpstr>Summative assessment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Science N1</dc:title>
  <dc:creator>Promise</dc:creator>
  <cp:lastModifiedBy>Promise</cp:lastModifiedBy>
  <cp:revision>789</cp:revision>
  <cp:lastPrinted>2015-11-12T09:47:11Z</cp:lastPrinted>
  <dcterms:created xsi:type="dcterms:W3CDTF">2015-10-27T10:08:30Z</dcterms:created>
  <dcterms:modified xsi:type="dcterms:W3CDTF">2016-09-27T10:13:52Z</dcterms:modified>
</cp:coreProperties>
</file>