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71" r:id="rId2"/>
    <p:sldId id="308" r:id="rId3"/>
    <p:sldId id="323" r:id="rId4"/>
    <p:sldId id="372" r:id="rId5"/>
    <p:sldId id="325" r:id="rId6"/>
    <p:sldId id="327" r:id="rId7"/>
    <p:sldId id="330" r:id="rId8"/>
    <p:sldId id="331" r:id="rId9"/>
    <p:sldId id="332" r:id="rId10"/>
    <p:sldId id="334" r:id="rId11"/>
    <p:sldId id="335" r:id="rId12"/>
    <p:sldId id="338" r:id="rId13"/>
    <p:sldId id="369" r:id="rId14"/>
    <p:sldId id="339" r:id="rId15"/>
    <p:sldId id="340" r:id="rId16"/>
    <p:sldId id="341" r:id="rId17"/>
    <p:sldId id="342" r:id="rId18"/>
    <p:sldId id="343" r:id="rId19"/>
    <p:sldId id="348" r:id="rId20"/>
    <p:sldId id="370" r:id="rId21"/>
    <p:sldId id="349" r:id="rId22"/>
    <p:sldId id="350" r:id="rId23"/>
    <p:sldId id="351" r:id="rId24"/>
    <p:sldId id="352" r:id="rId25"/>
    <p:sldId id="353" r:id="rId26"/>
    <p:sldId id="373" r:id="rId27"/>
    <p:sldId id="354" r:id="rId28"/>
    <p:sldId id="355" r:id="rId29"/>
    <p:sldId id="356" r:id="rId30"/>
    <p:sldId id="374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</p:sldIdLst>
  <p:sldSz cx="9144000" cy="6858000" type="screen4x3"/>
  <p:notesSz cx="6896100" cy="10033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60">
          <p15:clr>
            <a:srgbClr val="A4A3A4"/>
          </p15:clr>
        </p15:guide>
        <p15:guide id="2" pos="217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9" autoAdjust="0"/>
    <p:restoredTop sz="94660"/>
  </p:normalViewPr>
  <p:slideViewPr>
    <p:cSldViewPr>
      <p:cViewPr varScale="1">
        <p:scale>
          <a:sx n="112" d="100"/>
          <a:sy n="112" d="100"/>
        </p:scale>
        <p:origin x="-1500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184" y="-120"/>
      </p:cViewPr>
      <p:guideLst>
        <p:guide orient="horz" pos="3160"/>
        <p:guide pos="217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6838" y="0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BF1672C-81F7-4EBB-9089-C7FDA04EC3F5}" type="datetimeFigureOut">
              <a:rPr lang="en-ZA"/>
              <a:pPr>
                <a:defRPr/>
              </a:pPr>
              <a:t>2016/09/27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29763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6838" y="9529763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A3C7CE-BEE5-43D5-AD79-319F0497EE42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8947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6838" y="0"/>
            <a:ext cx="29876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B56502-FEDE-4A9F-8083-B87D75266C1B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2475"/>
            <a:ext cx="5016500" cy="3762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65675"/>
            <a:ext cx="5518150" cy="45148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29763"/>
            <a:ext cx="29876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6838" y="9529763"/>
            <a:ext cx="29876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56A7BD8-45D5-4AAA-96FD-1113C67FD8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25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To play this video, ensure you have QuickTime loaded on your computer – see the installation link in the CD folder.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9D4D9B-7DC4-46F6-B0DE-424E58E617F0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9888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To play this video, ensure you have QuickTime loaded on your computer – see the installation link in the CD folder.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9D4D9B-7DC4-46F6-B0DE-424E58E617F0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3219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ZA" altLang="en-US" sz="3000" b="1" smtClean="0">
                <a:solidFill>
                  <a:schemeClr val="bg1"/>
                </a:solidFill>
              </a:rPr>
              <a:t>TVET FIRST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0" y="-615"/>
            <a:ext cx="9156395" cy="1450404"/>
          </a:xfrm>
          <a:solidFill>
            <a:srgbClr val="C9252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123728" y="6120680"/>
            <a:ext cx="5128558" cy="764704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C9252B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37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14300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844824"/>
            <a:ext cx="4042792" cy="460851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1560" y="2132856"/>
            <a:ext cx="3456384" cy="3024336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520" y="5589240"/>
            <a:ext cx="4175249" cy="8620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73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AA2E539-E968-4FBA-835C-95345B29FEDD}" type="datetimeFigureOut">
              <a:rPr lang="en-ZA"/>
              <a:pPr>
                <a:defRPr/>
              </a:pPr>
              <a:t>2016/09/27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DDB4EC5-424A-42D9-97F9-1AB1FFC68A9A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134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7402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39341"/>
            <a:ext cx="4042792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1520" y="1918915"/>
            <a:ext cx="3960440" cy="3024336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520" y="5303291"/>
            <a:ext cx="4175249" cy="862013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44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39341"/>
            <a:ext cx="4042792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007537" y="1556792"/>
            <a:ext cx="2664296" cy="3386459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520" y="5303291"/>
            <a:ext cx="4175249" cy="862013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1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395536" y="1493242"/>
            <a:ext cx="4042792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16016" y="1772816"/>
            <a:ext cx="3960440" cy="3024336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716016" y="5157192"/>
            <a:ext cx="4175249" cy="862013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20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44525" y="980728"/>
            <a:ext cx="7127875" cy="417544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50825" y="5301208"/>
            <a:ext cx="8642350" cy="1079500"/>
          </a:xfrm>
        </p:spPr>
        <p:txBody>
          <a:bodyPr/>
          <a:lstStyle>
            <a:lvl1pPr marL="0" indent="0">
              <a:buNone/>
              <a:defRPr b="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051720" y="72008"/>
            <a:ext cx="6840760" cy="764704"/>
          </a:xfrm>
        </p:spPr>
        <p:txBody>
          <a:bodyPr>
            <a:noAutofit/>
          </a:bodyPr>
          <a:lstStyle>
            <a:lvl1pPr marL="0" indent="0" algn="ctr">
              <a:buNone/>
              <a:defRPr sz="4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405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t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45424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7051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758825" y="5473700"/>
            <a:ext cx="1414463" cy="908050"/>
            <a:chOff x="827585" y="4893699"/>
            <a:chExt cx="1414079" cy="907450"/>
          </a:xfrm>
        </p:grpSpPr>
        <p:sp>
          <p:nvSpPr>
            <p:cNvPr id="6" name="Oval 5"/>
            <p:cNvSpPr/>
            <p:nvPr userDrawn="1"/>
          </p:nvSpPr>
          <p:spPr>
            <a:xfrm>
              <a:off x="827585" y="5157050"/>
              <a:ext cx="1414079" cy="644099"/>
            </a:xfrm>
            <a:prstGeom prst="ellipse">
              <a:avLst/>
            </a:prstGeom>
            <a:ln>
              <a:solidFill>
                <a:srgbClr val="C9252B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ZA" sz="1900" b="1" i="1" dirty="0"/>
                <a:t>Play me</a:t>
              </a:r>
            </a:p>
          </p:txBody>
        </p:sp>
        <p:cxnSp>
          <p:nvCxnSpPr>
            <p:cNvPr id="7" name="Straight Arrow Connector 6"/>
            <p:cNvCxnSpPr/>
            <p:nvPr userDrawn="1"/>
          </p:nvCxnSpPr>
          <p:spPr>
            <a:xfrm flipV="1">
              <a:off x="2241664" y="4893699"/>
              <a:ext cx="0" cy="585401"/>
            </a:xfrm>
            <a:prstGeom prst="straightConnector1">
              <a:avLst/>
            </a:prstGeom>
            <a:ln w="38100">
              <a:solidFill>
                <a:srgbClr val="C9252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Media Placeholder 11"/>
          <p:cNvSpPr>
            <a:spLocks noGrp="1"/>
          </p:cNvSpPr>
          <p:nvPr>
            <p:ph type="media" sz="quarter" idx="11"/>
          </p:nvPr>
        </p:nvSpPr>
        <p:spPr>
          <a:xfrm>
            <a:off x="755576" y="980728"/>
            <a:ext cx="7848872" cy="3864422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700338" y="5157788"/>
            <a:ext cx="5903912" cy="1151532"/>
          </a:xfrm>
        </p:spPr>
        <p:txBody>
          <a:bodyPr>
            <a:noAutofit/>
          </a:bodyPr>
          <a:lstStyle>
            <a:lvl1pPr marL="0" indent="0">
              <a:buNone/>
              <a:defRPr sz="3200" b="0" i="1"/>
            </a:lvl1pPr>
            <a:lvl2pPr marL="457200" indent="0">
              <a:buNone/>
              <a:defRPr sz="3200" b="1" i="1"/>
            </a:lvl2pPr>
            <a:lvl3pPr marL="914400" indent="0">
              <a:buNone/>
              <a:defRPr sz="3200" b="1" i="1"/>
            </a:lvl3pPr>
            <a:lvl4pPr marL="1371600" indent="0">
              <a:buNone/>
              <a:defRPr sz="3200" b="1" i="1"/>
            </a:lvl4pPr>
            <a:lvl5pPr marL="1828800" indent="0">
              <a:buNone/>
              <a:defRPr sz="3200" b="1"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051720" y="72008"/>
            <a:ext cx="6840760" cy="764704"/>
          </a:xfrm>
        </p:spPr>
        <p:txBody>
          <a:bodyPr>
            <a:noAutofit/>
          </a:bodyPr>
          <a:lstStyle>
            <a:lvl1pPr marL="0" indent="0" algn="ctr">
              <a:buNone/>
              <a:defRPr sz="4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4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of Module/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21950"/>
            <a:ext cx="6635080" cy="1146810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96544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9191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ZA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ZA" altLang="en-US" smtClean="0"/>
          </a:p>
        </p:txBody>
      </p:sp>
      <p:sp>
        <p:nvSpPr>
          <p:cNvPr id="5" name="Text Placeholder 14"/>
          <p:cNvSpPr txBox="1">
            <a:spLocks/>
          </p:cNvSpPr>
          <p:nvPr userDrawn="1"/>
        </p:nvSpPr>
        <p:spPr>
          <a:xfrm>
            <a:off x="9443" y="6487200"/>
            <a:ext cx="9144000" cy="370800"/>
          </a:xfrm>
          <a:prstGeom prst="rect">
            <a:avLst/>
          </a:prstGeom>
          <a:solidFill>
            <a:srgbClr val="C9252B"/>
          </a:solidFill>
          <a:ln>
            <a:solidFill>
              <a:srgbClr val="C9252B"/>
            </a:solidFill>
          </a:ln>
          <a:effectLst>
            <a:softEdge rad="63500"/>
          </a:effectLst>
        </p:spPr>
        <p:txBody>
          <a:bodyPr/>
          <a:lstStyle>
            <a:lvl1pPr marL="87313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Module 5: Heat</a:t>
            </a:r>
            <a:endParaRPr lang="en-ZA" dirty="0"/>
          </a:p>
        </p:txBody>
      </p:sp>
      <p:sp>
        <p:nvSpPr>
          <p:cNvPr id="1031" name="Rectangle 3"/>
          <p:cNvSpPr>
            <a:spLocks noChangeArrowheads="1"/>
          </p:cNvSpPr>
          <p:nvPr userDrawn="1"/>
        </p:nvSpPr>
        <p:spPr bwMode="auto"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ZA" altLang="en-US" sz="3000" b="1" smtClean="0">
                <a:solidFill>
                  <a:schemeClr val="bg1"/>
                </a:solidFill>
              </a:rPr>
              <a:t>TVET FIRST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3" r:id="rId8"/>
    <p:sldLayoutId id="2147483740" r:id="rId9"/>
    <p:sldLayoutId id="2147483741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20" y="677472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2152361"/>
            <a:ext cx="8496944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 smtClean="0"/>
              <a:t>These </a:t>
            </a:r>
            <a:r>
              <a:rPr lang="en-GB" sz="2200" b="1" dirty="0"/>
              <a:t>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 smtClean="0"/>
              <a:t>YOU MAY</a:t>
            </a:r>
            <a:r>
              <a:rPr lang="en-GB" sz="2200" b="1" dirty="0"/>
              <a:t> </a:t>
            </a:r>
            <a:r>
              <a:rPr lang="en-GB" sz="2200" b="1" dirty="0" smtClean="0"/>
              <a:t>add </a:t>
            </a:r>
            <a:r>
              <a:rPr lang="en-GB" sz="2200" b="1" dirty="0"/>
              <a:t>content to the slides, delete content from the slides, print out the slides, </a:t>
            </a:r>
            <a:r>
              <a:rPr lang="en-GB" sz="2200" b="1" dirty="0" smtClean="0"/>
              <a:t>and save </a:t>
            </a:r>
            <a:r>
              <a:rPr lang="en-GB" sz="2200" b="1" dirty="0"/>
              <a:t>the slides </a:t>
            </a:r>
            <a:r>
              <a:rPr lang="en-GB" sz="2200" b="1" dirty="0" smtClean="0"/>
              <a:t>onto </a:t>
            </a:r>
            <a:r>
              <a:rPr lang="en-GB" sz="2200" b="1" dirty="0"/>
              <a:t>your computer or </a:t>
            </a:r>
            <a:r>
              <a:rPr lang="en-GB" sz="2200" b="1" dirty="0" smtClean="0"/>
              <a:t>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 smtClean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</a:t>
            </a:r>
            <a:r>
              <a:rPr lang="en-GB" sz="2000" b="1" dirty="0" smtClean="0"/>
              <a:t>2016</a:t>
            </a:r>
            <a:endParaRPr lang="en-GB" sz="2000" b="1" dirty="0"/>
          </a:p>
          <a:p>
            <a:r>
              <a:rPr lang="en-GB" sz="2000" b="1" dirty="0"/>
              <a:t>Selected images used under licence from </a:t>
            </a:r>
            <a:r>
              <a:rPr lang="en-GB" sz="2000" b="1" dirty="0" smtClean="0"/>
              <a:t>Shutterstock.com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619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Activity 5.1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5.1 </a:t>
            </a:r>
            <a:br>
              <a:rPr lang="en-US" sz="3600" dirty="0" smtClean="0"/>
            </a:br>
            <a:r>
              <a:rPr lang="en-US" sz="3600" dirty="0" smtClean="0"/>
              <a:t>(page 125 of your Student’s Book) </a:t>
            </a:r>
            <a:endParaRPr lang="en-GB" sz="3600" dirty="0"/>
          </a:p>
        </p:txBody>
      </p:sp>
      <p:pic>
        <p:nvPicPr>
          <p:cNvPr id="1229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051720" y="28002"/>
            <a:ext cx="6634163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Other measuring devices: simple pyrometers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8313" y="1895475"/>
            <a:ext cx="8351837" cy="383857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en-US" sz="3600" dirty="0"/>
              <a:t>Temperatures of 500 °C and higher </a:t>
            </a:r>
            <a:r>
              <a:rPr lang="en-US" sz="3600" dirty="0" smtClean="0"/>
              <a:t>are </a:t>
            </a:r>
            <a:r>
              <a:rPr lang="en-US" sz="3600" dirty="0"/>
              <a:t>measured with a pyrometer</a:t>
            </a:r>
            <a:r>
              <a:rPr lang="en-US" sz="3600" dirty="0" smtClean="0"/>
              <a:t>.</a:t>
            </a:r>
          </a:p>
          <a:p>
            <a:pPr eaLnBrk="1" fontAlgn="auto" hangingPunct="1">
              <a:spcAft>
                <a:spcPts val="1200"/>
              </a:spcAft>
              <a:defRPr/>
            </a:pPr>
            <a:r>
              <a:rPr lang="en-GB" sz="3600" b="1" dirty="0"/>
              <a:t>Thermocouple </a:t>
            </a:r>
            <a:r>
              <a:rPr lang="en-GB" sz="3600" b="1" dirty="0" smtClean="0"/>
              <a:t>pyrometer</a:t>
            </a:r>
          </a:p>
          <a:p>
            <a:pPr eaLnBrk="1" fontAlgn="auto" hangingPunct="1">
              <a:spcAft>
                <a:spcPts val="1200"/>
              </a:spcAft>
              <a:defRPr/>
            </a:pPr>
            <a:r>
              <a:rPr lang="en-GB" sz="3600" b="1" dirty="0"/>
              <a:t>Resistance </a:t>
            </a:r>
            <a:r>
              <a:rPr lang="en-GB" sz="3600" b="1" dirty="0" smtClean="0"/>
              <a:t>pyrometer</a:t>
            </a:r>
          </a:p>
          <a:p>
            <a:pPr eaLnBrk="1" fontAlgn="auto" hangingPunct="1">
              <a:spcAft>
                <a:spcPts val="1200"/>
              </a:spcAft>
              <a:defRPr/>
            </a:pPr>
            <a:r>
              <a:rPr lang="en-GB" sz="3600" b="1" dirty="0"/>
              <a:t>Optical pyrometer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pPr eaLnBrk="1" hangingPunct="1"/>
            <a:r>
              <a:rPr lang="en-ZA" altLang="en-US" dirty="0" smtClean="0"/>
              <a:t>Thermocouple pyrometer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555776" y="5803900"/>
            <a:ext cx="5040412" cy="5048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ZA" sz="1800" i="1" dirty="0">
                <a:latin typeface="Calibri" pitchFamily="34" charset="0"/>
                <a:cs typeface="Arial" charset="0"/>
              </a:rPr>
              <a:t>Figure 5.11: A thermocouple pyrometer</a:t>
            </a:r>
          </a:p>
          <a:p>
            <a:pPr>
              <a:defRPr/>
            </a:pPr>
            <a:endParaRPr lang="en-GB" sz="2400" i="1" dirty="0"/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412875"/>
            <a:ext cx="3802062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2051720" y="107875"/>
            <a:ext cx="6635750" cy="1143000"/>
          </a:xfrm>
        </p:spPr>
        <p:txBody>
          <a:bodyPr/>
          <a:lstStyle/>
          <a:p>
            <a:pPr eaLnBrk="1" hangingPunct="1"/>
            <a:r>
              <a:rPr lang="en-ZA" altLang="en-US" dirty="0" smtClean="0"/>
              <a:t>Optical pyrometer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781175" y="5776124"/>
            <a:ext cx="6247209" cy="5048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ZA" sz="1800" i="1" dirty="0">
                <a:latin typeface="Calibri" pitchFamily="34" charset="0"/>
                <a:cs typeface="Arial" charset="0"/>
              </a:rPr>
              <a:t>Figure 5.13: </a:t>
            </a:r>
            <a:r>
              <a:rPr lang="en-US" sz="1800" i="1" dirty="0">
                <a:latin typeface="Calibri" pitchFamily="34" charset="0"/>
                <a:cs typeface="Arial" charset="0"/>
              </a:rPr>
              <a:t>The working mechanism of an optical pyrometer</a:t>
            </a:r>
            <a:endParaRPr lang="en-GB" sz="1800" i="1" dirty="0">
              <a:latin typeface="Calibri" pitchFamily="34" charset="0"/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490663"/>
            <a:ext cx="55816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2635180"/>
            <a:ext cx="15841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Heat source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9995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041525" y="266700"/>
            <a:ext cx="6634163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Sources of heat</a:t>
            </a:r>
            <a:endParaRPr lang="en-GB" altLang="en-US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sz="half" idx="2"/>
          </p:nvPr>
        </p:nvSpPr>
        <p:spPr>
          <a:xfrm>
            <a:off x="395288" y="1493838"/>
            <a:ext cx="4043362" cy="56673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sun</a:t>
            </a:r>
          </a:p>
        </p:txBody>
      </p:sp>
      <p:sp>
        <p:nvSpPr>
          <p:cNvPr id="1638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95288" y="5060950"/>
            <a:ext cx="3784600" cy="1176338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r-FR" altLang="en-US" sz="1800" dirty="0">
                <a:latin typeface="Calibri" pitchFamily="34" charset="0"/>
                <a:cs typeface="Arial" charset="0"/>
              </a:rPr>
              <a:t>Figure 5.15: Solar panels capture </a:t>
            </a:r>
            <a:r>
              <a:rPr lang="en-US" altLang="en-US" sz="1800" dirty="0">
                <a:latin typeface="Calibri" pitchFamily="34" charset="0"/>
                <a:cs typeface="Arial" charset="0"/>
              </a:rPr>
              <a:t>heat energy from the sun</a:t>
            </a:r>
            <a:endParaRPr lang="en-GB" altLang="en-US" sz="1800" dirty="0">
              <a:latin typeface="Calibri" pitchFamily="34" charset="0"/>
              <a:cs typeface="Arial" charset="0"/>
            </a:endParaRPr>
          </a:p>
        </p:txBody>
      </p:sp>
      <p:sp>
        <p:nvSpPr>
          <p:cNvPr id="16389" name="Content Placeholder 2"/>
          <p:cNvSpPr txBox="1">
            <a:spLocks/>
          </p:cNvSpPr>
          <p:nvPr/>
        </p:nvSpPr>
        <p:spPr bwMode="auto">
          <a:xfrm>
            <a:off x="4438650" y="1474788"/>
            <a:ext cx="40417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Fossil fuels</a:t>
            </a:r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3640138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33625"/>
            <a:ext cx="36004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Placeholder 4"/>
          <p:cNvSpPr txBox="1">
            <a:spLocks/>
          </p:cNvSpPr>
          <p:nvPr/>
        </p:nvSpPr>
        <p:spPr bwMode="auto">
          <a:xfrm>
            <a:off x="4532313" y="5081588"/>
            <a:ext cx="37846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GB" altLang="en-US" sz="1800" i="1" dirty="0">
                <a:cs typeface="Arial" charset="0"/>
              </a:rPr>
              <a:t>Figure 5.16: Chemical energy</a:t>
            </a:r>
          </a:p>
          <a:p>
            <a:pPr eaLnBrk="1" hangingPunct="1">
              <a:buNone/>
              <a:defRPr/>
            </a:pPr>
            <a:r>
              <a:rPr lang="en-US" altLang="en-US" sz="1800" i="1" dirty="0">
                <a:cs typeface="Arial" charset="0"/>
              </a:rPr>
              <a:t>in the coal is converted to heat </a:t>
            </a:r>
            <a:r>
              <a:rPr lang="en-GB" altLang="en-US" sz="1800" i="1" dirty="0">
                <a:cs typeface="Arial" charset="0"/>
              </a:rPr>
              <a:t>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6388" grpId="0" build="p"/>
      <p:bldP spid="16389" grpId="0"/>
      <p:bldP spid="163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041525" y="266700"/>
            <a:ext cx="6634163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Sources of heat</a:t>
            </a:r>
            <a:endParaRPr lang="en-GB" altLang="en-US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sz="half" idx="2"/>
          </p:nvPr>
        </p:nvSpPr>
        <p:spPr>
          <a:xfrm>
            <a:off x="395288" y="1493838"/>
            <a:ext cx="4043362" cy="56673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Electricity</a:t>
            </a:r>
          </a:p>
        </p:txBody>
      </p:sp>
      <p:sp>
        <p:nvSpPr>
          <p:cNvPr id="174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95288" y="5060950"/>
            <a:ext cx="3784600" cy="1176338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r-FR" altLang="en-US" sz="1800" dirty="0">
                <a:latin typeface="Calibri" pitchFamily="34" charset="0"/>
                <a:cs typeface="Arial" charset="0"/>
              </a:rPr>
              <a:t>Figure </a:t>
            </a:r>
            <a:r>
              <a:rPr lang="fr-FR" altLang="en-US" sz="1800" dirty="0" smtClean="0">
                <a:latin typeface="Calibri" pitchFamily="34" charset="0"/>
                <a:cs typeface="Arial" charset="0"/>
              </a:rPr>
              <a:t>5.17: </a:t>
            </a:r>
            <a:r>
              <a:rPr lang="en-ZA" altLang="en-US" sz="1800" dirty="0" smtClean="0">
                <a:latin typeface="Calibri" pitchFamily="34" charset="0"/>
                <a:cs typeface="Arial" charset="0"/>
              </a:rPr>
              <a:t>An electric stove converts electrical energy to heat</a:t>
            </a:r>
            <a:endParaRPr lang="en-GB" altLang="en-US" sz="1800" dirty="0">
              <a:latin typeface="Calibri" pitchFamily="34" charset="0"/>
              <a:cs typeface="Arial" charset="0"/>
            </a:endParaRPr>
          </a:p>
        </p:txBody>
      </p:sp>
      <p:sp>
        <p:nvSpPr>
          <p:cNvPr id="17413" name="Content Placeholder 2"/>
          <p:cNvSpPr txBox="1">
            <a:spLocks/>
          </p:cNvSpPr>
          <p:nvPr/>
        </p:nvSpPr>
        <p:spPr bwMode="auto">
          <a:xfrm>
            <a:off x="4438650" y="1474788"/>
            <a:ext cx="40417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Nuclear energy</a:t>
            </a:r>
          </a:p>
        </p:txBody>
      </p:sp>
      <p:sp>
        <p:nvSpPr>
          <p:cNvPr id="17414" name="Text Placeholder 4"/>
          <p:cNvSpPr txBox="1">
            <a:spLocks/>
          </p:cNvSpPr>
          <p:nvPr/>
        </p:nvSpPr>
        <p:spPr bwMode="auto">
          <a:xfrm>
            <a:off x="4438650" y="5081588"/>
            <a:ext cx="3878263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GB" altLang="en-US" sz="1800" i="1" dirty="0">
                <a:cs typeface="Arial" charset="0"/>
              </a:rPr>
              <a:t>Figure </a:t>
            </a:r>
            <a:r>
              <a:rPr lang="en-GB" altLang="en-US" sz="1800" i="1" dirty="0" smtClean="0">
                <a:cs typeface="Arial" charset="0"/>
              </a:rPr>
              <a:t>5.18: </a:t>
            </a:r>
            <a:r>
              <a:rPr lang="en-ZA" altLang="en-US" sz="1800" i="1" dirty="0" smtClean="0">
                <a:cs typeface="Arial" charset="0"/>
              </a:rPr>
              <a:t>Nuclear energy is regarded as a solution to the world’s energy crisis</a:t>
            </a:r>
            <a:endParaRPr lang="en-GB" altLang="en-US" sz="1800" i="1" dirty="0">
              <a:cs typeface="Arial" charset="0"/>
            </a:endParaRPr>
          </a:p>
        </p:txBody>
      </p:sp>
      <p:pic>
        <p:nvPicPr>
          <p:cNvPr id="174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33625"/>
            <a:ext cx="3551238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2319338"/>
            <a:ext cx="34258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7412" grpId="0" build="p"/>
      <p:bldP spid="17413" grpId="0"/>
      <p:bldP spid="174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effect of heat on a substance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/>
              <a:t>Change in </a:t>
            </a:r>
            <a:r>
              <a:rPr lang="en-GB" b="1" dirty="0" smtClean="0"/>
              <a:t>dimensions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r>
              <a:rPr lang="en-US" sz="2400" i="1" dirty="0" smtClean="0"/>
              <a:t>	         </a:t>
            </a:r>
            <a:r>
              <a:rPr lang="en-US" sz="1800" i="1" dirty="0" smtClean="0">
                <a:latin typeface="Calibri" pitchFamily="34" charset="0"/>
                <a:cs typeface="Arial" charset="0"/>
              </a:rPr>
              <a:t>Figure </a:t>
            </a:r>
            <a:r>
              <a:rPr lang="en-US" sz="1800" i="1" dirty="0">
                <a:latin typeface="Calibri" pitchFamily="34" charset="0"/>
                <a:cs typeface="Arial" charset="0"/>
              </a:rPr>
              <a:t>5.19: Device to prove expansion of metal rod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Change in temperature</a:t>
            </a:r>
            <a:endParaRPr lang="en-GB" b="1" dirty="0"/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920"/>
            <a:ext cx="57340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effect of heat on a substance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5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Change of phase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i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Change in </a:t>
            </a:r>
            <a:br>
              <a:rPr lang="en-US" b="1" dirty="0" smtClean="0"/>
            </a:br>
            <a:r>
              <a:rPr lang="en-US" b="1" dirty="0" smtClean="0"/>
              <a:t>composition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708025" y="5022850"/>
            <a:ext cx="35766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GB" altLang="en-US" sz="1800" i="1" dirty="0">
                <a:cs typeface="Arial" charset="0"/>
              </a:rPr>
              <a:t>Figure 5.20: Many solids melt if enough heat energy is absorbed</a:t>
            </a:r>
            <a:endParaRPr lang="en-US" altLang="en-US" sz="1800" i="1" dirty="0"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pic>
        <p:nvPicPr>
          <p:cNvPr id="1946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20850"/>
            <a:ext cx="41338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effect of heat on a substance</a:t>
            </a:r>
            <a:endParaRPr lang="en-GB" dirty="0"/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187624" y="5013176"/>
            <a:ext cx="4356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GB" altLang="en-US" sz="1800" i="1" dirty="0">
                <a:cs typeface="Arial" charset="0"/>
              </a:rPr>
              <a:t>Figure 5.21: When a </a:t>
            </a:r>
            <a:r>
              <a:rPr lang="en-US" altLang="en-US" sz="1800" i="1" dirty="0">
                <a:cs typeface="Arial" charset="0"/>
              </a:rPr>
              <a:t>metal </a:t>
            </a:r>
            <a:br>
              <a:rPr lang="en-US" altLang="en-US" sz="1800" i="1" dirty="0">
                <a:cs typeface="Arial" charset="0"/>
              </a:rPr>
            </a:br>
            <a:r>
              <a:rPr lang="en-US" altLang="en-US" sz="1800" i="1" dirty="0">
                <a:cs typeface="Arial" charset="0"/>
              </a:rPr>
              <a:t>bar is heated, it will start to </a:t>
            </a:r>
            <a:br>
              <a:rPr lang="en-US" altLang="en-US" sz="1800" i="1" dirty="0">
                <a:cs typeface="Arial" charset="0"/>
              </a:rPr>
            </a:br>
            <a:r>
              <a:rPr lang="en-US" altLang="en-US" sz="1800" i="1" dirty="0">
                <a:cs typeface="Arial" charset="0"/>
              </a:rPr>
              <a:t>glow red</a:t>
            </a:r>
            <a:endParaRPr lang="en-GB" altLang="en-US" sz="1800" i="1" dirty="0">
              <a:cs typeface="Arial" charset="0"/>
            </a:endParaRPr>
          </a:p>
        </p:txBody>
      </p:sp>
      <p:pic>
        <p:nvPicPr>
          <p:cNvPr id="2048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773238"/>
            <a:ext cx="4013200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500" cy="4525963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Change in </a:t>
            </a:r>
            <a:r>
              <a:rPr lang="en-US" altLang="en-US" b="1" dirty="0" err="1" smtClean="0"/>
              <a:t>colour</a:t>
            </a:r>
            <a:endParaRPr lang="en-US" altLang="en-US" b="1" dirty="0" smtClean="0"/>
          </a:p>
          <a:p>
            <a:pPr eaLnBrk="1" hangingPunct="1"/>
            <a:endParaRPr lang="en-US" altLang="en-US" b="1" dirty="0" smtClean="0"/>
          </a:p>
          <a:p>
            <a:pPr eaLnBrk="1" hangingPunct="1"/>
            <a:r>
              <a:rPr lang="en-US" altLang="en-US" b="1" dirty="0" smtClean="0"/>
              <a:t>Change in resistance</a:t>
            </a:r>
            <a:endParaRPr lang="en-GB" altLang="en-US" b="1" dirty="0" smtClean="0"/>
          </a:p>
          <a:p>
            <a:pPr eaLnBrk="1" hangingPunct="1"/>
            <a:endParaRPr lang="en-GB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 txBox="1">
            <a:spLocks/>
          </p:cNvSpPr>
          <p:nvPr/>
        </p:nvSpPr>
        <p:spPr bwMode="auto">
          <a:xfrm>
            <a:off x="475516" y="1484784"/>
            <a:ext cx="8229600" cy="15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3600" b="1" dirty="0" smtClean="0"/>
              <a:t>Conduction</a:t>
            </a:r>
          </a:p>
          <a:p>
            <a:pPr lvl="1" eaLnBrk="1" hangingPunct="1"/>
            <a:r>
              <a:rPr lang="en-US" altLang="en-US" b="1" dirty="0"/>
              <a:t>Experimental </a:t>
            </a:r>
            <a:r>
              <a:rPr lang="en-US" altLang="en-US" b="1" dirty="0" smtClean="0"/>
              <a:t>proof of </a:t>
            </a:r>
            <a:r>
              <a:rPr lang="en-US" altLang="en-US" b="1" dirty="0"/>
              <a:t>conductivity of metals</a:t>
            </a:r>
          </a:p>
          <a:p>
            <a:pPr lvl="1" eaLnBrk="1" hangingPunct="1"/>
            <a:endParaRPr lang="en-GB" altLang="en-US" b="1" dirty="0" smtClean="0"/>
          </a:p>
          <a:p>
            <a:pPr eaLnBrk="1" hangingPunct="1"/>
            <a:endParaRPr lang="en-US" altLang="en-US" b="1" dirty="0"/>
          </a:p>
        </p:txBody>
      </p:sp>
      <p:sp>
        <p:nvSpPr>
          <p:cNvPr id="22531" name="Title 3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Heat transfer</a:t>
            </a:r>
          </a:p>
        </p:txBody>
      </p:sp>
      <p:sp>
        <p:nvSpPr>
          <p:cNvPr id="22532" name="Text Placeholder 2"/>
          <p:cNvSpPr txBox="1">
            <a:spLocks/>
          </p:cNvSpPr>
          <p:nvPr/>
        </p:nvSpPr>
        <p:spPr bwMode="auto">
          <a:xfrm>
            <a:off x="2911810" y="5805264"/>
            <a:ext cx="46651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ZA" altLang="en-US" sz="1800" i="1" dirty="0">
                <a:cs typeface="Arial" charset="0"/>
              </a:rPr>
              <a:t>Figure 5.23: </a:t>
            </a:r>
            <a:r>
              <a:rPr lang="en-US" altLang="en-US" sz="1800" i="1" dirty="0">
                <a:cs typeface="Arial" charset="0"/>
              </a:rPr>
              <a:t>A metal trough with three </a:t>
            </a:r>
            <a:r>
              <a:rPr lang="en-US" altLang="en-US" sz="1800" i="1" dirty="0" smtClean="0">
                <a:cs typeface="Arial" charset="0"/>
              </a:rPr>
              <a:t/>
            </a:r>
            <a:br>
              <a:rPr lang="en-US" altLang="en-US" sz="1800" i="1" dirty="0" smtClean="0">
                <a:cs typeface="Arial" charset="0"/>
              </a:rPr>
            </a:br>
            <a:r>
              <a:rPr lang="en-US" altLang="en-US" sz="1800" i="1" dirty="0" smtClean="0">
                <a:cs typeface="Arial" charset="0"/>
              </a:rPr>
              <a:t>metal </a:t>
            </a:r>
            <a:r>
              <a:rPr lang="en-US" altLang="en-US" sz="1800" i="1" dirty="0">
                <a:cs typeface="Arial" charset="0"/>
              </a:rPr>
              <a:t>bars</a:t>
            </a:r>
            <a:endParaRPr lang="en-ZA" altLang="en-US" sz="1800" i="1" dirty="0">
              <a:cs typeface="Arial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GB" altLang="en-US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11" y="2636912"/>
            <a:ext cx="3357010" cy="299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56700" cy="14493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/>
              <a:t>Engineering Science</a:t>
            </a:r>
            <a:br>
              <a:rPr lang="en-ZA" dirty="0"/>
            </a:br>
            <a:r>
              <a:rPr lang="en-ZA" dirty="0"/>
              <a:t>N1</a:t>
            </a: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51050" y="6121400"/>
            <a:ext cx="5329238" cy="763588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Module 5: Heat</a:t>
            </a:r>
            <a:endParaRPr lang="en-ZA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3600" b="1"/>
              <a:t>Convection</a:t>
            </a:r>
          </a:p>
          <a:p>
            <a:pPr eaLnBrk="1" hangingPunct="1"/>
            <a:endParaRPr lang="en-US" altLang="en-US" b="1"/>
          </a:p>
        </p:txBody>
      </p:sp>
      <p:sp>
        <p:nvSpPr>
          <p:cNvPr id="22531" name="Title 3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Heat transfer</a:t>
            </a:r>
          </a:p>
        </p:txBody>
      </p:sp>
      <p:sp>
        <p:nvSpPr>
          <p:cNvPr id="22532" name="Text Placeholder 2"/>
          <p:cNvSpPr txBox="1">
            <a:spLocks/>
          </p:cNvSpPr>
          <p:nvPr/>
        </p:nvSpPr>
        <p:spPr bwMode="auto">
          <a:xfrm>
            <a:off x="3203848" y="5949280"/>
            <a:ext cx="52863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ZA" altLang="en-US" sz="1800" i="1" dirty="0">
                <a:cs typeface="Arial" charset="0"/>
              </a:rPr>
              <a:t>Figure 5.24: </a:t>
            </a:r>
            <a:r>
              <a:rPr lang="en-ZA" altLang="en-US" sz="1800" i="1" dirty="0" smtClean="0">
                <a:cs typeface="Arial" charset="0"/>
              </a:rPr>
              <a:t>A glass beaker with water being heated</a:t>
            </a:r>
            <a:endParaRPr lang="en-ZA" altLang="en-US" sz="1800" i="1" dirty="0">
              <a:cs typeface="Arial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GB" altLang="en-US" i="1" dirty="0"/>
          </a:p>
        </p:txBody>
      </p:sp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35" y="1974850"/>
            <a:ext cx="50800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83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76263" y="1156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800" b="1" dirty="0" smtClean="0"/>
              <a:t>Heat transfer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76275"/>
          </a:xfrm>
        </p:spPr>
        <p:txBody>
          <a:bodyPr/>
          <a:lstStyle/>
          <a:p>
            <a:pPr eaLnBrk="1" hangingPunct="1"/>
            <a:r>
              <a:rPr lang="en-GB" altLang="en-US" sz="3600" b="1" dirty="0" smtClean="0"/>
              <a:t>Radiation</a:t>
            </a:r>
          </a:p>
          <a:p>
            <a:pPr eaLnBrk="1" hangingPunct="1"/>
            <a:endParaRPr lang="en-US" altLang="en-US" b="1" dirty="0" smtClean="0"/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52563"/>
            <a:ext cx="338455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1259632" y="5301208"/>
            <a:ext cx="435610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altLang="en-US" sz="1800" i="1" dirty="0">
                <a:cs typeface="Arial" charset="0"/>
              </a:rPr>
              <a:t>Figure 5.27: The heat reaches the</a:t>
            </a:r>
          </a:p>
          <a:p>
            <a:pPr eaLnBrk="1" hangingPunct="1">
              <a:buNone/>
              <a:defRPr/>
            </a:pPr>
            <a:r>
              <a:rPr lang="en-GB" altLang="en-US" sz="1800" i="1" dirty="0">
                <a:cs typeface="Arial" charset="0"/>
              </a:rPr>
              <a:t>hiker’s hands through 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Activity 5.2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5.2 </a:t>
            </a:r>
            <a:br>
              <a:rPr lang="en-US" sz="3600" dirty="0" smtClean="0"/>
            </a:br>
            <a:r>
              <a:rPr lang="en-US" sz="3600" dirty="0" smtClean="0"/>
              <a:t>(page 133 of your Student’s Book) </a:t>
            </a:r>
            <a:endParaRPr lang="en-GB" sz="3600" dirty="0"/>
          </a:p>
        </p:txBody>
      </p:sp>
      <p:pic>
        <p:nvPicPr>
          <p:cNvPr id="2458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Unit 5.2: Heat capacity and specific heat capacity</a:t>
            </a:r>
            <a:endParaRPr lang="en-GB" dirty="0"/>
          </a:p>
        </p:txBody>
      </p:sp>
      <p:pic>
        <p:nvPicPr>
          <p:cNvPr id="2560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628775"/>
            <a:ext cx="6211887" cy="4151313"/>
          </a:xfrm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403647" y="5780088"/>
            <a:ext cx="730537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altLang="en-US" sz="1800" i="1" dirty="0">
                <a:cs typeface="Arial" charset="0"/>
              </a:rPr>
              <a:t>Figure 5.29: If water did not have such a high heat capacity, you would </a:t>
            </a:r>
            <a:r>
              <a:rPr lang="en-US" altLang="en-US" sz="1800" i="1" dirty="0" smtClean="0">
                <a:cs typeface="Arial" charset="0"/>
              </a:rPr>
              <a:t/>
            </a:r>
            <a:br>
              <a:rPr lang="en-US" altLang="en-US" sz="1800" i="1" dirty="0" smtClean="0">
                <a:cs typeface="Arial" charset="0"/>
              </a:rPr>
            </a:br>
            <a:r>
              <a:rPr lang="en-US" altLang="en-US" sz="1800" i="1" dirty="0" smtClean="0">
                <a:cs typeface="Arial" charset="0"/>
              </a:rPr>
              <a:t>not </a:t>
            </a:r>
            <a:r>
              <a:rPr lang="en-US" altLang="en-US" sz="1800" i="1" dirty="0">
                <a:cs typeface="Arial" charset="0"/>
              </a:rPr>
              <a:t>be able to cool off in the pool on a hot day!</a:t>
            </a:r>
            <a:endParaRPr lang="en-GB" altLang="en-US" sz="1800" i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051050" y="188913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Measurable heat</a:t>
            </a:r>
            <a:endParaRPr lang="en-GB" altLang="en-US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smtClean="0"/>
              <a:t>Depends on: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altLang="en-US" sz="3600" dirty="0" smtClean="0"/>
              <a:t> Mass of the substance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altLang="en-US" sz="3600" dirty="0" smtClean="0"/>
              <a:t> Change in temperature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altLang="en-US" sz="3600" dirty="0" smtClean="0"/>
              <a:t> Specific heat capacity of the substance</a:t>
            </a:r>
            <a:endParaRPr lang="en-GB" alt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Specific heat capacity</a:t>
            </a:r>
            <a:endParaRPr lang="en-GB" alt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27584" y="2060848"/>
            <a:ext cx="7416800" cy="2736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The specific heat capacity (c) of a substance is the amount of heat energy required to raise the temperature of 1 kg (unit mass) of the substance by 1 K or </a:t>
            </a:r>
            <a:r>
              <a:rPr lang="en-US" sz="3200" dirty="0" smtClean="0"/>
              <a:t>1 °</a:t>
            </a:r>
            <a:r>
              <a:rPr lang="en-US" sz="3200" dirty="0"/>
              <a:t>C (unit of temperature).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Heat capacity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5.2_Heat capac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Calculating the amount of measurable heat</a:t>
            </a:r>
            <a:endParaRPr lang="en-GB" dirty="0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198294"/>
              </p:ext>
            </p:extLst>
          </p:nvPr>
        </p:nvGraphicFramePr>
        <p:xfrm>
          <a:off x="827088" y="2132856"/>
          <a:ext cx="7459662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1" name="Equation" r:id="rId3" imgW="2794000" imgH="622300" progId="Equation.DSMT4">
                  <p:embed/>
                </p:oleObj>
              </mc:Choice>
              <mc:Fallback>
                <p:oleObj name="Equation" r:id="rId3" imgW="2794000" imgH="622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132856"/>
                        <a:ext cx="7459662" cy="166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509588" y="4076700"/>
          <a:ext cx="7777162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2" name="Equation" r:id="rId5" imgW="1612900" imgH="228600" progId="Equation.DSMT4">
                  <p:embed/>
                </p:oleObj>
              </mc:Choice>
              <mc:Fallback>
                <p:oleObj name="Equation" r:id="rId5" imgW="16129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4076700"/>
                        <a:ext cx="7777162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Activity 5.3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5.3</a:t>
            </a:r>
            <a:br>
              <a:rPr lang="en-US" sz="3600" dirty="0" smtClean="0"/>
            </a:br>
            <a:r>
              <a:rPr lang="en-US" sz="3600" dirty="0" smtClean="0"/>
              <a:t>(page 138 of your Student’s Book) </a:t>
            </a:r>
            <a:endParaRPr lang="en-GB" sz="3600" dirty="0"/>
          </a:p>
        </p:txBody>
      </p:sp>
      <p:pic>
        <p:nvPicPr>
          <p:cNvPr id="2970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124075" y="188913"/>
            <a:ext cx="6634163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Unit 5.3: Linear expansion</a:t>
            </a:r>
            <a:endParaRPr lang="en-GB" altLang="en-US" dirty="0" smtClean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08100"/>
            <a:ext cx="5472112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475656" y="5805488"/>
            <a:ext cx="691269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altLang="en-US" sz="1800" i="1" dirty="0">
                <a:cs typeface="Arial" charset="0"/>
              </a:rPr>
              <a:t>Figure 5.31: Pipelines must allow for expansion and contraction </a:t>
            </a:r>
            <a:r>
              <a:rPr lang="en-US" altLang="en-US" sz="1800" i="1" dirty="0" smtClean="0">
                <a:cs typeface="Arial" charset="0"/>
              </a:rPr>
              <a:t/>
            </a:r>
            <a:br>
              <a:rPr lang="en-US" altLang="en-US" sz="1800" i="1" dirty="0" smtClean="0">
                <a:cs typeface="Arial" charset="0"/>
              </a:rPr>
            </a:br>
            <a:r>
              <a:rPr lang="en-US" altLang="en-US" sz="1800" i="1" dirty="0" smtClean="0">
                <a:cs typeface="Arial" charset="0"/>
              </a:rPr>
              <a:t>due </a:t>
            </a:r>
            <a:r>
              <a:rPr lang="en-US" altLang="en-US" sz="1800" i="1" dirty="0">
                <a:cs typeface="Arial" charset="0"/>
              </a:rPr>
              <a:t>to </a:t>
            </a:r>
            <a:r>
              <a:rPr lang="en-GB" altLang="en-US" sz="1800" i="1" dirty="0">
                <a:cs typeface="Arial" charset="0"/>
              </a:rPr>
              <a:t>temperature 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0"/>
            <a:ext cx="6634163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Unit 5.1: Heat and temperature</a:t>
            </a:r>
            <a:endParaRPr lang="en-GB" dirty="0"/>
          </a:p>
        </p:txBody>
      </p:sp>
      <p:pic>
        <p:nvPicPr>
          <p:cNvPr id="6147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249" y="1988840"/>
            <a:ext cx="4895850" cy="3738563"/>
          </a:xfrm>
        </p:spPr>
      </p:pic>
      <p:sp>
        <p:nvSpPr>
          <p:cNvPr id="614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681164" y="5877272"/>
            <a:ext cx="5915570" cy="432048"/>
          </a:xfrm>
        </p:spPr>
        <p:txBody>
          <a:bodyPr>
            <a:normAutofit/>
          </a:bodyPr>
          <a:lstStyle/>
          <a:p>
            <a:r>
              <a:rPr lang="en-US" altLang="en-US" sz="1800" dirty="0">
                <a:latin typeface="Calibri" pitchFamily="34" charset="0"/>
                <a:cs typeface="Arial" charset="0"/>
              </a:rPr>
              <a:t>Figure 5.1: We use a thermometer to measure temperature</a:t>
            </a:r>
            <a:endParaRPr lang="en-GB" altLang="en-US" sz="1800" dirty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Thermal expansion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5.3_Thermal expan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Thermal expansion</a:t>
            </a:r>
            <a:endParaRPr lang="en-GB" altLang="en-US" dirty="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 smtClean="0"/>
              <a:t>Advantageous in: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altLang="en-US" sz="3600" dirty="0" smtClean="0"/>
              <a:t> Mercury thermometers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altLang="en-US" sz="3600" dirty="0" smtClean="0"/>
              <a:t> Securing of parts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altLang="en-US" sz="3600" dirty="0" smtClean="0"/>
              <a:t> Electric switches and thermostats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altLang="en-US" sz="3600" dirty="0" smtClean="0"/>
              <a:t> Automatic chokes</a:t>
            </a:r>
            <a:endParaRPr lang="en-GB" alt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Thermal expansion</a:t>
            </a:r>
            <a:endParaRPr lang="en-GB" altLang="en-US" dirty="0" smtClean="0"/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594475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1043609" y="5516563"/>
            <a:ext cx="7135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altLang="en-US" sz="1800" i="1" dirty="0">
                <a:cs typeface="Arial" charset="0"/>
              </a:rPr>
              <a:t>Figure 5.32: The principle of thermal expansion is used </a:t>
            </a:r>
            <a:r>
              <a:rPr lang="en-US" altLang="en-US" sz="1800" i="1" dirty="0" smtClean="0">
                <a:cs typeface="Arial" charset="0"/>
              </a:rPr>
              <a:t>to fit </a:t>
            </a:r>
            <a:r>
              <a:rPr lang="en-US" altLang="en-US" sz="1800" i="1" dirty="0">
                <a:cs typeface="Arial" charset="0"/>
              </a:rPr>
              <a:t>steel bands </a:t>
            </a:r>
            <a:r>
              <a:rPr lang="en-US" altLang="en-US" sz="1800" i="1" dirty="0" smtClean="0">
                <a:cs typeface="Arial" charset="0"/>
              </a:rPr>
              <a:t/>
            </a:r>
            <a:br>
              <a:rPr lang="en-US" altLang="en-US" sz="1800" i="1" dirty="0" smtClean="0">
                <a:cs typeface="Arial" charset="0"/>
              </a:rPr>
            </a:br>
            <a:r>
              <a:rPr lang="en-US" altLang="en-US" sz="1800" i="1" dirty="0" smtClean="0">
                <a:cs typeface="Arial" charset="0"/>
              </a:rPr>
              <a:t>to </a:t>
            </a:r>
            <a:r>
              <a:rPr lang="en-US" altLang="en-US" sz="1800" i="1" dirty="0">
                <a:cs typeface="Arial" charset="0"/>
              </a:rPr>
              <a:t>the wheels of railway trucks</a:t>
            </a:r>
            <a:endParaRPr lang="en-GB" altLang="en-US" sz="1800" i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Linear coefficient of </a:t>
            </a:r>
            <a:br>
              <a:rPr lang="en-US" dirty="0" smtClean="0"/>
            </a:br>
            <a:r>
              <a:rPr lang="en-US" dirty="0" smtClean="0"/>
              <a:t>expansion</a:t>
            </a:r>
            <a:endParaRPr lang="en-GB" dirty="0"/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82591"/>
            <a:ext cx="6580188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547664" y="4515322"/>
            <a:ext cx="547268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cs typeface="Arial" charset="0"/>
              </a:rPr>
              <a:t>Figure 5.33: Linear expansion of a metal bar</a:t>
            </a:r>
            <a:endParaRPr lang="en-GB" altLang="en-US" sz="1800" i="1" dirty="0">
              <a:cs typeface="Arial" charset="0"/>
            </a:endParaRP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272828"/>
              </p:ext>
            </p:extLst>
          </p:nvPr>
        </p:nvGraphicFramePr>
        <p:xfrm>
          <a:off x="2843808" y="5373216"/>
          <a:ext cx="3313112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0" name="Equation" r:id="rId4" imgW="621760" imgH="177646" progId="Equation.DSMT4">
                  <p:embed/>
                </p:oleObj>
              </mc:Choice>
              <mc:Fallback>
                <p:oleObj name="Equation" r:id="rId4" imgW="621760" imgH="17764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5373216"/>
                        <a:ext cx="3313112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Linear coefficient of </a:t>
            </a:r>
            <a:br>
              <a:rPr lang="en-US" dirty="0" smtClean="0"/>
            </a:br>
            <a:r>
              <a:rPr lang="en-US" dirty="0" smtClean="0"/>
              <a:t>expansion</a:t>
            </a:r>
            <a:endParaRPr lang="en-GB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89217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altLang="en-US" sz="3600" dirty="0" smtClean="0"/>
              <a:t>From the definition:</a:t>
            </a:r>
            <a:endParaRPr lang="en-GB" altLang="en-US" sz="3600" dirty="0" smtClean="0"/>
          </a:p>
        </p:txBody>
      </p:sp>
      <p:graphicFrame>
        <p:nvGraphicFramePr>
          <p:cNvPr id="3482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040582"/>
              </p:ext>
            </p:extLst>
          </p:nvPr>
        </p:nvGraphicFramePr>
        <p:xfrm>
          <a:off x="421824" y="2708920"/>
          <a:ext cx="8170863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3" name="Equation" r:id="rId3" imgW="3619500" imgH="1295400" progId="Equation.DSMT4">
                  <p:embed/>
                </p:oleObj>
              </mc:Choice>
              <mc:Fallback>
                <p:oleObj name="Equation" r:id="rId3" imgW="3619500" imgH="1295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824" y="2708920"/>
                        <a:ext cx="8170863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Factors affecting linear expansion</a:t>
            </a:r>
            <a:endParaRPr lang="en-GB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20447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Type of material</a:t>
            </a:r>
          </a:p>
          <a:p>
            <a:pPr eaLnBrk="1" hangingPunct="1"/>
            <a:r>
              <a:rPr lang="en-US" altLang="en-US" sz="3600" dirty="0" smtClean="0"/>
              <a:t>Rise in temperature</a:t>
            </a:r>
          </a:p>
          <a:p>
            <a:pPr eaLnBrk="1" hangingPunct="1"/>
            <a:r>
              <a:rPr lang="en-US" altLang="en-US" sz="3600" dirty="0" smtClean="0"/>
              <a:t>Original length</a:t>
            </a:r>
            <a:endParaRPr lang="en-GB" alt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Experimental evidence of expansion</a:t>
            </a:r>
            <a:endParaRPr lang="en-GB" altLang="en-US" sz="4000" dirty="0" smtClean="0"/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07504" y="5710921"/>
            <a:ext cx="3168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800" i="1" dirty="0">
                <a:cs typeface="Arial" charset="0"/>
              </a:rPr>
              <a:t>Figure 5.34: Linear expansion </a:t>
            </a:r>
            <a:r>
              <a:rPr lang="en-US" altLang="en-US" sz="1800" i="1" dirty="0" smtClean="0">
                <a:cs typeface="Arial" charset="0"/>
              </a:rPr>
              <a:t/>
            </a:r>
            <a:br>
              <a:rPr lang="en-US" altLang="en-US" sz="1800" i="1" dirty="0" smtClean="0">
                <a:cs typeface="Arial" charset="0"/>
              </a:rPr>
            </a:br>
            <a:r>
              <a:rPr lang="en-US" altLang="en-US" sz="1800" i="1" dirty="0" smtClean="0">
                <a:cs typeface="Arial" charset="0"/>
              </a:rPr>
              <a:t>of </a:t>
            </a:r>
            <a:r>
              <a:rPr lang="en-US" altLang="en-US" sz="1800" i="1" dirty="0">
                <a:cs typeface="Arial" charset="0"/>
              </a:rPr>
              <a:t>a metal bar</a:t>
            </a:r>
            <a:endParaRPr lang="en-GB" altLang="en-US" sz="1800" i="1" dirty="0">
              <a:cs typeface="Arial" charset="0"/>
            </a:endParaRP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58" y="4008238"/>
            <a:ext cx="5429250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58" y="1361419"/>
            <a:ext cx="5362575" cy="232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>
            <a:off x="5735920" y="3685519"/>
            <a:ext cx="249237" cy="27622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3"/>
          <p:cNvSpPr>
            <a:spLocks noGrp="1"/>
          </p:cNvSpPr>
          <p:nvPr>
            <p:ph type="title"/>
          </p:nvPr>
        </p:nvSpPr>
        <p:spPr>
          <a:xfrm>
            <a:off x="2051050" y="53975"/>
            <a:ext cx="6913563" cy="1143000"/>
          </a:xfrm>
        </p:spPr>
        <p:txBody>
          <a:bodyPr/>
          <a:lstStyle/>
          <a:p>
            <a:r>
              <a:rPr lang="en-US" altLang="en-US" dirty="0" smtClean="0"/>
              <a:t>Linear expansion of different metals (bimetallic strip)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1691679" y="5611813"/>
            <a:ext cx="6552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800" i="1" dirty="0">
                <a:cs typeface="Arial" charset="0"/>
              </a:rPr>
              <a:t>Figure 5.36: Copper has a greater coefficient of linear expansion than steel, causing the bimetallic strip to bend</a:t>
            </a:r>
            <a:endParaRPr lang="en-GB" altLang="en-US" sz="1800" i="1" dirty="0">
              <a:cs typeface="Arial" charset="0"/>
            </a:endParaRP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716338"/>
            <a:ext cx="561816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1771650"/>
            <a:ext cx="56578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>
            <a:off x="3851275" y="3009900"/>
            <a:ext cx="433388" cy="5524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53975"/>
            <a:ext cx="66357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Linear expansion </a:t>
            </a:r>
            <a:br>
              <a:rPr lang="en-US" dirty="0" smtClean="0"/>
            </a:br>
            <a:r>
              <a:rPr lang="en-US" dirty="0" smtClean="0"/>
              <a:t>in practice</a:t>
            </a:r>
            <a:endParaRPr lang="en-GB" dirty="0"/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7" y="1916832"/>
            <a:ext cx="81153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23528" y="5157192"/>
            <a:ext cx="81870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800" i="1" dirty="0">
                <a:cs typeface="Arial" charset="0"/>
              </a:rPr>
              <a:t>Figure 5.39: Roller bearings (left) and expansion joint (right) allow for thermal expansion on a bridge</a:t>
            </a:r>
            <a:endParaRPr lang="en-GB" altLang="en-US" sz="1800" i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Activity 5.4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5.4</a:t>
            </a:r>
            <a:br>
              <a:rPr lang="en-US" sz="3600" dirty="0" smtClean="0"/>
            </a:br>
            <a:r>
              <a:rPr lang="en-US" sz="3600" dirty="0" smtClean="0"/>
              <a:t>(page 144 of your Student’s Book) </a:t>
            </a:r>
            <a:endParaRPr lang="en-GB" sz="3600" dirty="0"/>
          </a:p>
        </p:txBody>
      </p:sp>
      <p:pic>
        <p:nvPicPr>
          <p:cNvPr id="399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Heat and temperature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5.1_Heat and temperat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Summative assessment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Read the </a:t>
            </a:r>
            <a:r>
              <a:rPr lang="en-US" sz="3600" b="1" dirty="0" smtClean="0"/>
              <a:t>module summary </a:t>
            </a:r>
            <a:r>
              <a:rPr lang="en-US" sz="3600" dirty="0" smtClean="0"/>
              <a:t>on </a:t>
            </a:r>
            <a:br>
              <a:rPr lang="en-US" sz="3600" dirty="0" smtClean="0"/>
            </a:br>
            <a:r>
              <a:rPr lang="en-US" sz="3600" dirty="0" smtClean="0"/>
              <a:t>page 145</a:t>
            </a:r>
            <a:br>
              <a:rPr lang="en-US" sz="3600" dirty="0" smtClean="0"/>
            </a:br>
            <a:r>
              <a:rPr lang="en-US" sz="3600" dirty="0" smtClean="0"/>
              <a:t>and then complete the </a:t>
            </a:r>
            <a:r>
              <a:rPr lang="en-US" sz="3600" b="1" smtClean="0"/>
              <a:t>summative activity </a:t>
            </a:r>
            <a:r>
              <a:rPr lang="en-US" sz="3600" dirty="0" smtClean="0"/>
              <a:t>on </a:t>
            </a:r>
            <a:br>
              <a:rPr lang="en-US" sz="3600" dirty="0" smtClean="0"/>
            </a:br>
            <a:r>
              <a:rPr lang="en-US" sz="3600" dirty="0" smtClean="0"/>
              <a:t>page 148</a:t>
            </a:r>
            <a:endParaRPr lang="en-GB" sz="3600" dirty="0"/>
          </a:p>
        </p:txBody>
      </p:sp>
      <p:pic>
        <p:nvPicPr>
          <p:cNvPr id="4096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1043608" y="1340768"/>
            <a:ext cx="7127875" cy="4175125"/>
          </a:xfrm>
        </p:spPr>
      </p:pic>
      <p:sp>
        <p:nvSpPr>
          <p:cNvPr id="717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971600" y="5661248"/>
            <a:ext cx="7848600" cy="576609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latin typeface="Calibri" pitchFamily="34" charset="0"/>
                <a:cs typeface="Arial" charset="0"/>
              </a:rPr>
              <a:t>Figure 5.2: It takes more heat energy to boil 1 ℓ of water than 500 ml of water</a:t>
            </a:r>
            <a:endParaRPr lang="en-GB" altLang="en-US" sz="1800" dirty="0">
              <a:latin typeface="Calibri" pitchFamily="34" charset="0"/>
              <a:cs typeface="Arial" charset="0"/>
            </a:endParaRPr>
          </a:p>
        </p:txBody>
      </p:sp>
      <p:sp>
        <p:nvSpPr>
          <p:cNvPr id="7172" name="Title 1"/>
          <p:cNvSpPr>
            <a:spLocks noGrp="1"/>
          </p:cNvSpPr>
          <p:nvPr>
            <p:ph type="body" sz="quarter" idx="16"/>
          </p:nvPr>
        </p:nvSpPr>
        <p:spPr>
          <a:xfrm>
            <a:off x="2051050" y="71438"/>
            <a:ext cx="6842125" cy="765175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936750" y="-15875"/>
            <a:ext cx="6496050" cy="1143000"/>
          </a:xfrm>
        </p:spPr>
        <p:txBody>
          <a:bodyPr/>
          <a:lstStyle/>
          <a:p>
            <a:pPr eaLnBrk="1" hangingPunct="1"/>
            <a:r>
              <a:rPr lang="en-ZA" altLang="en-US" b="1" dirty="0" smtClean="0"/>
              <a:t>Measuring temperature</a:t>
            </a:r>
            <a:endParaRPr lang="en-ZA" altLang="en-US" dirty="0" smtClean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796925" y="1125538"/>
            <a:ext cx="7272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b="1"/>
              <a:t>Different types of thermometers: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42975" y="3734594"/>
            <a:ext cx="403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ZA" altLang="en-US" sz="1800" i="1" dirty="0">
                <a:cs typeface="Arial" charset="0"/>
              </a:rPr>
              <a:t>Figure 5.3: Liquid-in-glass thermometer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862013" y="6089650"/>
            <a:ext cx="3529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 i="1" dirty="0">
                <a:cs typeface="Arial" charset="0"/>
              </a:rPr>
              <a:t>Figure 5.4: Digital thermometer</a:t>
            </a:r>
          </a:p>
        </p:txBody>
      </p:sp>
      <p:sp>
        <p:nvSpPr>
          <p:cNvPr id="8198" name="Rectangle 15"/>
          <p:cNvSpPr>
            <a:spLocks noChangeArrowheads="1"/>
          </p:cNvSpPr>
          <p:nvPr/>
        </p:nvSpPr>
        <p:spPr bwMode="auto">
          <a:xfrm>
            <a:off x="4975225" y="3714750"/>
            <a:ext cx="353139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ZA" altLang="en-US" sz="1800" i="1" dirty="0">
                <a:cs typeface="Arial" charset="0"/>
              </a:rPr>
              <a:t>Figure 5.5: Infrared thermometer</a:t>
            </a:r>
          </a:p>
        </p:txBody>
      </p:sp>
      <p:sp>
        <p:nvSpPr>
          <p:cNvPr id="8199" name="Rectangle 11"/>
          <p:cNvSpPr>
            <a:spLocks noChangeArrowheads="1"/>
          </p:cNvSpPr>
          <p:nvPr/>
        </p:nvSpPr>
        <p:spPr bwMode="auto">
          <a:xfrm>
            <a:off x="4975225" y="6089650"/>
            <a:ext cx="347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ZA" altLang="en-US" sz="1800" i="1" dirty="0">
                <a:cs typeface="Arial" charset="0"/>
              </a:rPr>
              <a:t>Figure 5.6: Resistance thermometer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7438" y="4121150"/>
            <a:ext cx="2792412" cy="1854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835" y="1789584"/>
            <a:ext cx="2792412" cy="19288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1275" y="1762125"/>
            <a:ext cx="2619375" cy="193833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4775" y="4057650"/>
            <a:ext cx="2555875" cy="19986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4"/>
          <p:cNvSpPr>
            <a:spLocks noChangeArrowheads="1"/>
          </p:cNvSpPr>
          <p:nvPr/>
        </p:nvSpPr>
        <p:spPr bwMode="auto"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3000" b="1">
                <a:solidFill>
                  <a:schemeClr val="bg1"/>
                </a:solidFill>
              </a:rPr>
              <a:t>TVET FIRST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198" grpId="0"/>
      <p:bldP spid="81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b="1" dirty="0" smtClean="0"/>
              <a:t>Units of measurement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143000"/>
            <a:ext cx="8229600" cy="2092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/>
              <a:t>Celsius </a:t>
            </a:r>
            <a:r>
              <a:rPr lang="en-GB" sz="2800" b="1" dirty="0" smtClean="0"/>
              <a:t>scale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Water freezes at 0 </a:t>
            </a:r>
            <a:r>
              <a:rPr lang="en-US" sz="2800" dirty="0"/>
              <a:t>°C </a:t>
            </a:r>
            <a:r>
              <a:rPr lang="en-US" sz="2800" dirty="0" smtClean="0"/>
              <a:t>and boils at 100 °C.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/>
              <a:t>Fahrenheit </a:t>
            </a:r>
            <a:r>
              <a:rPr lang="en-GB" sz="2800" b="1" dirty="0" smtClean="0"/>
              <a:t>scale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Water </a:t>
            </a:r>
            <a:r>
              <a:rPr lang="en-US" sz="2800" dirty="0"/>
              <a:t>freezes at 32 °F and boils at 212 °F</a:t>
            </a:r>
            <a:r>
              <a:rPr lang="en-US" sz="2800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619250" y="3500438"/>
            <a:ext cx="6408738" cy="267811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atin typeface="+mn-lt"/>
                <a:cs typeface="+mn-cs"/>
              </a:rPr>
              <a:t>Conversion formulae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latin typeface="+mn-lt"/>
                <a:cs typeface="+mn-cs"/>
              </a:rPr>
              <a:t>To convert: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+mn-lt"/>
                <a:cs typeface="+mn-cs"/>
              </a:rPr>
              <a:t>Celsius to Fahrenheit: multiply </a:t>
            </a:r>
            <a:r>
              <a:rPr lang="en-US" sz="2800" dirty="0">
                <a:latin typeface="+mn-lt"/>
                <a:cs typeface="+mn-cs"/>
              </a:rPr>
              <a:t>by 9, divide by 5, then add 32.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+mn-lt"/>
                <a:cs typeface="+mn-cs"/>
              </a:rPr>
              <a:t>Fahrenheit to Celsius: subtract </a:t>
            </a:r>
            <a:r>
              <a:rPr lang="en-US" sz="2800" dirty="0">
                <a:latin typeface="+mn-lt"/>
                <a:cs typeface="+mn-cs"/>
              </a:rPr>
              <a:t>32, multiply by 5, then divide </a:t>
            </a:r>
            <a:r>
              <a:rPr lang="en-GB" sz="2800" dirty="0">
                <a:latin typeface="+mn-lt"/>
                <a:cs typeface="+mn-cs"/>
              </a:rPr>
              <a:t>by </a:t>
            </a:r>
            <a:r>
              <a:rPr lang="en-GB" sz="2800" dirty="0" smtClean="0">
                <a:latin typeface="+mn-lt"/>
                <a:cs typeface="+mn-cs"/>
              </a:rPr>
              <a:t>9.</a:t>
            </a:r>
            <a:endParaRPr lang="en-GB" sz="28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b="1" dirty="0" smtClean="0"/>
              <a:t>Units of measurement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143000"/>
            <a:ext cx="8496300" cy="2790825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3500" b="1" dirty="0" smtClean="0"/>
              <a:t>Kelvin scale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0 </a:t>
            </a:r>
            <a:r>
              <a:rPr lang="en-US" dirty="0"/>
              <a:t>K </a:t>
            </a:r>
            <a:r>
              <a:rPr lang="en-US" dirty="0" smtClean="0"/>
              <a:t>– absolute </a:t>
            </a:r>
            <a:r>
              <a:rPr lang="en-US" dirty="0"/>
              <a:t>zero </a:t>
            </a:r>
            <a:r>
              <a:rPr lang="en-US" dirty="0" smtClean="0"/>
              <a:t>point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273 </a:t>
            </a:r>
            <a:r>
              <a:rPr lang="en-US" dirty="0"/>
              <a:t>K </a:t>
            </a:r>
            <a:r>
              <a:rPr lang="en-US" dirty="0" smtClean="0"/>
              <a:t>– freezing point of </a:t>
            </a:r>
            <a:r>
              <a:rPr lang="en-US" dirty="0"/>
              <a:t>pure water 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373 </a:t>
            </a:r>
            <a:r>
              <a:rPr lang="en-US" dirty="0"/>
              <a:t>K </a:t>
            </a:r>
            <a:r>
              <a:rPr lang="en-US" dirty="0" smtClean="0"/>
              <a:t>– boiling </a:t>
            </a:r>
            <a:r>
              <a:rPr lang="en-US" dirty="0"/>
              <a:t>point of pure </a:t>
            </a:r>
            <a:r>
              <a:rPr lang="en-US" dirty="0" smtClean="0"/>
              <a:t>water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500" dirty="0" smtClean="0"/>
              <a:t>0 </a:t>
            </a:r>
            <a:r>
              <a:rPr lang="de-DE" sz="3500" dirty="0"/>
              <a:t>K = </a:t>
            </a:r>
            <a:r>
              <a:rPr lang="de-DE" sz="3500" dirty="0" smtClean="0"/>
              <a:t>–273 </a:t>
            </a:r>
            <a:r>
              <a:rPr lang="de-DE" sz="3500" dirty="0"/>
              <a:t>°C = absolute </a:t>
            </a:r>
            <a:r>
              <a:rPr lang="de-DE" sz="3500" dirty="0" smtClean="0"/>
              <a:t>zero</a:t>
            </a:r>
            <a:endParaRPr lang="en-US" sz="35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476375" y="4292600"/>
            <a:ext cx="6408738" cy="18161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atin typeface="+mn-lt"/>
                <a:cs typeface="+mn-cs"/>
              </a:rPr>
              <a:t>Conversion formulae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latin typeface="+mn-lt"/>
                <a:cs typeface="+mn-cs"/>
              </a:rPr>
              <a:t>To convert: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+mn-lt"/>
                <a:cs typeface="+mn-cs"/>
              </a:rPr>
              <a:t>Celsius </a:t>
            </a:r>
            <a:r>
              <a:rPr lang="en-GB" sz="2800" dirty="0" smtClean="0">
                <a:latin typeface="+mn-lt"/>
                <a:cs typeface="+mn-cs"/>
              </a:rPr>
              <a:t>to </a:t>
            </a:r>
            <a:r>
              <a:rPr lang="en-GB" sz="2800" dirty="0">
                <a:latin typeface="+mn-lt"/>
                <a:cs typeface="+mn-cs"/>
              </a:rPr>
              <a:t>kelvin: subtract 273.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+mn-lt"/>
                <a:cs typeface="+mn-cs"/>
              </a:rPr>
              <a:t>Kelvin to Celsius: add 273.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411760" y="5878178"/>
            <a:ext cx="5976888" cy="431800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latin typeface="Calibri" pitchFamily="34" charset="0"/>
                <a:cs typeface="Arial" charset="0"/>
              </a:rPr>
              <a:t>Figure 5.9: A comparison between the three </a:t>
            </a:r>
            <a:r>
              <a:rPr lang="en-US" altLang="en-US" sz="1800" dirty="0" smtClean="0">
                <a:latin typeface="Calibri" pitchFamily="34" charset="0"/>
                <a:cs typeface="Arial" charset="0"/>
              </a:rPr>
              <a:t/>
            </a:r>
            <a:br>
              <a:rPr lang="en-US" altLang="en-US" sz="1800" dirty="0" smtClean="0">
                <a:latin typeface="Calibri" pitchFamily="34" charset="0"/>
                <a:cs typeface="Arial" charset="0"/>
              </a:rPr>
            </a:br>
            <a:r>
              <a:rPr lang="en-GB" altLang="en-US" sz="1800" dirty="0" smtClean="0">
                <a:latin typeface="Calibri" pitchFamily="34" charset="0"/>
                <a:cs typeface="Arial" charset="0"/>
              </a:rPr>
              <a:t>temperature </a:t>
            </a:r>
            <a:r>
              <a:rPr lang="en-GB" altLang="en-US" sz="1800" dirty="0">
                <a:latin typeface="Calibri" pitchFamily="34" charset="0"/>
                <a:cs typeface="Arial" charset="0"/>
              </a:rPr>
              <a:t>scales</a:t>
            </a:r>
          </a:p>
        </p:txBody>
      </p:sp>
      <p:sp>
        <p:nvSpPr>
          <p:cNvPr id="11267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051050" y="71438"/>
            <a:ext cx="6842125" cy="765175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Units of measurement</a:t>
            </a:r>
          </a:p>
        </p:txBody>
      </p:sp>
      <p:pic>
        <p:nvPicPr>
          <p:cNvPr id="1126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7715"/>
            <a:ext cx="4137025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767</Words>
  <Application>Microsoft Office PowerPoint</Application>
  <PresentationFormat>On-screen Show (4:3)</PresentationFormat>
  <Paragraphs>145</Paragraphs>
  <Slides>40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Equation</vt:lpstr>
      <vt:lpstr>PowerPoint Presentation</vt:lpstr>
      <vt:lpstr>PowerPoint Presentation</vt:lpstr>
      <vt:lpstr>Unit 5.1: Heat and temperature</vt:lpstr>
      <vt:lpstr>VIDEO: Heat and temperature</vt:lpstr>
      <vt:lpstr>PowerPoint Presentation</vt:lpstr>
      <vt:lpstr>Measuring temperature</vt:lpstr>
      <vt:lpstr>Units of measurement</vt:lpstr>
      <vt:lpstr>Units of measurement</vt:lpstr>
      <vt:lpstr>PowerPoint Presentation</vt:lpstr>
      <vt:lpstr>Activity 5.1</vt:lpstr>
      <vt:lpstr>Other measuring devices: simple pyrometers</vt:lpstr>
      <vt:lpstr>Thermocouple pyrometer </vt:lpstr>
      <vt:lpstr>Optical pyrometer </vt:lpstr>
      <vt:lpstr>Sources of heat</vt:lpstr>
      <vt:lpstr>Sources of heat</vt:lpstr>
      <vt:lpstr>The effect of heat on a substance</vt:lpstr>
      <vt:lpstr>The effect of heat on a substance</vt:lpstr>
      <vt:lpstr>The effect of heat on a substance</vt:lpstr>
      <vt:lpstr>Heat transfer</vt:lpstr>
      <vt:lpstr>Heat transfer</vt:lpstr>
      <vt:lpstr>Heat transfer</vt:lpstr>
      <vt:lpstr>Activity 5.2</vt:lpstr>
      <vt:lpstr>Unit 5.2: Heat capacity and specific heat capacity</vt:lpstr>
      <vt:lpstr>Measurable heat</vt:lpstr>
      <vt:lpstr>Specific heat capacity</vt:lpstr>
      <vt:lpstr>VIDEO: Heat capacity</vt:lpstr>
      <vt:lpstr>Calculating the amount of measurable heat</vt:lpstr>
      <vt:lpstr>Activity 5.3</vt:lpstr>
      <vt:lpstr>Unit 5.3: Linear expansion</vt:lpstr>
      <vt:lpstr>VIDEO: Thermal expansion</vt:lpstr>
      <vt:lpstr>Thermal expansion</vt:lpstr>
      <vt:lpstr>Thermal expansion</vt:lpstr>
      <vt:lpstr>Linear coefficient of  expansion</vt:lpstr>
      <vt:lpstr>Linear coefficient of  expansion</vt:lpstr>
      <vt:lpstr>Factors affecting linear expansion</vt:lpstr>
      <vt:lpstr>Experimental evidence of expansion</vt:lpstr>
      <vt:lpstr>Linear expansion of different metals (bimetallic strip) </vt:lpstr>
      <vt:lpstr>Linear expansion  in practice</vt:lpstr>
      <vt:lpstr>Activity 5.4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Science N1</dc:title>
  <dc:creator>Promise</dc:creator>
  <cp:lastModifiedBy>Promise</cp:lastModifiedBy>
  <cp:revision>795</cp:revision>
  <cp:lastPrinted>2015-11-12T09:47:11Z</cp:lastPrinted>
  <dcterms:created xsi:type="dcterms:W3CDTF">2015-10-27T10:08:30Z</dcterms:created>
  <dcterms:modified xsi:type="dcterms:W3CDTF">2016-09-27T10:13:12Z</dcterms:modified>
</cp:coreProperties>
</file>