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410" r:id="rId2"/>
    <p:sldId id="308" r:id="rId3"/>
    <p:sldId id="323" r:id="rId4"/>
    <p:sldId id="386" r:id="rId5"/>
    <p:sldId id="391" r:id="rId6"/>
    <p:sldId id="394" r:id="rId7"/>
    <p:sldId id="392" r:id="rId8"/>
    <p:sldId id="393" r:id="rId9"/>
    <p:sldId id="411" r:id="rId10"/>
    <p:sldId id="395" r:id="rId11"/>
    <p:sldId id="396" r:id="rId12"/>
    <p:sldId id="412" r:id="rId13"/>
    <p:sldId id="397" r:id="rId14"/>
    <p:sldId id="398" r:id="rId15"/>
    <p:sldId id="399" r:id="rId16"/>
    <p:sldId id="350" r:id="rId17"/>
    <p:sldId id="400" r:id="rId18"/>
    <p:sldId id="413" r:id="rId19"/>
    <p:sldId id="402" r:id="rId20"/>
    <p:sldId id="403" r:id="rId21"/>
    <p:sldId id="404" r:id="rId22"/>
    <p:sldId id="405" r:id="rId23"/>
    <p:sldId id="406" r:id="rId24"/>
    <p:sldId id="407" r:id="rId25"/>
    <p:sldId id="408" r:id="rId26"/>
    <p:sldId id="409" r:id="rId27"/>
    <p:sldId id="401" r:id="rId28"/>
    <p:sldId id="385" r:id="rId29"/>
  </p:sldIdLst>
  <p:sldSz cx="9144000" cy="6858000" type="screen4x3"/>
  <p:notesSz cx="6896100" cy="10033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60">
          <p15:clr>
            <a:srgbClr val="A4A3A4"/>
          </p15:clr>
        </p15:guide>
        <p15:guide id="2" pos="217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2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580" y="-8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184" y="-120"/>
      </p:cViewPr>
      <p:guideLst>
        <p:guide orient="horz" pos="3160"/>
        <p:guide pos="217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501650"/>
          </a:xfrm>
          <a:prstGeom prst="rect">
            <a:avLst/>
          </a:prstGeom>
        </p:spPr>
        <p:txBody>
          <a:bodyPr vert="horz" lIns="91230" tIns="45615" rIns="91230" bIns="456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6838" y="0"/>
            <a:ext cx="2987675" cy="501650"/>
          </a:xfrm>
          <a:prstGeom prst="rect">
            <a:avLst/>
          </a:prstGeom>
        </p:spPr>
        <p:txBody>
          <a:bodyPr vert="horz" lIns="91230" tIns="45615" rIns="91230" bIns="456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3C00728-7057-4A7C-8C30-010ED91A34EF}" type="datetimeFigureOut">
              <a:rPr lang="en-ZA"/>
              <a:pPr>
                <a:defRPr/>
              </a:pPr>
              <a:t>2016/09/27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29763"/>
            <a:ext cx="2987675" cy="501650"/>
          </a:xfrm>
          <a:prstGeom prst="rect">
            <a:avLst/>
          </a:prstGeom>
        </p:spPr>
        <p:txBody>
          <a:bodyPr vert="horz" lIns="91230" tIns="45615" rIns="91230" bIns="456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6838" y="9529763"/>
            <a:ext cx="2987675" cy="501650"/>
          </a:xfrm>
          <a:prstGeom prst="rect">
            <a:avLst/>
          </a:prstGeom>
        </p:spPr>
        <p:txBody>
          <a:bodyPr vert="horz" lIns="91230" tIns="45615" rIns="91230" bIns="456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0047032-B3C9-41A2-A17D-555320B8DAAF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9510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6838" y="0"/>
            <a:ext cx="2987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10DAEA3-FEAF-4D5D-8FC7-14B52235091A}" type="datetimeFigureOut">
              <a:rPr lang="en-GB"/>
              <a:pPr>
                <a:defRPr/>
              </a:pPr>
              <a:t>27/09/2016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4125"/>
            <a:ext cx="4514850" cy="33861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9175"/>
            <a:ext cx="5518150" cy="3949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29763"/>
            <a:ext cx="2987675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6838" y="9529763"/>
            <a:ext cx="2987675" cy="5032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19B103F-04BB-4967-B3B5-7CAD1A201B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1888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E647F76-26F2-4533-9DDB-C9E7BDF8D3FE}" type="slidenum">
              <a:rPr lang="en-GB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50051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2051050" cy="5540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0" y="0"/>
            <a:ext cx="2051050" cy="554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ZA" altLang="en-US" sz="3000" b="1">
                <a:solidFill>
                  <a:schemeClr val="bg1"/>
                </a:solidFill>
              </a:rPr>
              <a:t>TVET FIRST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0" y="-615"/>
            <a:ext cx="9156395" cy="1450404"/>
          </a:xfrm>
          <a:solidFill>
            <a:srgbClr val="C9252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123728" y="6120680"/>
            <a:ext cx="5128558" cy="764704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buNone/>
              <a:defRPr sz="4400" b="1">
                <a:solidFill>
                  <a:srgbClr val="C9252B"/>
                </a:solidFill>
              </a:defRPr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709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80920" cy="1143000"/>
          </a:xfrm>
        </p:spPr>
        <p:txBody>
          <a:bodyPr anchor="t">
            <a:normAutofit/>
          </a:bodyPr>
          <a:lstStyle>
            <a:lvl1pPr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844824"/>
            <a:ext cx="4042792" cy="460851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11560" y="2132856"/>
            <a:ext cx="3456384" cy="3024336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51520" y="5589240"/>
            <a:ext cx="4175249" cy="86201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500" b="0" i="1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6969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spcBef>
                <a:spcPts val="800"/>
              </a:spcBef>
              <a:defRPr>
                <a:solidFill>
                  <a:schemeClr val="tx1"/>
                </a:solidFill>
              </a:defRPr>
            </a:lvl2pPr>
            <a:lvl3pPr>
              <a:spcBef>
                <a:spcPts val="700"/>
              </a:spcBef>
              <a:defRPr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>
                <a:solidFill>
                  <a:schemeClr val="tx1"/>
                </a:solidFill>
              </a:defRPr>
            </a:lvl4pPr>
            <a:lvl5pPr>
              <a:spcBef>
                <a:spcPts val="50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4328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39341"/>
            <a:ext cx="4042792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51520" y="1918915"/>
            <a:ext cx="3960440" cy="3024336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51520" y="5303291"/>
            <a:ext cx="4175249" cy="862013"/>
          </a:xfrm>
        </p:spPr>
        <p:txBody>
          <a:bodyPr>
            <a:normAutofit/>
          </a:bodyPr>
          <a:lstStyle>
            <a:lvl1pPr marL="0" indent="0" algn="ctr">
              <a:buNone/>
              <a:defRPr sz="2500" b="0" i="1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111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39341"/>
            <a:ext cx="4042792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007537" y="1556792"/>
            <a:ext cx="2664296" cy="3386459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51520" y="5303291"/>
            <a:ext cx="4175249" cy="862013"/>
          </a:xfrm>
        </p:spPr>
        <p:txBody>
          <a:bodyPr>
            <a:normAutofit/>
          </a:bodyPr>
          <a:lstStyle>
            <a:lvl1pPr marL="0" indent="0" algn="ctr">
              <a:buNone/>
              <a:defRPr sz="2500" b="0" i="1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6085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35080" cy="1143000"/>
          </a:xfrm>
        </p:spPr>
        <p:txBody>
          <a:bodyPr anchor="t"/>
          <a:lstStyle>
            <a:lvl1pPr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2"/>
          </p:nvPr>
        </p:nvSpPr>
        <p:spPr>
          <a:xfrm>
            <a:off x="395536" y="1493242"/>
            <a:ext cx="4042792" cy="4525963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716016" y="1772816"/>
            <a:ext cx="3960440" cy="3024336"/>
          </a:xfrm>
        </p:spPr>
        <p:txBody>
          <a:bodyPr rtlCol="0">
            <a:normAutofit/>
          </a:bodyPr>
          <a:lstStyle/>
          <a:p>
            <a:pPr lvl="0"/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716016" y="5157192"/>
            <a:ext cx="4175249" cy="862013"/>
          </a:xfrm>
        </p:spPr>
        <p:txBody>
          <a:bodyPr>
            <a:normAutofit/>
          </a:bodyPr>
          <a:lstStyle>
            <a:lvl1pPr marL="0" indent="0" algn="ctr">
              <a:buNone/>
              <a:defRPr sz="2500" b="0" i="1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90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/Ar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44525" y="980728"/>
            <a:ext cx="7127875" cy="4175448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50825" y="5301208"/>
            <a:ext cx="8642350" cy="1079500"/>
          </a:xfrm>
        </p:spPr>
        <p:txBody>
          <a:bodyPr/>
          <a:lstStyle>
            <a:lvl1pPr marL="0" indent="0">
              <a:buNone/>
              <a:defRPr b="0" i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051720" y="72008"/>
            <a:ext cx="6840760" cy="764704"/>
          </a:xfrm>
        </p:spPr>
        <p:txBody>
          <a:bodyPr>
            <a:noAutofit/>
          </a:bodyPr>
          <a:lstStyle>
            <a:lvl1pPr marL="0" indent="0" algn="ctr">
              <a:buNone/>
              <a:defRPr sz="4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602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et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53752"/>
            <a:ext cx="6645424" cy="1143000"/>
          </a:xfrm>
        </p:spPr>
        <p:txBody>
          <a:bodyPr anchor="t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00598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ion/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>
            <a:grpSpLocks/>
          </p:cNvGrpSpPr>
          <p:nvPr userDrawn="1"/>
        </p:nvGrpSpPr>
        <p:grpSpPr bwMode="auto">
          <a:xfrm>
            <a:off x="827088" y="4894263"/>
            <a:ext cx="1414462" cy="906462"/>
            <a:chOff x="827585" y="4893699"/>
            <a:chExt cx="1414079" cy="907450"/>
          </a:xfrm>
        </p:grpSpPr>
        <p:sp>
          <p:nvSpPr>
            <p:cNvPr id="6" name="Oval 5"/>
            <p:cNvSpPr/>
            <p:nvPr userDrawn="1"/>
          </p:nvSpPr>
          <p:spPr>
            <a:xfrm>
              <a:off x="827585" y="5157511"/>
              <a:ext cx="1414079" cy="643638"/>
            </a:xfrm>
            <a:prstGeom prst="ellipse">
              <a:avLst/>
            </a:prstGeom>
            <a:ln>
              <a:solidFill>
                <a:srgbClr val="C9252B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ZA" sz="1900" b="1" i="1" dirty="0"/>
                <a:t>Play me</a:t>
              </a:r>
            </a:p>
          </p:txBody>
        </p:sp>
        <p:cxnSp>
          <p:nvCxnSpPr>
            <p:cNvPr id="7" name="Straight Arrow Connector 6"/>
            <p:cNvCxnSpPr/>
            <p:nvPr userDrawn="1"/>
          </p:nvCxnSpPr>
          <p:spPr>
            <a:xfrm flipV="1">
              <a:off x="2241664" y="4893699"/>
              <a:ext cx="0" cy="584837"/>
            </a:xfrm>
            <a:prstGeom prst="straightConnector1">
              <a:avLst/>
            </a:prstGeom>
            <a:ln w="38100">
              <a:solidFill>
                <a:srgbClr val="C9252B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Media Placeholder 11"/>
          <p:cNvSpPr>
            <a:spLocks noGrp="1"/>
          </p:cNvSpPr>
          <p:nvPr>
            <p:ph type="media" sz="quarter" idx="11"/>
          </p:nvPr>
        </p:nvSpPr>
        <p:spPr>
          <a:xfrm>
            <a:off x="755576" y="980728"/>
            <a:ext cx="7848872" cy="3864422"/>
          </a:xfrm>
        </p:spPr>
        <p:txBody>
          <a:bodyPr rtlCol="0">
            <a:normAutofit/>
          </a:bodyPr>
          <a:lstStyle/>
          <a:p>
            <a:pPr lvl="0"/>
            <a:endParaRPr lang="en-GB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700338" y="5157788"/>
            <a:ext cx="5903912" cy="1151532"/>
          </a:xfrm>
        </p:spPr>
        <p:txBody>
          <a:bodyPr>
            <a:noAutofit/>
          </a:bodyPr>
          <a:lstStyle>
            <a:lvl1pPr marL="0" indent="0">
              <a:buNone/>
              <a:defRPr sz="3200" b="0" i="1"/>
            </a:lvl1pPr>
            <a:lvl2pPr marL="457200" indent="0">
              <a:buNone/>
              <a:defRPr sz="3200" b="1" i="1"/>
            </a:lvl2pPr>
            <a:lvl3pPr marL="914400" indent="0">
              <a:buNone/>
              <a:defRPr sz="3200" b="1" i="1"/>
            </a:lvl3pPr>
            <a:lvl4pPr marL="1371600" indent="0">
              <a:buNone/>
              <a:defRPr sz="3200" b="1" i="1"/>
            </a:lvl4pPr>
            <a:lvl5pPr marL="1828800" indent="0">
              <a:buNone/>
              <a:defRPr sz="3200" b="1" i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2051720" y="72008"/>
            <a:ext cx="6840760" cy="764704"/>
          </a:xfrm>
        </p:spPr>
        <p:txBody>
          <a:bodyPr>
            <a:noAutofit/>
          </a:bodyPr>
          <a:lstStyle>
            <a:lvl1pPr marL="0" indent="0" algn="ctr">
              <a:buNone/>
              <a:defRPr sz="4400" b="1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562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of Module/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1720" y="121950"/>
            <a:ext cx="6635080" cy="1146810"/>
          </a:xfrm>
        </p:spPr>
        <p:txBody>
          <a:bodyPr anchor="t">
            <a:normAutofit/>
          </a:bodyPr>
          <a:lstStyle>
            <a:lvl1pPr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96544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91394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ZA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ZA" altLang="en-US" smtClean="0"/>
          </a:p>
        </p:txBody>
      </p:sp>
      <p:sp>
        <p:nvSpPr>
          <p:cNvPr id="5" name="Text Placeholder 14"/>
          <p:cNvSpPr txBox="1">
            <a:spLocks/>
          </p:cNvSpPr>
          <p:nvPr userDrawn="1"/>
        </p:nvSpPr>
        <p:spPr>
          <a:xfrm>
            <a:off x="9443" y="6487200"/>
            <a:ext cx="9144000" cy="370800"/>
          </a:xfrm>
          <a:prstGeom prst="rect">
            <a:avLst/>
          </a:prstGeom>
          <a:solidFill>
            <a:srgbClr val="C9252B"/>
          </a:solidFill>
          <a:ln>
            <a:solidFill>
              <a:srgbClr val="C9252B"/>
            </a:solidFill>
          </a:ln>
          <a:effectLst>
            <a:softEdge rad="63500"/>
          </a:effectLst>
        </p:spPr>
        <p:txBody>
          <a:bodyPr/>
          <a:lstStyle>
            <a:lvl1pPr marL="87313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 smtClean="0"/>
              <a:t>Module 4: Energy, work and power</a:t>
            </a:r>
            <a:endParaRPr lang="en-ZA" dirty="0"/>
          </a:p>
        </p:txBody>
      </p:sp>
      <p:sp>
        <p:nvSpPr>
          <p:cNvPr id="1031" name="Rectangle 3"/>
          <p:cNvSpPr>
            <a:spLocks noChangeArrowheads="1"/>
          </p:cNvSpPr>
          <p:nvPr userDrawn="1"/>
        </p:nvSpPr>
        <p:spPr bwMode="auto">
          <a:xfrm>
            <a:off x="0" y="0"/>
            <a:ext cx="2051050" cy="5540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ZA" altLang="en-US" sz="3000" b="1">
                <a:solidFill>
                  <a:schemeClr val="bg1"/>
                </a:solidFill>
              </a:rPr>
              <a:t>TVET FIRST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68" r:id="rId9"/>
    <p:sldLayoutId id="2147483669" r:id="rId10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2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3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4120" y="677472"/>
            <a:ext cx="113576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2152361"/>
            <a:ext cx="8496944" cy="418576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TERMS AND CONDITIONS</a:t>
            </a:r>
          </a:p>
          <a:p>
            <a:r>
              <a:rPr lang="en-GB" sz="2000" b="1" dirty="0"/>
              <a:t> </a:t>
            </a:r>
            <a:endParaRPr lang="en-GB" sz="2200" b="1" dirty="0"/>
          </a:p>
          <a:p>
            <a:r>
              <a:rPr lang="en-GB" sz="2200" b="1" dirty="0" smtClean="0"/>
              <a:t>These </a:t>
            </a:r>
            <a:r>
              <a:rPr lang="en-GB" sz="2200" b="1" dirty="0"/>
              <a:t>PowerPoint slides are a tool for lecturers, and as such: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 smtClean="0"/>
              <a:t>YOU MAY</a:t>
            </a:r>
            <a:r>
              <a:rPr lang="en-GB" sz="2200" b="1" dirty="0"/>
              <a:t> </a:t>
            </a:r>
            <a:r>
              <a:rPr lang="en-GB" sz="2200" b="1" dirty="0" smtClean="0"/>
              <a:t>add </a:t>
            </a:r>
            <a:r>
              <a:rPr lang="en-GB" sz="2200" b="1" dirty="0"/>
              <a:t>content to the slides, delete content from the slides, print out the slides, </a:t>
            </a:r>
            <a:r>
              <a:rPr lang="en-GB" sz="2200" b="1" dirty="0" smtClean="0"/>
              <a:t>and save </a:t>
            </a:r>
            <a:r>
              <a:rPr lang="en-GB" sz="2200" b="1" dirty="0"/>
              <a:t>the slides </a:t>
            </a:r>
            <a:r>
              <a:rPr lang="en-GB" sz="2200" b="1" dirty="0" smtClean="0"/>
              <a:t>onto </a:t>
            </a:r>
            <a:r>
              <a:rPr lang="en-GB" sz="2200" b="1" dirty="0"/>
              <a:t>your computer or </a:t>
            </a:r>
            <a:r>
              <a:rPr lang="en-GB" sz="2200" b="1" dirty="0" smtClean="0"/>
              <a:t>server.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b="1" u="sng" dirty="0" smtClean="0"/>
              <a:t>YOU MAY NOT </a:t>
            </a:r>
            <a:r>
              <a:rPr lang="en-GB" sz="2200" b="1" dirty="0"/>
              <a:t>resell, reproduce or redistribute the content in any form whatsoever, without prior written permission from the copyright holder.</a:t>
            </a:r>
          </a:p>
          <a:p>
            <a:r>
              <a:rPr lang="en-GB" sz="2200" b="1" dirty="0"/>
              <a:t> </a:t>
            </a:r>
          </a:p>
          <a:p>
            <a:r>
              <a:rPr lang="en-GB" sz="2000" b="1" dirty="0"/>
              <a:t>© Troupant Publishers (Pty) Ltd, </a:t>
            </a:r>
            <a:r>
              <a:rPr lang="en-GB" sz="2000" b="1" dirty="0" smtClean="0"/>
              <a:t>2016</a:t>
            </a:r>
            <a:endParaRPr lang="en-GB" sz="2000" b="1" dirty="0"/>
          </a:p>
          <a:p>
            <a:r>
              <a:rPr lang="en-GB" sz="2000" b="1" dirty="0"/>
              <a:t>Selected images used under licence from </a:t>
            </a:r>
            <a:r>
              <a:rPr lang="en-GB" sz="2000" b="1" dirty="0" smtClean="0"/>
              <a:t>Shutterstock.com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56199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124075" y="404813"/>
            <a:ext cx="6634163" cy="1143000"/>
          </a:xfrm>
        </p:spPr>
        <p:txBody>
          <a:bodyPr/>
          <a:lstStyle/>
          <a:p>
            <a:r>
              <a:rPr lang="en-US" altLang="en-US" dirty="0" smtClean="0"/>
              <a:t>Conservation of energy</a:t>
            </a:r>
            <a:endParaRPr lang="en-GB" alt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sz="half" idx="2"/>
          </p:nvPr>
        </p:nvSpPr>
        <p:spPr>
          <a:xfrm>
            <a:off x="1187450" y="2133600"/>
            <a:ext cx="7345363" cy="3023592"/>
          </a:xfrm>
          <a:solidFill>
            <a:schemeClr val="accent5">
              <a:lumMod val="60000"/>
              <a:lumOff val="40000"/>
            </a:schemeClr>
          </a:solidFill>
          <a:ln cap="rnd">
            <a:solidFill>
              <a:schemeClr val="accent5">
                <a:lumMod val="75000"/>
              </a:schemeClr>
            </a:solidFill>
          </a:ln>
        </p:spPr>
        <p:txBody>
          <a:bodyPr rtlCol="0">
            <a:noAutofit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500" b="1" dirty="0" smtClean="0"/>
              <a:t>Law of conservation of energy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500" dirty="0" smtClean="0"/>
              <a:t>Energy cannot be created or destroyed; it can only be converted from one form into another or transferred from one object to another.</a:t>
            </a:r>
            <a:endParaRPr lang="en-GB" sz="3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2051050" y="404813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Conservation of energy</a:t>
            </a:r>
            <a:endParaRPr lang="en-GB" altLang="en-US" dirty="0" smtClean="0"/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571625"/>
            <a:ext cx="54578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993149" y="5517232"/>
            <a:ext cx="6064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>
                <a:cs typeface="Arial" charset="0"/>
              </a:rPr>
              <a:t>Figure 4.5: Potential energy converted to kinetic energy</a:t>
            </a:r>
            <a:endParaRPr lang="en-GB" altLang="en-US" i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Energy conservation and conversion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4.1b_Energy conservation and conver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5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Sources of energy</a:t>
            </a:r>
            <a:endParaRPr lang="en-GB" altLang="en-US" dirty="0" smtClean="0"/>
          </a:p>
        </p:txBody>
      </p:sp>
      <p:pic>
        <p:nvPicPr>
          <p:cNvPr id="1331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390650"/>
            <a:ext cx="5976937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1475656" y="5300663"/>
            <a:ext cx="66253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>
                <a:cs typeface="Arial" charset="0"/>
              </a:rPr>
              <a:t>Figure 4.6: In a coal-burning power station, chemical energy in the coal is ultimately converted </a:t>
            </a:r>
            <a:r>
              <a:rPr lang="en-GB" altLang="en-US" i="1" dirty="0">
                <a:cs typeface="Arial" charset="0"/>
              </a:rPr>
              <a:t>into electrical 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Sources of energy</a:t>
            </a:r>
            <a:endParaRPr lang="en-GB" altLang="en-US" dirty="0" smtClean="0"/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4899025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3"/>
          <p:cNvSpPr>
            <a:spLocks noChangeArrowheads="1"/>
          </p:cNvSpPr>
          <p:nvPr/>
        </p:nvSpPr>
        <p:spPr bwMode="auto">
          <a:xfrm>
            <a:off x="2159521" y="4724400"/>
            <a:ext cx="60848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>
                <a:cs typeface="Arial" charset="0"/>
              </a:rPr>
              <a:t>Figure 4.7: In the internal combustion engine of a motor car, chemical energy is converted to heat energy and then to kinetic energy, which is then transferred from the pistons to the other parts that </a:t>
            </a:r>
            <a:r>
              <a:rPr lang="en-GB" altLang="en-US" i="1" dirty="0">
                <a:cs typeface="Arial" charset="0"/>
              </a:rPr>
              <a:t>drive the vehicle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Sources of energy</a:t>
            </a:r>
            <a:endParaRPr lang="en-GB" altLang="en-US" dirty="0" smtClean="0"/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268413"/>
            <a:ext cx="5905500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1763688" y="5084763"/>
            <a:ext cx="662466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>
                <a:cs typeface="Arial" charset="0"/>
              </a:rPr>
              <a:t>Figure 4.9: Electrical energy is converted into kinetic energy or heat energy in appliances such as blenders, toasters, irons, fans and electric motors</a:t>
            </a:r>
            <a:endParaRPr lang="en-GB" altLang="en-US" i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Activity 4.1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Test your knowledge of this section by completing </a:t>
            </a:r>
            <a:br>
              <a:rPr lang="en-US" sz="3600" dirty="0" smtClean="0"/>
            </a:br>
            <a:r>
              <a:rPr lang="en-US" sz="3600" dirty="0" smtClean="0"/>
              <a:t>Activity 4.1 </a:t>
            </a:r>
            <a:br>
              <a:rPr lang="en-US" sz="3600" dirty="0" smtClean="0"/>
            </a:br>
            <a:r>
              <a:rPr lang="en-US" sz="3600" dirty="0" smtClean="0"/>
              <a:t>(page 106 of your Student’s Book) </a:t>
            </a:r>
            <a:endParaRPr lang="en-GB" sz="3600" dirty="0"/>
          </a:p>
        </p:txBody>
      </p:sp>
      <p:pic>
        <p:nvPicPr>
          <p:cNvPr id="1638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95536" y="58966"/>
            <a:ext cx="7931150" cy="1285875"/>
          </a:xfrm>
        </p:spPr>
        <p:txBody>
          <a:bodyPr/>
          <a:lstStyle/>
          <a:p>
            <a:r>
              <a:rPr lang="en-US" altLang="en-US" dirty="0" smtClean="0"/>
              <a:t>Unit 4.2: </a:t>
            </a:r>
            <a:br>
              <a:rPr lang="en-US" altLang="en-US" dirty="0" smtClean="0"/>
            </a:br>
            <a:r>
              <a:rPr lang="en-US" altLang="en-US" dirty="0" smtClean="0"/>
              <a:t>Work and power</a:t>
            </a:r>
            <a:endParaRPr lang="en-GB" altLang="en-US" dirty="0" smtClean="0"/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484313"/>
            <a:ext cx="6048375" cy="410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403648" y="5732463"/>
            <a:ext cx="669736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>
                <a:cs typeface="Arial" charset="0"/>
              </a:rPr>
              <a:t>Figure 4.10: Is this athlete doing work when she pushes against the wall </a:t>
            </a:r>
            <a:r>
              <a:rPr lang="en-GB" altLang="en-US" i="1" dirty="0">
                <a:cs typeface="Arial" charset="0"/>
              </a:rPr>
              <a:t>with all her strength?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Work and power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4.2_Work and pow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051050" y="333375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Work done</a:t>
            </a:r>
            <a:endParaRPr lang="en-GB" altLang="en-US" dirty="0" smtClean="0"/>
          </a:p>
        </p:txBody>
      </p:sp>
      <p:graphicFrame>
        <p:nvGraphicFramePr>
          <p:cNvPr id="1843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321082"/>
              </p:ext>
            </p:extLst>
          </p:nvPr>
        </p:nvGraphicFramePr>
        <p:xfrm>
          <a:off x="2051049" y="2622520"/>
          <a:ext cx="4681191" cy="152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3" name="Equation" r:id="rId3" imgW="622080" imgH="203040" progId="Equation.DSMT4">
                  <p:embed/>
                </p:oleObj>
              </mc:Choice>
              <mc:Fallback>
                <p:oleObj name="Equation" r:id="rId3" imgW="622080" imgH="203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49" y="2622520"/>
                        <a:ext cx="4681191" cy="152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56700" cy="1449388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ZA" dirty="0"/>
              <a:t>Engineering Science</a:t>
            </a:r>
            <a:br>
              <a:rPr lang="en-ZA" dirty="0"/>
            </a:br>
            <a:r>
              <a:rPr lang="en-ZA" dirty="0"/>
              <a:t>N1</a:t>
            </a:r>
            <a:endParaRPr lang="en-GB" dirty="0"/>
          </a:p>
          <a:p>
            <a:pPr fontAlgn="auto"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39713" y="6121400"/>
            <a:ext cx="8677275" cy="765175"/>
          </a:xfrm>
        </p:spPr>
        <p:txBody>
          <a:bodyPr/>
          <a:lstStyle/>
          <a:p>
            <a:r>
              <a:rPr lang="en-GB" altLang="en-US" dirty="0" smtClean="0"/>
              <a:t>Module 4: Energy, work and power</a:t>
            </a:r>
            <a:endParaRPr lang="en-ZA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051050" y="333375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Work done</a:t>
            </a:r>
            <a:endParaRPr lang="en-GB" altLang="en-US" dirty="0" smtClean="0"/>
          </a:p>
        </p:txBody>
      </p:sp>
      <p:pic>
        <p:nvPicPr>
          <p:cNvPr id="19459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132856"/>
            <a:ext cx="8374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971600" y="5157192"/>
            <a:ext cx="72588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>
                <a:cs typeface="Arial" charset="0"/>
              </a:rPr>
              <a:t>Figure 4.11: Work is done when a mass is displaced s units </a:t>
            </a:r>
            <a:r>
              <a:rPr lang="en-GB" altLang="en-US" i="1" dirty="0">
                <a:cs typeface="Arial" charset="0"/>
              </a:rPr>
              <a:t>horizontally by force 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051050" y="333375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Work done</a:t>
            </a:r>
            <a:endParaRPr lang="en-GB" altLang="en-US" dirty="0" smtClean="0"/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1476375"/>
            <a:ext cx="729773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258888" y="4910138"/>
            <a:ext cx="7058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>
                <a:cs typeface="Arial" charset="0"/>
              </a:rPr>
              <a:t>Figure 4.12: No work is done when two forces act perpendicular to the direction of the displacement</a:t>
            </a:r>
            <a:endParaRPr lang="en-GB" altLang="en-US" i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051050" y="333375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Work done</a:t>
            </a:r>
            <a:endParaRPr lang="en-GB" altLang="en-US" dirty="0" smtClean="0"/>
          </a:p>
        </p:txBody>
      </p:sp>
      <p:pic>
        <p:nvPicPr>
          <p:cNvPr id="2150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2" y="1268760"/>
            <a:ext cx="44291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2843808" y="5633356"/>
            <a:ext cx="55262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>
                <a:cs typeface="Arial" charset="0"/>
              </a:rPr>
              <a:t>Figure 4.13: Work is done when a mass is lifted </a:t>
            </a:r>
            <a:r>
              <a:rPr lang="en-US" altLang="en-US" i="1" dirty="0" smtClean="0">
                <a:cs typeface="Arial" charset="0"/>
              </a:rPr>
              <a:t/>
            </a:r>
            <a:br>
              <a:rPr lang="en-US" altLang="en-US" i="1" dirty="0" smtClean="0">
                <a:cs typeface="Arial" charset="0"/>
              </a:rPr>
            </a:br>
            <a:r>
              <a:rPr lang="en-US" altLang="en-US" i="1" dirty="0" smtClean="0">
                <a:cs typeface="Arial" charset="0"/>
              </a:rPr>
              <a:t>through </a:t>
            </a:r>
            <a:r>
              <a:rPr lang="en-GB" altLang="en-US" i="1" dirty="0">
                <a:cs typeface="Arial" charset="0"/>
              </a:rPr>
              <a:t>s units vertically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051050" y="333375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Work done</a:t>
            </a:r>
            <a:endParaRPr lang="en-GB" altLang="en-US" dirty="0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92175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en-US" altLang="en-US" sz="3600" dirty="0" smtClean="0"/>
              <a:t>When an applied force is not constant:</a:t>
            </a:r>
            <a:endParaRPr lang="en-GB" altLang="en-US" sz="3600" dirty="0" smtClean="0"/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997200"/>
            <a:ext cx="7396163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051050" y="188913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Power</a:t>
            </a:r>
            <a:endParaRPr lang="en-GB" altLang="en-US" dirty="0" smtClean="0"/>
          </a:p>
        </p:txBody>
      </p:sp>
      <p:graphicFrame>
        <p:nvGraphicFramePr>
          <p:cNvPr id="2355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4824987"/>
              </p:ext>
            </p:extLst>
          </p:nvPr>
        </p:nvGraphicFramePr>
        <p:xfrm>
          <a:off x="2627313" y="1628800"/>
          <a:ext cx="3598862" cy="344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73" name="Equation" r:id="rId3" imgW="888840" imgH="850680" progId="Equation.DSMT4">
                  <p:embed/>
                </p:oleObj>
              </mc:Choice>
              <mc:Fallback>
                <p:oleObj name="Equation" r:id="rId3" imgW="888840" imgH="8506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1628800"/>
                        <a:ext cx="3598862" cy="344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051050" y="188913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Power</a:t>
            </a:r>
            <a:endParaRPr lang="en-GB" altLang="en-US" dirty="0" smtClean="0"/>
          </a:p>
        </p:txBody>
      </p:sp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1162050" y="1630363"/>
          <a:ext cx="6529388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7" name="Equation" r:id="rId3" imgW="1612800" imgH="850680" progId="Equation.DSMT4">
                  <p:embed/>
                </p:oleObj>
              </mc:Choice>
              <mc:Fallback>
                <p:oleObj name="Equation" r:id="rId3" imgW="1612800" imgH="8506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050" y="1630363"/>
                        <a:ext cx="6529388" cy="344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Force–distance graphs</a:t>
            </a:r>
            <a:endParaRPr lang="en-GB" altLang="en-US" dirty="0" smtClean="0"/>
          </a:p>
        </p:txBody>
      </p:sp>
      <p:pic>
        <p:nvPicPr>
          <p:cNvPr id="25603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1403350"/>
            <a:ext cx="5637212" cy="4110038"/>
          </a:xfrm>
        </p:spPr>
      </p:pic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979712" y="5661248"/>
            <a:ext cx="34994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altLang="en-US" i="1" dirty="0">
                <a:cs typeface="Arial" charset="0"/>
              </a:rPr>
              <a:t>Figure 4.16: A force–distance graph</a:t>
            </a:r>
            <a:endParaRPr lang="en-GB" altLang="en-US" i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Activity 4.2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Test your knowledge of this section by completing </a:t>
            </a:r>
            <a:br>
              <a:rPr lang="en-US" sz="3600" dirty="0" smtClean="0"/>
            </a:br>
            <a:r>
              <a:rPr lang="en-US" sz="3600" dirty="0" smtClean="0"/>
              <a:t>Activity 4.2 </a:t>
            </a:r>
            <a:br>
              <a:rPr lang="en-US" sz="3600" dirty="0" smtClean="0"/>
            </a:br>
            <a:r>
              <a:rPr lang="en-US" sz="3600" dirty="0" smtClean="0"/>
              <a:t>(page 115 of your Student’s Book) </a:t>
            </a:r>
            <a:endParaRPr lang="en-GB" sz="3600" dirty="0"/>
          </a:p>
        </p:txBody>
      </p:sp>
      <p:pic>
        <p:nvPicPr>
          <p:cNvPr id="2662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1763713" y="315913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Summative assessment</a:t>
            </a:r>
            <a:endParaRPr lang="en-GB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00563" y="1989138"/>
            <a:ext cx="4041775" cy="3049587"/>
          </a:xfrm>
        </p:spPr>
        <p:txBody>
          <a:bodyPr rtlCol="0">
            <a:normAutofit fontScale="92500" lnSpcReduction="2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dirty="0" smtClean="0"/>
              <a:t>Read the </a:t>
            </a:r>
            <a:r>
              <a:rPr lang="en-US" sz="3600" b="1" dirty="0" smtClean="0"/>
              <a:t>module summary </a:t>
            </a:r>
            <a:r>
              <a:rPr lang="en-US" sz="3600" dirty="0" smtClean="0"/>
              <a:t>on </a:t>
            </a:r>
            <a:br>
              <a:rPr lang="en-US" sz="3600" dirty="0" smtClean="0"/>
            </a:br>
            <a:r>
              <a:rPr lang="en-US" sz="3600" dirty="0" smtClean="0"/>
              <a:t>page 117</a:t>
            </a:r>
            <a:br>
              <a:rPr lang="en-US" sz="3600" dirty="0" smtClean="0"/>
            </a:br>
            <a:r>
              <a:rPr lang="en-US" sz="3600" dirty="0" smtClean="0"/>
              <a:t>and then complete the </a:t>
            </a:r>
            <a:r>
              <a:rPr lang="en-US" sz="3600" b="1" dirty="0" smtClean="0"/>
              <a:t>summative activity </a:t>
            </a:r>
            <a:r>
              <a:rPr lang="en-US" sz="3600" dirty="0" smtClean="0"/>
              <a:t>on </a:t>
            </a:r>
            <a:br>
              <a:rPr lang="en-US" sz="3600" dirty="0" smtClean="0"/>
            </a:br>
            <a:r>
              <a:rPr lang="en-US" sz="3600" dirty="0" smtClean="0"/>
              <a:t>page 118</a:t>
            </a:r>
            <a:endParaRPr lang="en-GB" sz="3600" dirty="0"/>
          </a:p>
        </p:txBody>
      </p:sp>
      <p:pic>
        <p:nvPicPr>
          <p:cNvPr id="27652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31311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107504" y="198438"/>
            <a:ext cx="8928992" cy="1285875"/>
          </a:xfrm>
        </p:spPr>
        <p:txBody>
          <a:bodyPr/>
          <a:lstStyle/>
          <a:p>
            <a:r>
              <a:rPr lang="en-US" altLang="en-US" dirty="0" smtClean="0"/>
              <a:t>Unit 4.1: </a:t>
            </a:r>
            <a:br>
              <a:rPr lang="en-US" altLang="en-US" dirty="0" smtClean="0"/>
            </a:br>
            <a:r>
              <a:rPr lang="en-US" altLang="en-US" dirty="0" smtClean="0"/>
              <a:t>Energy and conservation of energy</a:t>
            </a:r>
            <a:endParaRPr lang="en-GB" altLang="en-US" dirty="0" smtClean="0"/>
          </a:p>
        </p:txBody>
      </p:sp>
      <p:sp>
        <p:nvSpPr>
          <p:cNvPr id="5123" name="Rectangle 10"/>
          <p:cNvSpPr>
            <a:spLocks noChangeArrowheads="1"/>
          </p:cNvSpPr>
          <p:nvPr/>
        </p:nvSpPr>
        <p:spPr bwMode="auto">
          <a:xfrm>
            <a:off x="1392534" y="5784850"/>
            <a:ext cx="61198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>
                <a:cs typeface="Arial" charset="0"/>
              </a:rPr>
              <a:t>Figure 4.1: What energy conversions take place to enable the pole-vaulter to </a:t>
            </a:r>
            <a:r>
              <a:rPr lang="en-GB" altLang="en-US" i="1" dirty="0">
                <a:cs typeface="Arial" charset="0"/>
              </a:rPr>
              <a:t>clear the bar?</a:t>
            </a:r>
          </a:p>
        </p:txBody>
      </p:sp>
      <p:pic>
        <p:nvPicPr>
          <p:cNvPr id="51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1649413"/>
            <a:ext cx="5991225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Different forms of energy</a:t>
            </a:r>
            <a:endParaRPr lang="en-GB" altLang="en-US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sz="half" idx="2"/>
          </p:nvPr>
        </p:nvSpPr>
        <p:spPr>
          <a:xfrm>
            <a:off x="684213" y="1268413"/>
            <a:ext cx="7775575" cy="4968875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sz="3600" b="1" dirty="0" smtClean="0"/>
              <a:t>Kinetic energy</a:t>
            </a:r>
            <a:r>
              <a:rPr lang="en-GB" altLang="en-US" sz="3600" b="1" dirty="0" smtClean="0"/>
              <a:t/>
            </a:r>
            <a:br>
              <a:rPr lang="en-GB" altLang="en-US" sz="3600" b="1" dirty="0" smtClean="0"/>
            </a:br>
            <a:r>
              <a:rPr lang="en-GB" altLang="en-US" sz="3600" dirty="0" smtClean="0"/>
              <a:t>Resulting from motion</a:t>
            </a:r>
          </a:p>
          <a:p>
            <a:pPr>
              <a:spcAft>
                <a:spcPts val="1800"/>
              </a:spcAft>
            </a:pPr>
            <a:endParaRPr lang="en-US" altLang="en-US" sz="4000" b="1" dirty="0" smtClean="0"/>
          </a:p>
          <a:p>
            <a:pPr>
              <a:spcAft>
                <a:spcPts val="1800"/>
              </a:spcAft>
            </a:pPr>
            <a:endParaRPr lang="en-US" altLang="en-US" sz="4000" b="1" dirty="0" smtClean="0"/>
          </a:p>
        </p:txBody>
      </p:sp>
      <p:graphicFrame>
        <p:nvGraphicFramePr>
          <p:cNvPr id="614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9890973"/>
              </p:ext>
            </p:extLst>
          </p:nvPr>
        </p:nvGraphicFramePr>
        <p:xfrm>
          <a:off x="2700339" y="3199256"/>
          <a:ext cx="3167806" cy="17537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Equation" r:id="rId3" imgW="711000" imgH="393480" progId="Equation.DSMT4">
                  <p:embed/>
                </p:oleObj>
              </mc:Choice>
              <mc:Fallback>
                <p:oleObj name="Equation" r:id="rId3" imgW="711000" imgH="39348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9" y="3199256"/>
                        <a:ext cx="3167806" cy="17537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635750" cy="1143000"/>
          </a:xfrm>
        </p:spPr>
        <p:txBody>
          <a:bodyPr/>
          <a:lstStyle/>
          <a:p>
            <a:r>
              <a:rPr lang="en-US" altLang="en-US" smtClean="0"/>
              <a:t>Different forms of energy</a:t>
            </a:r>
            <a:endParaRPr lang="en-GB" altLang="en-US" smtClean="0"/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684213" y="1268413"/>
            <a:ext cx="7775575" cy="4968875"/>
          </a:xfrm>
        </p:spPr>
        <p:txBody>
          <a:bodyPr rtlCol="0">
            <a:normAutofit/>
          </a:bodyPr>
          <a:lstStyle/>
          <a:p>
            <a:pPr fontAlgn="auto">
              <a:spcAft>
                <a:spcPts val="1800"/>
              </a:spcAft>
              <a:defRPr/>
            </a:pPr>
            <a:r>
              <a:rPr lang="en-US" sz="3600" b="1" dirty="0" smtClean="0"/>
              <a:t>Potential energy</a:t>
            </a: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dirty="0" smtClean="0"/>
              <a:t>Stored in a body or system</a:t>
            </a:r>
          </a:p>
          <a:p>
            <a:pPr fontAlgn="auto">
              <a:spcAft>
                <a:spcPts val="1800"/>
              </a:spcAft>
              <a:defRPr/>
            </a:pPr>
            <a:endParaRPr lang="en-US" sz="4000" b="1" dirty="0"/>
          </a:p>
          <a:p>
            <a:pPr marL="0" indent="0" algn="ctr" fontAlgn="auto">
              <a:spcAft>
                <a:spcPts val="1800"/>
              </a:spcAft>
              <a:buFont typeface="Arial" pitchFamily="34" charset="0"/>
              <a:buNone/>
              <a:defRPr/>
            </a:pP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(gravitational potential energy)</a:t>
            </a:r>
          </a:p>
        </p:txBody>
      </p:sp>
      <p:graphicFrame>
        <p:nvGraphicFramePr>
          <p:cNvPr id="7172" name="Object 2"/>
          <p:cNvGraphicFramePr>
            <a:graphicFrameLocks noChangeAspect="1"/>
          </p:cNvGraphicFramePr>
          <p:nvPr/>
        </p:nvGraphicFramePr>
        <p:xfrm>
          <a:off x="2865438" y="3500438"/>
          <a:ext cx="3413125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3" imgW="634680" imgH="241200" progId="Equation.DSMT4">
                  <p:embed/>
                </p:oleObj>
              </mc:Choice>
              <mc:Fallback>
                <p:oleObj name="Equation" r:id="rId3" imgW="634680" imgH="241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5438" y="3500438"/>
                        <a:ext cx="3413125" cy="1296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Different forms of energy</a:t>
            </a:r>
            <a:endParaRPr lang="en-GB" altLang="en-US" dirty="0" smtClean="0"/>
          </a:p>
        </p:txBody>
      </p:sp>
      <p:sp>
        <p:nvSpPr>
          <p:cNvPr id="8195" name="Content Placeholder 2"/>
          <p:cNvSpPr>
            <a:spLocks noGrp="1"/>
          </p:cNvSpPr>
          <p:nvPr>
            <p:ph sz="half" idx="2"/>
          </p:nvPr>
        </p:nvSpPr>
        <p:spPr>
          <a:xfrm>
            <a:off x="684213" y="1125538"/>
            <a:ext cx="7775575" cy="1655762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sz="3600" b="1" dirty="0" smtClean="0"/>
              <a:t>Potential energy</a:t>
            </a:r>
            <a:r>
              <a:rPr lang="en-GB" altLang="en-US" sz="4000" b="1" dirty="0" smtClean="0"/>
              <a:t/>
            </a:r>
            <a:br>
              <a:rPr lang="en-GB" altLang="en-US" sz="4000" b="1" dirty="0" smtClean="0"/>
            </a:br>
            <a:endParaRPr lang="en-US" altLang="en-US" sz="3200" dirty="0" smtClean="0"/>
          </a:p>
        </p:txBody>
      </p:sp>
      <p:pic>
        <p:nvPicPr>
          <p:cNvPr id="819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060575"/>
            <a:ext cx="489426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1763688" y="5517232"/>
            <a:ext cx="61930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>
                <a:cs typeface="Arial" charset="0"/>
              </a:rPr>
              <a:t>Figure 4.2: Elastic potential energy is stored in the drawn bowstring and will be transferred to the arrow when it is </a:t>
            </a:r>
            <a:r>
              <a:rPr lang="en-US" altLang="en-US" i="1" dirty="0" smtClean="0">
                <a:cs typeface="Arial" charset="0"/>
              </a:rPr>
              <a:t>released</a:t>
            </a:r>
            <a:endParaRPr lang="en-GB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Different forms of energy</a:t>
            </a:r>
            <a:endParaRPr lang="en-GB" altLang="en-US" dirty="0" smtClean="0"/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683568" y="1372881"/>
            <a:ext cx="7775575" cy="4681537"/>
          </a:xfrm>
        </p:spPr>
        <p:txBody>
          <a:bodyPr rtlCol="0">
            <a:normAutofit/>
          </a:bodyPr>
          <a:lstStyle/>
          <a:p>
            <a:pPr fontAlgn="auto">
              <a:spcAft>
                <a:spcPts val="1800"/>
              </a:spcAft>
              <a:defRPr/>
            </a:pPr>
            <a:r>
              <a:rPr lang="en-US" sz="3600" b="1" dirty="0" smtClean="0"/>
              <a:t>Heat energy</a:t>
            </a:r>
            <a:r>
              <a:rPr lang="en-GB" sz="3600" b="1" dirty="0"/>
              <a:t/>
            </a:r>
            <a:br>
              <a:rPr lang="en-GB" sz="3600" b="1" dirty="0"/>
            </a:br>
            <a:r>
              <a:rPr lang="en-GB" sz="3600" dirty="0" smtClean="0"/>
              <a:t>Moving / vibrating molecules</a:t>
            </a:r>
          </a:p>
          <a:p>
            <a:pPr marL="0" indent="0" fontAlgn="auto">
              <a:spcAft>
                <a:spcPts val="1800"/>
              </a:spcAft>
              <a:buFont typeface="Arial" pitchFamily="34" charset="0"/>
              <a:buNone/>
              <a:defRPr/>
            </a:pPr>
            <a:endParaRPr lang="en-GB" sz="3600" dirty="0" smtClean="0"/>
          </a:p>
          <a:p>
            <a:pPr fontAlgn="auto">
              <a:spcAft>
                <a:spcPts val="1800"/>
              </a:spcAft>
              <a:defRPr/>
            </a:pPr>
            <a:r>
              <a:rPr lang="en-US" sz="3600" b="1" dirty="0" smtClean="0"/>
              <a:t>Chemical energy</a:t>
            </a:r>
            <a:br>
              <a:rPr lang="en-US" sz="3600" b="1" dirty="0" smtClean="0"/>
            </a:br>
            <a:r>
              <a:rPr lang="en-US" sz="3600" dirty="0" smtClean="0"/>
              <a:t>Stored in bonds between molecules</a:t>
            </a:r>
            <a:endParaRPr lang="en-GB" sz="3600" b="1" dirty="0" smtClean="0"/>
          </a:p>
          <a:p>
            <a:pPr fontAlgn="auto">
              <a:spcAft>
                <a:spcPts val="1800"/>
              </a:spcAft>
              <a:defRPr/>
            </a:pPr>
            <a:endParaRPr lang="en-US" sz="4000" b="1" dirty="0"/>
          </a:p>
          <a:p>
            <a:pPr fontAlgn="auto">
              <a:spcAft>
                <a:spcPts val="1800"/>
              </a:spcAft>
              <a:defRPr/>
            </a:pPr>
            <a:endParaRPr lang="en-US" sz="4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6635750" cy="1143000"/>
          </a:xfrm>
        </p:spPr>
        <p:txBody>
          <a:bodyPr/>
          <a:lstStyle/>
          <a:p>
            <a:r>
              <a:rPr lang="en-US" altLang="en-US" dirty="0" smtClean="0"/>
              <a:t>Different forms of energy</a:t>
            </a:r>
            <a:endParaRPr lang="en-GB" altLang="en-US" dirty="0" smtClean="0"/>
          </a:p>
        </p:txBody>
      </p:sp>
      <p:sp>
        <p:nvSpPr>
          <p:cNvPr id="10243" name="Content Placeholder 2"/>
          <p:cNvSpPr>
            <a:spLocks noGrp="1"/>
          </p:cNvSpPr>
          <p:nvPr>
            <p:ph sz="half" idx="2"/>
          </p:nvPr>
        </p:nvSpPr>
        <p:spPr>
          <a:xfrm>
            <a:off x="755650" y="1125538"/>
            <a:ext cx="7777163" cy="467995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altLang="en-US" sz="3600" b="1" dirty="0" smtClean="0"/>
              <a:t>Electrical energy</a:t>
            </a:r>
            <a:br>
              <a:rPr lang="en-US" altLang="en-US" sz="3600" b="1" dirty="0" smtClean="0"/>
            </a:br>
            <a:r>
              <a:rPr lang="en-US" altLang="en-US" sz="3600" dirty="0" smtClean="0"/>
              <a:t>Made available by the flow of electric charge through a conductor</a:t>
            </a:r>
            <a:endParaRPr lang="en-GB" altLang="en-US" sz="3600" b="1" dirty="0" smtClean="0"/>
          </a:p>
          <a:p>
            <a:pPr>
              <a:spcAft>
                <a:spcPts val="1800"/>
              </a:spcAft>
            </a:pPr>
            <a:endParaRPr lang="en-US" altLang="en-US" sz="4000" b="1" dirty="0" smtClean="0"/>
          </a:p>
          <a:p>
            <a:pPr>
              <a:spcAft>
                <a:spcPts val="1800"/>
              </a:spcAft>
            </a:pPr>
            <a:endParaRPr lang="en-US" altLang="en-US" sz="4000" b="1" dirty="0" smtClean="0"/>
          </a:p>
        </p:txBody>
      </p:sp>
      <p:pic>
        <p:nvPicPr>
          <p:cNvPr id="1024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84538"/>
            <a:ext cx="41687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Rectangle 3"/>
          <p:cNvSpPr>
            <a:spLocks noChangeArrowheads="1"/>
          </p:cNvSpPr>
          <p:nvPr/>
        </p:nvSpPr>
        <p:spPr bwMode="auto">
          <a:xfrm>
            <a:off x="5548313" y="5097463"/>
            <a:ext cx="4572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i="1" dirty="0">
                <a:cs typeface="Arial" charset="0"/>
              </a:rPr>
              <a:t>Figure 4.4: An electric stove </a:t>
            </a:r>
            <a:br>
              <a:rPr lang="en-US" altLang="en-US" i="1" dirty="0">
                <a:cs typeface="Arial" charset="0"/>
              </a:rPr>
            </a:br>
            <a:r>
              <a:rPr lang="en-US" altLang="en-US" i="1" dirty="0">
                <a:cs typeface="Arial" charset="0"/>
              </a:rPr>
              <a:t>converts electrical energy </a:t>
            </a:r>
            <a:br>
              <a:rPr lang="en-US" altLang="en-US" i="1" dirty="0">
                <a:cs typeface="Arial" charset="0"/>
              </a:rPr>
            </a:br>
            <a:r>
              <a:rPr lang="en-US" altLang="en-US" i="1" dirty="0">
                <a:cs typeface="Arial" charset="0"/>
              </a:rPr>
              <a:t>into heat energy</a:t>
            </a:r>
            <a:endParaRPr lang="en-GB" altLang="en-US" i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198296" cy="605546"/>
          </a:xfrm>
        </p:spPr>
        <p:txBody>
          <a:bodyPr>
            <a:noAutofit/>
          </a:bodyPr>
          <a:lstStyle/>
          <a:p>
            <a:pPr algn="r"/>
            <a:r>
              <a:rPr lang="en-GB" sz="2800" b="1" dirty="0" smtClean="0">
                <a:solidFill>
                  <a:srgbClr val="AC0000"/>
                </a:solidFill>
              </a:rPr>
              <a:t>VIDEO: </a:t>
            </a:r>
            <a:r>
              <a:rPr lang="en-US" sz="2800" dirty="0" smtClean="0">
                <a:solidFill>
                  <a:srgbClr val="AC0000"/>
                </a:solidFill>
              </a:rPr>
              <a:t>Work and energy</a:t>
            </a:r>
            <a:endParaRPr lang="en-GB" sz="2800" b="1" dirty="0">
              <a:solidFill>
                <a:srgbClr val="AC0000"/>
              </a:solidFill>
            </a:endParaRPr>
          </a:p>
        </p:txBody>
      </p:sp>
      <p:pic>
        <p:nvPicPr>
          <p:cNvPr id="3" name="4.1a_Work and energ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0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2661</TotalTime>
  <Words>374</Words>
  <Application>Microsoft Office PowerPoint</Application>
  <PresentationFormat>On-screen Show (4:3)</PresentationFormat>
  <Paragraphs>64</Paragraphs>
  <Slides>28</Slides>
  <Notes>1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PowerPoint Presentation</vt:lpstr>
      <vt:lpstr>PowerPoint Presentation</vt:lpstr>
      <vt:lpstr>Unit 4.1:  Energy and conservation of energy</vt:lpstr>
      <vt:lpstr>Different forms of energy</vt:lpstr>
      <vt:lpstr>Different forms of energy</vt:lpstr>
      <vt:lpstr>Different forms of energy</vt:lpstr>
      <vt:lpstr>Different forms of energy</vt:lpstr>
      <vt:lpstr>Different forms of energy</vt:lpstr>
      <vt:lpstr>VIDEO: Work and energy</vt:lpstr>
      <vt:lpstr>Conservation of energy</vt:lpstr>
      <vt:lpstr>Conservation of energy</vt:lpstr>
      <vt:lpstr>VIDEO: Energy conservation and conversion</vt:lpstr>
      <vt:lpstr>Sources of energy</vt:lpstr>
      <vt:lpstr>Sources of energy</vt:lpstr>
      <vt:lpstr>Sources of energy</vt:lpstr>
      <vt:lpstr>Activity 4.1</vt:lpstr>
      <vt:lpstr>Unit 4.2:  Work and power</vt:lpstr>
      <vt:lpstr>VIDEO: Work and power</vt:lpstr>
      <vt:lpstr>Work done</vt:lpstr>
      <vt:lpstr>Work done</vt:lpstr>
      <vt:lpstr>Work done</vt:lpstr>
      <vt:lpstr>Work done</vt:lpstr>
      <vt:lpstr>Work done</vt:lpstr>
      <vt:lpstr>Power</vt:lpstr>
      <vt:lpstr>Power</vt:lpstr>
      <vt:lpstr>Force–distance graphs</vt:lpstr>
      <vt:lpstr>Activity 4.2</vt:lpstr>
      <vt:lpstr>Summative assessment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Engineering Science N1</dc:title>
  <dc:creator>Promise</dc:creator>
  <cp:lastModifiedBy>Promise</cp:lastModifiedBy>
  <cp:revision>805</cp:revision>
  <cp:lastPrinted>2015-11-12T09:47:11Z</cp:lastPrinted>
  <dcterms:created xsi:type="dcterms:W3CDTF">2015-10-27T10:08:30Z</dcterms:created>
  <dcterms:modified xsi:type="dcterms:W3CDTF">2016-09-27T10:12:10Z</dcterms:modified>
</cp:coreProperties>
</file>