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5"/>
  </p:handoutMasterIdLst>
  <p:sldIdLst>
    <p:sldId id="419" r:id="rId2"/>
    <p:sldId id="308" r:id="rId3"/>
    <p:sldId id="323" r:id="rId4"/>
    <p:sldId id="394" r:id="rId5"/>
    <p:sldId id="399" r:id="rId6"/>
    <p:sldId id="400" r:id="rId7"/>
    <p:sldId id="401" r:id="rId8"/>
    <p:sldId id="350" r:id="rId9"/>
    <p:sldId id="364" r:id="rId10"/>
    <p:sldId id="403" r:id="rId11"/>
    <p:sldId id="404" r:id="rId12"/>
    <p:sldId id="367" r:id="rId13"/>
    <p:sldId id="395" r:id="rId14"/>
    <p:sldId id="405" r:id="rId15"/>
    <p:sldId id="406" r:id="rId16"/>
    <p:sldId id="407" r:id="rId17"/>
    <p:sldId id="420" r:id="rId18"/>
    <p:sldId id="421" r:id="rId19"/>
    <p:sldId id="408" r:id="rId20"/>
    <p:sldId id="392" r:id="rId21"/>
    <p:sldId id="398" r:id="rId22"/>
    <p:sldId id="409" r:id="rId23"/>
    <p:sldId id="410" r:id="rId24"/>
    <p:sldId id="411" r:id="rId25"/>
    <p:sldId id="412" r:id="rId26"/>
    <p:sldId id="413" r:id="rId27"/>
    <p:sldId id="414" r:id="rId28"/>
    <p:sldId id="396" r:id="rId29"/>
    <p:sldId id="416" r:id="rId30"/>
    <p:sldId id="418" r:id="rId31"/>
    <p:sldId id="417" r:id="rId32"/>
    <p:sldId id="397" r:id="rId33"/>
    <p:sldId id="393" r:id="rId34"/>
  </p:sldIdLst>
  <p:sldSz cx="9144000" cy="6858000" type="screen4x3"/>
  <p:notesSz cx="6896100" cy="10033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60">
          <p15:clr>
            <a:srgbClr val="A4A3A4"/>
          </p15:clr>
        </p15:guide>
        <p15:guide id="2" pos="217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2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7" autoAdjust="0"/>
    <p:restoredTop sz="94789" autoAdjust="0"/>
  </p:normalViewPr>
  <p:slideViewPr>
    <p:cSldViewPr>
      <p:cViewPr varScale="1">
        <p:scale>
          <a:sx n="112" d="100"/>
          <a:sy n="112" d="100"/>
        </p:scale>
        <p:origin x="-150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184" y="-120"/>
      </p:cViewPr>
      <p:guideLst>
        <p:guide orient="horz" pos="3160"/>
        <p:guide pos="217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501650"/>
          </a:xfrm>
          <a:prstGeom prst="rect">
            <a:avLst/>
          </a:prstGeom>
        </p:spPr>
        <p:txBody>
          <a:bodyPr vert="horz" lIns="91230" tIns="45615" rIns="91230" bIns="456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6838" y="0"/>
            <a:ext cx="2987675" cy="501650"/>
          </a:xfrm>
          <a:prstGeom prst="rect">
            <a:avLst/>
          </a:prstGeom>
        </p:spPr>
        <p:txBody>
          <a:bodyPr vert="horz" lIns="91230" tIns="45615" rIns="91230" bIns="456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A7DA23-7B8F-42FD-ACC9-AB28B861DC78}" type="datetimeFigureOut">
              <a:rPr lang="en-ZA"/>
              <a:pPr>
                <a:defRPr/>
              </a:pPr>
              <a:t>2016/09/27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29763"/>
            <a:ext cx="2987675" cy="501650"/>
          </a:xfrm>
          <a:prstGeom prst="rect">
            <a:avLst/>
          </a:prstGeom>
        </p:spPr>
        <p:txBody>
          <a:bodyPr vert="horz" lIns="91230" tIns="45615" rIns="91230" bIns="456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6838" y="9529763"/>
            <a:ext cx="2987675" cy="501650"/>
          </a:xfrm>
          <a:prstGeom prst="rect">
            <a:avLst/>
          </a:prstGeom>
        </p:spPr>
        <p:txBody>
          <a:bodyPr vert="horz" lIns="91230" tIns="45615" rIns="91230" bIns="456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BB86731-5363-4256-8036-F72DADCAEB1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642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2051050" cy="554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0" y="0"/>
            <a:ext cx="2051050" cy="554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ZA" altLang="en-US" sz="3000" b="1">
                <a:solidFill>
                  <a:schemeClr val="bg1"/>
                </a:solidFill>
              </a:rPr>
              <a:t>TVET FIRST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0" y="-615"/>
            <a:ext cx="9156395" cy="1450404"/>
          </a:xfrm>
          <a:solidFill>
            <a:srgbClr val="C9252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123728" y="6120680"/>
            <a:ext cx="5128558" cy="764704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C9252B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640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14300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844824"/>
            <a:ext cx="4042792" cy="460851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1560" y="2132856"/>
            <a:ext cx="3456384" cy="3024336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51520" y="5589240"/>
            <a:ext cx="4175249" cy="86201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500" b="0" i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29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9285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39341"/>
            <a:ext cx="4042792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51520" y="1918915"/>
            <a:ext cx="3960440" cy="3024336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51520" y="5303291"/>
            <a:ext cx="4175249" cy="862013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07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39341"/>
            <a:ext cx="4042792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007537" y="1556792"/>
            <a:ext cx="2664296" cy="3386459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51520" y="5303291"/>
            <a:ext cx="4175249" cy="862013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71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395536" y="1493242"/>
            <a:ext cx="4042792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716016" y="1772816"/>
            <a:ext cx="3960440" cy="3024336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716016" y="5157192"/>
            <a:ext cx="4175249" cy="862013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58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Ar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44525" y="980728"/>
            <a:ext cx="7127875" cy="417544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50825" y="5301208"/>
            <a:ext cx="8642350" cy="1079500"/>
          </a:xfrm>
        </p:spPr>
        <p:txBody>
          <a:bodyPr/>
          <a:lstStyle>
            <a:lvl1pPr marL="0" indent="0">
              <a:buNone/>
              <a:defRPr b="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051720" y="72008"/>
            <a:ext cx="6840760" cy="764704"/>
          </a:xfrm>
        </p:spPr>
        <p:txBody>
          <a:bodyPr>
            <a:noAutofit/>
          </a:bodyPr>
          <a:lstStyle>
            <a:lvl1pPr marL="0" indent="0" algn="ctr">
              <a:buNone/>
              <a:defRPr sz="4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672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t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45424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04624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/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827088" y="4894263"/>
            <a:ext cx="1414462" cy="906462"/>
            <a:chOff x="827585" y="4893699"/>
            <a:chExt cx="1414079" cy="907450"/>
          </a:xfrm>
        </p:grpSpPr>
        <p:sp>
          <p:nvSpPr>
            <p:cNvPr id="6" name="Oval 5"/>
            <p:cNvSpPr/>
            <p:nvPr userDrawn="1"/>
          </p:nvSpPr>
          <p:spPr>
            <a:xfrm>
              <a:off x="827585" y="5157511"/>
              <a:ext cx="1414079" cy="643638"/>
            </a:xfrm>
            <a:prstGeom prst="ellipse">
              <a:avLst/>
            </a:prstGeom>
            <a:ln>
              <a:solidFill>
                <a:srgbClr val="C9252B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ZA" sz="1900" b="1" i="1" dirty="0"/>
                <a:t>Play me</a:t>
              </a:r>
            </a:p>
          </p:txBody>
        </p:sp>
        <p:cxnSp>
          <p:nvCxnSpPr>
            <p:cNvPr id="7" name="Straight Arrow Connector 6"/>
            <p:cNvCxnSpPr/>
            <p:nvPr userDrawn="1"/>
          </p:nvCxnSpPr>
          <p:spPr>
            <a:xfrm flipV="1">
              <a:off x="2241664" y="4893699"/>
              <a:ext cx="0" cy="584837"/>
            </a:xfrm>
            <a:prstGeom prst="straightConnector1">
              <a:avLst/>
            </a:prstGeom>
            <a:ln w="38100">
              <a:solidFill>
                <a:srgbClr val="C9252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Media Placeholder 11"/>
          <p:cNvSpPr>
            <a:spLocks noGrp="1"/>
          </p:cNvSpPr>
          <p:nvPr>
            <p:ph type="media" sz="quarter" idx="11"/>
          </p:nvPr>
        </p:nvSpPr>
        <p:spPr>
          <a:xfrm>
            <a:off x="755576" y="980728"/>
            <a:ext cx="7848872" cy="3864422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700338" y="5157788"/>
            <a:ext cx="5903912" cy="1151532"/>
          </a:xfrm>
        </p:spPr>
        <p:txBody>
          <a:bodyPr>
            <a:noAutofit/>
          </a:bodyPr>
          <a:lstStyle>
            <a:lvl1pPr marL="0" indent="0">
              <a:buNone/>
              <a:defRPr sz="3200" b="0" i="1"/>
            </a:lvl1pPr>
            <a:lvl2pPr marL="457200" indent="0">
              <a:buNone/>
              <a:defRPr sz="3200" b="1" i="1"/>
            </a:lvl2pPr>
            <a:lvl3pPr marL="914400" indent="0">
              <a:buNone/>
              <a:defRPr sz="3200" b="1" i="1"/>
            </a:lvl3pPr>
            <a:lvl4pPr marL="1371600" indent="0">
              <a:buNone/>
              <a:defRPr sz="3200" b="1" i="1"/>
            </a:lvl4pPr>
            <a:lvl5pPr marL="1828800" indent="0">
              <a:buNone/>
              <a:defRPr sz="3200" b="1"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051720" y="72008"/>
            <a:ext cx="6840760" cy="764704"/>
          </a:xfrm>
        </p:spPr>
        <p:txBody>
          <a:bodyPr>
            <a:noAutofit/>
          </a:bodyPr>
          <a:lstStyle>
            <a:lvl1pPr marL="0" indent="0" algn="ctr">
              <a:buNone/>
              <a:defRPr sz="4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0315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of Module/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21950"/>
            <a:ext cx="6635080" cy="1146810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96544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365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ZA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ZA" altLang="en-US" smtClean="0"/>
          </a:p>
        </p:txBody>
      </p:sp>
      <p:sp>
        <p:nvSpPr>
          <p:cNvPr id="5" name="Text Placeholder 14"/>
          <p:cNvSpPr txBox="1">
            <a:spLocks/>
          </p:cNvSpPr>
          <p:nvPr userDrawn="1"/>
        </p:nvSpPr>
        <p:spPr>
          <a:xfrm>
            <a:off x="42948" y="6487200"/>
            <a:ext cx="9144000" cy="370800"/>
          </a:xfrm>
          <a:prstGeom prst="rect">
            <a:avLst/>
          </a:prstGeom>
          <a:solidFill>
            <a:srgbClr val="C9252B"/>
          </a:solidFill>
          <a:ln>
            <a:solidFill>
              <a:srgbClr val="C9252B"/>
            </a:solidFill>
          </a:ln>
          <a:effectLst>
            <a:softEdge rad="63500"/>
          </a:effectLst>
        </p:spPr>
        <p:txBody>
          <a:bodyPr/>
          <a:lstStyle>
            <a:lvl1pPr marL="87313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Module 3: Statics</a:t>
            </a:r>
            <a:endParaRPr lang="en-ZA" dirty="0"/>
          </a:p>
        </p:txBody>
      </p:sp>
      <p:sp>
        <p:nvSpPr>
          <p:cNvPr id="1031" name="Rectangle 3"/>
          <p:cNvSpPr>
            <a:spLocks noChangeArrowheads="1"/>
          </p:cNvSpPr>
          <p:nvPr userDrawn="1"/>
        </p:nvSpPr>
        <p:spPr bwMode="auto">
          <a:xfrm>
            <a:off x="0" y="0"/>
            <a:ext cx="2051050" cy="554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ZA" altLang="en-US" sz="3000" b="1">
                <a:solidFill>
                  <a:schemeClr val="bg1"/>
                </a:solidFill>
              </a:rPr>
              <a:t>TVET FIRST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68" r:id="rId9"/>
    <p:sldLayoutId id="2147483669" r:id="rId10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4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8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20" y="677472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2152361"/>
            <a:ext cx="8496944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TERMS AND CONDITIONS</a:t>
            </a:r>
          </a:p>
          <a:p>
            <a:r>
              <a:rPr lang="en-GB" sz="2000" b="1" dirty="0"/>
              <a:t> </a:t>
            </a:r>
            <a:endParaRPr lang="en-GB" sz="2200" b="1" dirty="0"/>
          </a:p>
          <a:p>
            <a:r>
              <a:rPr lang="en-GB" sz="2200" b="1" dirty="0" smtClean="0"/>
              <a:t>These </a:t>
            </a:r>
            <a:r>
              <a:rPr lang="en-GB" sz="2200" b="1" dirty="0"/>
              <a:t>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 smtClean="0"/>
              <a:t>YOU MAY</a:t>
            </a:r>
            <a:r>
              <a:rPr lang="en-GB" sz="2200" b="1" dirty="0"/>
              <a:t> </a:t>
            </a:r>
            <a:r>
              <a:rPr lang="en-GB" sz="2200" b="1" dirty="0" smtClean="0"/>
              <a:t>add </a:t>
            </a:r>
            <a:r>
              <a:rPr lang="en-GB" sz="2200" b="1" dirty="0"/>
              <a:t>content to the slides, delete content from the slides, print out the slides, </a:t>
            </a:r>
            <a:r>
              <a:rPr lang="en-GB" sz="2200" b="1" dirty="0" smtClean="0"/>
              <a:t>and save </a:t>
            </a:r>
            <a:r>
              <a:rPr lang="en-GB" sz="2200" b="1" dirty="0"/>
              <a:t>the slides </a:t>
            </a:r>
            <a:r>
              <a:rPr lang="en-GB" sz="2200" b="1" dirty="0" smtClean="0"/>
              <a:t>onto </a:t>
            </a:r>
            <a:r>
              <a:rPr lang="en-GB" sz="2200" b="1" dirty="0"/>
              <a:t>your computer or </a:t>
            </a:r>
            <a:r>
              <a:rPr lang="en-GB" sz="2200" b="1" dirty="0" smtClean="0"/>
              <a:t>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 smtClean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r>
              <a:rPr lang="en-GB" sz="2200" b="1" dirty="0"/>
              <a:t> </a:t>
            </a:r>
          </a:p>
          <a:p>
            <a:r>
              <a:rPr lang="en-GB" sz="2000" b="1" dirty="0"/>
              <a:t>© Troupant Publishers (Pty) Ltd, </a:t>
            </a:r>
            <a:r>
              <a:rPr lang="en-GB" sz="2000" b="1" dirty="0" smtClean="0"/>
              <a:t>2016</a:t>
            </a:r>
            <a:endParaRPr lang="en-GB" sz="2000" b="1" dirty="0"/>
          </a:p>
          <a:p>
            <a:r>
              <a:rPr lang="en-GB" sz="2000" b="1" dirty="0"/>
              <a:t>Selected images used under licence from </a:t>
            </a:r>
            <a:r>
              <a:rPr lang="en-GB" sz="2000" b="1" dirty="0" smtClean="0"/>
              <a:t>Shutterstock.com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619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The triangle of forces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en-GB" altLang="en-US" dirty="0" smtClean="0"/>
              <a:t>If </a:t>
            </a:r>
            <a:r>
              <a:rPr lang="en-GB" altLang="en-US" b="1" dirty="0" smtClean="0"/>
              <a:t>three forces </a:t>
            </a:r>
            <a:r>
              <a:rPr lang="en-GB" altLang="en-US" dirty="0" smtClean="0"/>
              <a:t>act on a point in equilibrium, they can be represented in sequence as a </a:t>
            </a:r>
            <a:r>
              <a:rPr lang="en-GB" altLang="en-US" b="1" dirty="0" smtClean="0"/>
              <a:t>triangle</a:t>
            </a:r>
            <a:r>
              <a:rPr lang="en-GB" altLang="en-US" dirty="0" smtClean="0"/>
              <a:t>.</a:t>
            </a:r>
          </a:p>
          <a:p>
            <a:endParaRPr lang="en-GB" altLang="en-US" dirty="0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2808288"/>
            <a:ext cx="2540000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2808288"/>
            <a:ext cx="1614487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3"/>
          <p:cNvSpPr txBox="1">
            <a:spLocks noChangeArrowheads="1"/>
          </p:cNvSpPr>
          <p:nvPr/>
        </p:nvSpPr>
        <p:spPr bwMode="auto">
          <a:xfrm>
            <a:off x="971600" y="5859463"/>
            <a:ext cx="30241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3.26: Three forces acting on a point</a:t>
            </a:r>
            <a:endParaRPr lang="en-GB" altLang="en-US" dirty="0"/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436096" y="5886450"/>
            <a:ext cx="31316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3.27: A triangle of forces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Bow’s notation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r>
              <a:rPr lang="en-US" altLang="en-US" dirty="0" smtClean="0"/>
              <a:t>Another </a:t>
            </a:r>
            <a:r>
              <a:rPr lang="en-US" altLang="en-US" b="1" dirty="0" smtClean="0"/>
              <a:t>graphical method </a:t>
            </a:r>
            <a:r>
              <a:rPr lang="en-US" altLang="en-US" dirty="0" smtClean="0"/>
              <a:t>used to determine </a:t>
            </a:r>
            <a:r>
              <a:rPr lang="en-US" altLang="en-US" b="1" dirty="0" smtClean="0"/>
              <a:t>forces </a:t>
            </a:r>
            <a:r>
              <a:rPr lang="en-GB" altLang="en-US" b="1" dirty="0" smtClean="0"/>
              <a:t>in equilibrium</a:t>
            </a:r>
            <a:r>
              <a:rPr lang="en-GB" altLang="en-US" dirty="0" smtClean="0"/>
              <a:t>.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438400"/>
            <a:ext cx="3487737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2382838"/>
            <a:ext cx="2722563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3"/>
          <p:cNvSpPr txBox="1">
            <a:spLocks noChangeArrowheads="1"/>
          </p:cNvSpPr>
          <p:nvPr/>
        </p:nvSpPr>
        <p:spPr bwMode="auto">
          <a:xfrm>
            <a:off x="652462" y="5876925"/>
            <a:ext cx="3919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3.28: Forces marked in capital</a:t>
            </a:r>
          </a:p>
          <a:p>
            <a:r>
              <a:rPr lang="en-US" altLang="en-US" i="1" dirty="0"/>
              <a:t>letters on a </a:t>
            </a:r>
            <a:r>
              <a:rPr lang="en-US" altLang="en-US" b="1" i="1" dirty="0"/>
              <a:t>space diagram</a:t>
            </a:r>
            <a:endParaRPr lang="en-GB" altLang="en-US" b="1" dirty="0"/>
          </a:p>
        </p:txBody>
      </p:sp>
      <p:sp>
        <p:nvSpPr>
          <p:cNvPr id="13319" name="TextBox 6"/>
          <p:cNvSpPr txBox="1">
            <a:spLocks noChangeArrowheads="1"/>
          </p:cNvSpPr>
          <p:nvPr/>
        </p:nvSpPr>
        <p:spPr bwMode="auto">
          <a:xfrm>
            <a:off x="4932040" y="5876925"/>
            <a:ext cx="396907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3.30: The three forces transferred</a:t>
            </a:r>
          </a:p>
          <a:p>
            <a:r>
              <a:rPr lang="en-GB" altLang="en-US" i="1" dirty="0"/>
              <a:t>to the </a:t>
            </a:r>
            <a:r>
              <a:rPr lang="en-GB" altLang="en-US" b="1" i="1" dirty="0"/>
              <a:t>vector diagram</a:t>
            </a:r>
            <a:endParaRPr lang="en-GB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Activity 3.2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 smtClean="0"/>
              <a:t>Test your knowledge of this section by completing </a:t>
            </a:r>
            <a:br>
              <a:rPr lang="en-US" sz="3600" dirty="0" smtClean="0"/>
            </a:br>
            <a:r>
              <a:rPr lang="en-US" sz="3600" dirty="0" smtClean="0"/>
              <a:t>Activity 3.2</a:t>
            </a:r>
            <a:br>
              <a:rPr lang="en-US" sz="3600" dirty="0" smtClean="0"/>
            </a:br>
            <a:r>
              <a:rPr lang="en-US" sz="3600" dirty="0" smtClean="0"/>
              <a:t>(page 63 of your Student’s Book) </a:t>
            </a:r>
            <a:endParaRPr lang="en-GB" sz="3600" dirty="0"/>
          </a:p>
        </p:txBody>
      </p:sp>
      <p:pic>
        <p:nvPicPr>
          <p:cNvPr id="143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22410" y="17463"/>
            <a:ext cx="7931150" cy="1358900"/>
          </a:xfrm>
        </p:spPr>
        <p:txBody>
          <a:bodyPr/>
          <a:lstStyle/>
          <a:p>
            <a:r>
              <a:rPr lang="en-US" altLang="en-US" dirty="0" smtClean="0"/>
              <a:t>Unit 3.3: </a:t>
            </a:r>
            <a:br>
              <a:rPr lang="en-US" altLang="en-US" dirty="0" smtClean="0"/>
            </a:br>
            <a:r>
              <a:rPr lang="en-GB" altLang="en-US" dirty="0" smtClean="0"/>
              <a:t>Moment of a force</a:t>
            </a:r>
          </a:p>
        </p:txBody>
      </p:sp>
      <p:sp>
        <p:nvSpPr>
          <p:cNvPr id="15363" name="Rectangle 10"/>
          <p:cNvSpPr>
            <a:spLocks noChangeArrowheads="1"/>
          </p:cNvSpPr>
          <p:nvPr/>
        </p:nvSpPr>
        <p:spPr bwMode="auto">
          <a:xfrm>
            <a:off x="1619672" y="5589588"/>
            <a:ext cx="662421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3.53: We encounter moments everywhere – this Ferris </a:t>
            </a:r>
            <a:r>
              <a:rPr lang="en-US" altLang="en-US" i="1" dirty="0" smtClean="0"/>
              <a:t/>
            </a:r>
            <a:br>
              <a:rPr lang="en-US" altLang="en-US" i="1" dirty="0" smtClean="0"/>
            </a:br>
            <a:r>
              <a:rPr lang="en-US" altLang="en-US" i="1" dirty="0" smtClean="0"/>
              <a:t>wheel </a:t>
            </a:r>
            <a:r>
              <a:rPr lang="en-US" altLang="en-US" i="1" dirty="0"/>
              <a:t>is a good example of how the principle of moments is used</a:t>
            </a:r>
            <a:endParaRPr lang="en-GB" altLang="en-US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592263"/>
            <a:ext cx="57531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Moment of a force</a:t>
            </a:r>
            <a:endParaRPr lang="en-GB" altLang="en-US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dirty="0" smtClean="0"/>
              <a:t>Moment of a force is t</a:t>
            </a:r>
            <a:r>
              <a:rPr lang="en-GB" altLang="en-US" dirty="0" smtClean="0"/>
              <a:t>he </a:t>
            </a:r>
            <a:r>
              <a:rPr lang="en-GB" altLang="en-US" b="1" dirty="0" smtClean="0"/>
              <a:t>force of rotation </a:t>
            </a:r>
            <a:r>
              <a:rPr lang="en-GB" altLang="en-US" dirty="0" smtClean="0"/>
              <a:t>around a</a:t>
            </a:r>
            <a:r>
              <a:rPr lang="en-GB" altLang="en-US" b="1" dirty="0" smtClean="0"/>
              <a:t> point </a:t>
            </a:r>
            <a:r>
              <a:rPr lang="en-GB" altLang="en-US" dirty="0" smtClean="0"/>
              <a:t>transmitted to the point.</a:t>
            </a:r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611188" y="3644900"/>
          <a:ext cx="8099425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name="Equation" r:id="rId3" imgW="3047760" imgH="406080" progId="Equation.DSMT4">
                  <p:embed/>
                </p:oleObj>
              </mc:Choice>
              <mc:Fallback>
                <p:oleObj name="Equation" r:id="rId3" imgW="3047760" imgH="4060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644900"/>
                        <a:ext cx="8099425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Designation of moments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196975"/>
            <a:ext cx="45434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695" y="3924647"/>
            <a:ext cx="45815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1350" y="1589088"/>
            <a:ext cx="19446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3200" dirty="0"/>
              <a:t>Clockwise moment</a:t>
            </a:r>
          </a:p>
          <a:p>
            <a:r>
              <a:rPr lang="en-GB" altLang="en-US" sz="3200" dirty="0"/>
              <a:t>↻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9552" y="4099509"/>
            <a:ext cx="27701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3200" dirty="0" smtClean="0"/>
              <a:t>Anticlockwise </a:t>
            </a:r>
            <a:r>
              <a:rPr lang="en-GB" altLang="en-US" sz="3200" dirty="0"/>
              <a:t>moment</a:t>
            </a:r>
          </a:p>
          <a:p>
            <a:r>
              <a:rPr lang="en-GB" altLang="en-US" sz="3200" dirty="0"/>
              <a:t>↺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547664" y="5939393"/>
            <a:ext cx="7139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i="1" dirty="0"/>
              <a:t>Figure </a:t>
            </a:r>
            <a:r>
              <a:rPr lang="en-US" altLang="en-US" i="1" dirty="0" smtClean="0"/>
              <a:t>3.58: </a:t>
            </a:r>
            <a:r>
              <a:rPr lang="en-ZA" altLang="en-US" i="1" dirty="0" smtClean="0"/>
              <a:t>Clockwise and anticlockwise moments</a:t>
            </a:r>
            <a:endParaRPr lang="en-GB" altLang="en-US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195735" y="3089411"/>
            <a:ext cx="1440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ZA" altLang="en-US" i="1" dirty="0" smtClean="0"/>
              <a:t>(a)</a:t>
            </a:r>
            <a:endParaRPr lang="en-GB" altLang="en-US" dirty="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199077" y="5315629"/>
            <a:ext cx="1440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ZA" altLang="en-US" i="1" dirty="0" smtClean="0"/>
              <a:t>(b)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Torque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41463"/>
          </a:xfrm>
        </p:spPr>
        <p:txBody>
          <a:bodyPr/>
          <a:lstStyle/>
          <a:p>
            <a:r>
              <a:rPr lang="en-GB" altLang="en-US" dirty="0" smtClean="0"/>
              <a:t>Torque is t</a:t>
            </a:r>
            <a:r>
              <a:rPr lang="en-US" altLang="en-US" dirty="0" smtClean="0"/>
              <a:t>he tendency of a force to </a:t>
            </a:r>
            <a:r>
              <a:rPr lang="en-US" altLang="en-US" b="1" dirty="0" smtClean="0"/>
              <a:t>cause</a:t>
            </a:r>
            <a:r>
              <a:rPr lang="en-US" altLang="en-US" dirty="0" smtClean="0"/>
              <a:t> or </a:t>
            </a:r>
            <a:r>
              <a:rPr lang="en-US" altLang="en-US" b="1" dirty="0" smtClean="0"/>
              <a:t>change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rotational </a:t>
            </a:r>
            <a:r>
              <a:rPr lang="en-GB" altLang="en-US" b="1" dirty="0" smtClean="0"/>
              <a:t>motion </a:t>
            </a:r>
            <a:r>
              <a:rPr lang="en-GB" altLang="en-US" dirty="0" smtClean="0"/>
              <a:t>of a body.</a:t>
            </a:r>
          </a:p>
        </p:txBody>
      </p:sp>
      <p:graphicFrame>
        <p:nvGraphicFramePr>
          <p:cNvPr id="184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789999"/>
              </p:ext>
            </p:extLst>
          </p:nvPr>
        </p:nvGraphicFramePr>
        <p:xfrm>
          <a:off x="611318" y="3429000"/>
          <a:ext cx="7618282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7" name="Equation" r:id="rId3" imgW="2387520" imgH="406080" progId="Equation.DSMT4">
                  <p:embed/>
                </p:oleObj>
              </mc:Choice>
              <mc:Fallback>
                <p:oleObj name="Equation" r:id="rId3" imgW="2387520" imgH="4060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318" y="3429000"/>
                        <a:ext cx="7618282" cy="1296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Torque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3.3a_Torqu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5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Torque – example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3.3b_Torque - examp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5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The law of moments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 system of forces is in </a:t>
            </a:r>
            <a:r>
              <a:rPr lang="en-US" altLang="en-US" b="1" dirty="0" smtClean="0"/>
              <a:t>equilibrium</a:t>
            </a:r>
            <a:r>
              <a:rPr lang="en-US" altLang="en-US" dirty="0" smtClean="0"/>
              <a:t> when:</a:t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The sum of the </a:t>
            </a:r>
            <a:r>
              <a:rPr lang="en-US" altLang="en-US" b="1" dirty="0" smtClean="0"/>
              <a:t>clockwise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moments</a:t>
            </a:r>
            <a:r>
              <a:rPr lang="en-US" altLang="en-US" dirty="0" smtClean="0"/>
              <a:t> about a point is </a:t>
            </a:r>
            <a:r>
              <a:rPr lang="en-US" altLang="en-US" b="1" dirty="0" smtClean="0"/>
              <a:t>equal</a:t>
            </a:r>
            <a:r>
              <a:rPr lang="en-US" altLang="en-US" dirty="0" smtClean="0"/>
              <a:t> to the sum of the </a:t>
            </a:r>
            <a:r>
              <a:rPr lang="en-US" altLang="en-US" b="1" dirty="0" smtClean="0"/>
              <a:t>anticlockwise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moments</a:t>
            </a:r>
            <a:r>
              <a:rPr lang="en-US" altLang="en-US" dirty="0" smtClean="0"/>
              <a:t> about the </a:t>
            </a:r>
            <a:r>
              <a:rPr lang="en-US" altLang="en-US" i="1" dirty="0" smtClean="0"/>
              <a:t>same point</a:t>
            </a:r>
            <a:r>
              <a:rPr lang="en-US" altLang="en-US" dirty="0" smtClean="0"/>
              <a:t>.</a:t>
            </a:r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56700" cy="1449388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ZA" dirty="0"/>
              <a:t>Engineering Science</a:t>
            </a:r>
            <a:br>
              <a:rPr lang="en-ZA" dirty="0"/>
            </a:br>
            <a:r>
              <a:rPr lang="en-ZA" dirty="0"/>
              <a:t>N1</a:t>
            </a:r>
            <a:endParaRPr lang="en-GB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51050" y="6121400"/>
            <a:ext cx="5329238" cy="763588"/>
          </a:xfrm>
        </p:spPr>
        <p:txBody>
          <a:bodyPr/>
          <a:lstStyle/>
          <a:p>
            <a:r>
              <a:rPr lang="en-GB" altLang="en-US" dirty="0" smtClean="0"/>
              <a:t>Module 3: Statics</a:t>
            </a:r>
            <a:endParaRPr lang="en-ZA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Activity 3.3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 smtClean="0"/>
              <a:t>Test your knowledge of this section by completing </a:t>
            </a:r>
            <a:br>
              <a:rPr lang="en-US" sz="3600" dirty="0" smtClean="0"/>
            </a:br>
            <a:r>
              <a:rPr lang="en-US" sz="3600" dirty="0" smtClean="0"/>
              <a:t>Activity 3.3</a:t>
            </a:r>
            <a:br>
              <a:rPr lang="en-US" sz="3600" dirty="0" smtClean="0"/>
            </a:br>
            <a:r>
              <a:rPr lang="en-US" sz="3600" dirty="0" smtClean="0"/>
              <a:t>(page 74 of your Student’s Book) </a:t>
            </a:r>
            <a:endParaRPr lang="en-GB" sz="3600" dirty="0"/>
          </a:p>
        </p:txBody>
      </p:sp>
      <p:pic>
        <p:nvPicPr>
          <p:cNvPr id="2048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95288" y="198438"/>
            <a:ext cx="7931150" cy="1358900"/>
          </a:xfrm>
        </p:spPr>
        <p:txBody>
          <a:bodyPr/>
          <a:lstStyle/>
          <a:p>
            <a:r>
              <a:rPr lang="en-US" altLang="en-US" dirty="0" smtClean="0"/>
              <a:t>Unit 3.4: </a:t>
            </a:r>
            <a:br>
              <a:rPr lang="en-US" altLang="en-US" dirty="0" smtClean="0"/>
            </a:br>
            <a:r>
              <a:rPr lang="en-GB" altLang="en-US" dirty="0" smtClean="0"/>
              <a:t>Lifting machines</a:t>
            </a:r>
          </a:p>
        </p:txBody>
      </p:sp>
      <p:sp>
        <p:nvSpPr>
          <p:cNvPr id="21507" name="Rectangle 10"/>
          <p:cNvSpPr>
            <a:spLocks noChangeArrowheads="1"/>
          </p:cNvSpPr>
          <p:nvPr/>
        </p:nvSpPr>
        <p:spPr bwMode="auto">
          <a:xfrm>
            <a:off x="1716088" y="5589588"/>
            <a:ext cx="652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3.93: This weightlifter uses her arms as a lever to lift </a:t>
            </a:r>
            <a:r>
              <a:rPr lang="en-US" altLang="en-US" i="1" dirty="0" smtClean="0"/>
              <a:t/>
            </a:r>
            <a:br>
              <a:rPr lang="en-US" altLang="en-US" i="1" dirty="0" smtClean="0"/>
            </a:br>
            <a:r>
              <a:rPr lang="en-US" altLang="en-US" i="1" dirty="0" smtClean="0"/>
              <a:t>the </a:t>
            </a:r>
            <a:r>
              <a:rPr lang="en-US" altLang="en-US" i="1" dirty="0"/>
              <a:t>heavy weight</a:t>
            </a:r>
            <a:endParaRPr lang="en-GB" altLang="en-US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773238"/>
            <a:ext cx="57626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Levers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143986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A lever is </a:t>
            </a:r>
            <a:r>
              <a:rPr lang="en-US" dirty="0" smtClean="0"/>
              <a:t>an </a:t>
            </a:r>
            <a:r>
              <a:rPr lang="en-US" dirty="0"/>
              <a:t>inflexible bar that is free </a:t>
            </a:r>
            <a:r>
              <a:rPr lang="en-US" dirty="0" smtClean="0"/>
              <a:t>to </a:t>
            </a:r>
            <a:r>
              <a:rPr lang="en-US" b="1" dirty="0" smtClean="0"/>
              <a:t>rotate </a:t>
            </a:r>
            <a:r>
              <a:rPr lang="en-US" b="1" dirty="0"/>
              <a:t>about a pivot point</a:t>
            </a:r>
            <a:r>
              <a:rPr lang="en-US" dirty="0"/>
              <a:t> (the fulcrum</a:t>
            </a:r>
            <a:r>
              <a:rPr lang="en-US" dirty="0" smtClean="0"/>
              <a:t>). </a:t>
            </a:r>
          </a:p>
          <a:p>
            <a:pPr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It </a:t>
            </a:r>
            <a:r>
              <a:rPr lang="en-US" b="1" dirty="0" smtClean="0"/>
              <a:t>lifts</a:t>
            </a:r>
            <a:r>
              <a:rPr lang="en-US" dirty="0" smtClean="0"/>
              <a:t> the </a:t>
            </a:r>
            <a:r>
              <a:rPr lang="en-US" b="1" dirty="0" smtClean="0"/>
              <a:t>load</a:t>
            </a:r>
            <a:r>
              <a:rPr lang="en-US" dirty="0" smtClean="0"/>
              <a:t> when </a:t>
            </a:r>
            <a:r>
              <a:rPr lang="en-US" b="1" dirty="0" smtClean="0"/>
              <a:t>effort</a:t>
            </a:r>
            <a:r>
              <a:rPr lang="en-US" dirty="0" smtClean="0"/>
              <a:t> (force) is applied.</a:t>
            </a:r>
            <a:endParaRPr lang="en-GB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2820988"/>
            <a:ext cx="5595938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1778000" y="6057900"/>
            <a:ext cx="6142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3.94: A lever is a simple machine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5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Calculating 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 smtClean="0"/>
              <a:t>If effort is constant:</a:t>
            </a:r>
          </a:p>
          <a:p>
            <a:pPr marL="0" indent="0" fontAlgn="auto">
              <a:spcAft>
                <a:spcPts val="1800"/>
              </a:spcAft>
              <a:buFont typeface="Arial" panose="020B0604020202020204" pitchFamily="34" charset="0"/>
              <a:buNone/>
              <a:defRPr/>
            </a:pPr>
            <a:r>
              <a:rPr lang="en-GB" sz="3000" dirty="0" smtClean="0"/>
              <a:t>Downwards force on leaver = upwards force on load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2800" dirty="0" smtClean="0"/>
          </a:p>
          <a:p>
            <a:pPr fontAlgn="auto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Substitute and solve:</a:t>
            </a:r>
            <a:endParaRPr lang="en-GB" dirty="0"/>
          </a:p>
        </p:txBody>
      </p:sp>
      <p:graphicFrame>
        <p:nvGraphicFramePr>
          <p:cNvPr id="23556" name="Object 3"/>
          <p:cNvGraphicFramePr>
            <a:graphicFrameLocks noChangeAspect="1"/>
          </p:cNvGraphicFramePr>
          <p:nvPr/>
        </p:nvGraphicFramePr>
        <p:xfrm>
          <a:off x="900113" y="4149725"/>
          <a:ext cx="7704137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6" name="Equation" r:id="rId3" imgW="2946240" imgH="406080" progId="Equation.DSMT4">
                  <p:embed/>
                </p:oleObj>
              </mc:Choice>
              <mc:Fallback>
                <p:oleObj name="Equation" r:id="rId3" imgW="2946240" imgH="4060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149725"/>
                        <a:ext cx="7704137" cy="106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Mechanical advantage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84338"/>
          </a:xfrm>
        </p:spPr>
        <p:txBody>
          <a:bodyPr/>
          <a:lstStyle/>
          <a:p>
            <a:r>
              <a:rPr lang="en-US" altLang="en-US" smtClean="0"/>
              <a:t>Mechanical advantage is the </a:t>
            </a:r>
            <a:r>
              <a:rPr lang="en-US" altLang="en-US" b="1" smtClean="0"/>
              <a:t>ratio</a:t>
            </a:r>
            <a:r>
              <a:rPr lang="en-US" altLang="en-US" smtClean="0"/>
              <a:t> between the </a:t>
            </a:r>
            <a:r>
              <a:rPr lang="en-US" altLang="en-US" b="1" smtClean="0"/>
              <a:t>load lifted </a:t>
            </a:r>
            <a:r>
              <a:rPr lang="en-US" altLang="en-US" smtClean="0"/>
              <a:t>and </a:t>
            </a:r>
            <a:r>
              <a:rPr lang="en-GB" altLang="en-US" smtClean="0"/>
              <a:t>the </a:t>
            </a:r>
            <a:r>
              <a:rPr lang="en-GB" altLang="en-US" b="1" smtClean="0"/>
              <a:t>effort applied</a:t>
            </a:r>
            <a:r>
              <a:rPr lang="en-GB" altLang="en-US" smtClean="0"/>
              <a:t>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116013" y="3141663"/>
          <a:ext cx="6361112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" name="Equation" r:id="rId3" imgW="1968480" imgH="863280" progId="Equation.DSMT4">
                  <p:embed/>
                </p:oleObj>
              </mc:Choice>
              <mc:Fallback>
                <p:oleObj name="Equation" r:id="rId3" imgW="1968480" imgH="8632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141663"/>
                        <a:ext cx="6361112" cy="279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Velocity ratio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12900"/>
          </a:xfrm>
        </p:spPr>
        <p:txBody>
          <a:bodyPr/>
          <a:lstStyle/>
          <a:p>
            <a:r>
              <a:rPr lang="en-US" altLang="en-US" dirty="0" smtClean="0"/>
              <a:t>Velocity ratio is the </a:t>
            </a:r>
            <a:r>
              <a:rPr lang="en-US" altLang="en-US" b="1" dirty="0" smtClean="0"/>
              <a:t>ratio</a:t>
            </a:r>
            <a:r>
              <a:rPr lang="en-US" altLang="en-US" dirty="0" smtClean="0"/>
              <a:t> of the </a:t>
            </a:r>
            <a:r>
              <a:rPr lang="en-US" altLang="en-US" b="1" dirty="0" smtClean="0"/>
              <a:t>distance moved by the effort</a:t>
            </a:r>
            <a:r>
              <a:rPr lang="en-US" altLang="en-US" dirty="0" smtClean="0"/>
              <a:t> to the </a:t>
            </a:r>
            <a:r>
              <a:rPr lang="en-US" altLang="en-US" b="1" dirty="0" smtClean="0"/>
              <a:t>distance moved by the load</a:t>
            </a:r>
            <a:r>
              <a:rPr lang="en-US" altLang="en-US" dirty="0" smtClean="0"/>
              <a:t>.</a:t>
            </a:r>
            <a:endParaRPr lang="en-GB" alt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187450" y="3644900"/>
          <a:ext cx="6396038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5" name="Equation" r:id="rId3" imgW="2145960" imgH="711000" progId="Equation.DSMT4">
                  <p:embed/>
                </p:oleObj>
              </mc:Choice>
              <mc:Fallback>
                <p:oleObj name="Equation" r:id="rId3" imgW="2145960" imgH="711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644900"/>
                        <a:ext cx="6396038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1584325"/>
          </a:xfrm>
        </p:spPr>
        <p:txBody>
          <a:bodyPr/>
          <a:lstStyle/>
          <a:p>
            <a:r>
              <a:rPr lang="en-US" altLang="en-US" smtClean="0"/>
              <a:t>Efficiency (</a:t>
            </a:r>
            <a:r>
              <a:rPr lang="en-US" altLang="en-US" smtClean="0">
                <a:sym typeface="Symbol" pitchFamily="18" charset="2"/>
              </a:rPr>
              <a:t>) </a:t>
            </a:r>
            <a:r>
              <a:rPr lang="en-US" altLang="en-US" smtClean="0"/>
              <a:t>of a machine is the </a:t>
            </a:r>
            <a:r>
              <a:rPr lang="en-US" altLang="en-US" b="1" smtClean="0"/>
              <a:t>ratio</a:t>
            </a:r>
            <a:r>
              <a:rPr lang="en-US" altLang="en-US" smtClean="0"/>
              <a:t> of the </a:t>
            </a:r>
            <a:r>
              <a:rPr lang="en-US" altLang="en-US" b="1" smtClean="0"/>
              <a:t>work delivered</a:t>
            </a:r>
            <a:r>
              <a:rPr lang="en-US" altLang="en-US" smtClean="0"/>
              <a:t> (output) to the </a:t>
            </a:r>
            <a:r>
              <a:rPr lang="en-US" altLang="en-US" b="1" smtClean="0"/>
              <a:t>work applied </a:t>
            </a:r>
            <a:r>
              <a:rPr lang="en-US" altLang="en-US" smtClean="0"/>
              <a:t>(input), expressed as a </a:t>
            </a:r>
            <a:r>
              <a:rPr lang="en-US" altLang="en-US" b="1" smtClean="0"/>
              <a:t>percentage</a:t>
            </a:r>
            <a:r>
              <a:rPr lang="en-US" altLang="en-US" smtClean="0"/>
              <a:t>.</a:t>
            </a:r>
            <a:endParaRPr lang="en-GB" altLang="en-US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58888" y="2708275"/>
          <a:ext cx="5383212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9" name="Equation" r:id="rId3" imgW="2031840" imgH="1333440" progId="Equation.DSMT4">
                  <p:embed/>
                </p:oleObj>
              </mc:Choice>
              <mc:Fallback>
                <p:oleObj name="Equation" r:id="rId3" imgW="2031840" imgH="13334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708275"/>
                        <a:ext cx="5383212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Classification of levers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08050"/>
            <a:ext cx="40386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6000750" y="5445125"/>
            <a:ext cx="2374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/>
              <a:t>Figure 3.99: The three classes of levers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Activity 3.4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 smtClean="0"/>
              <a:t>Test your knowledge of this section by completing </a:t>
            </a:r>
            <a:br>
              <a:rPr lang="en-US" sz="3600" dirty="0" smtClean="0"/>
            </a:br>
            <a:r>
              <a:rPr lang="en-US" sz="3600" dirty="0" smtClean="0"/>
              <a:t>Activity 3.4</a:t>
            </a:r>
            <a:br>
              <a:rPr lang="en-US" sz="3600" dirty="0" smtClean="0"/>
            </a:br>
            <a:r>
              <a:rPr lang="en-US" sz="3600" dirty="0" smtClean="0"/>
              <a:t>(page 86 of your Student’s Book) </a:t>
            </a:r>
            <a:endParaRPr lang="en-GB" sz="3600" dirty="0"/>
          </a:p>
        </p:txBody>
      </p:sp>
      <p:pic>
        <p:nvPicPr>
          <p:cNvPr id="2867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Types of lifting machines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68375"/>
            <a:ext cx="37338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9"/>
          <p:cNvSpPr txBox="1">
            <a:spLocks noChangeArrowheads="1"/>
          </p:cNvSpPr>
          <p:nvPr/>
        </p:nvSpPr>
        <p:spPr bwMode="auto">
          <a:xfrm>
            <a:off x="1114425" y="2735263"/>
            <a:ext cx="27352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3200"/>
              <a:t>Single-rope pulley system</a:t>
            </a:r>
            <a:endParaRPr lang="en-GB" altLang="en-US" sz="320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51046" y="5589240"/>
            <a:ext cx="2884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</a:t>
            </a:r>
            <a:r>
              <a:rPr lang="en-US" altLang="en-US" i="1" dirty="0" smtClean="0"/>
              <a:t>3.114: Single-rope </a:t>
            </a:r>
          </a:p>
          <a:p>
            <a:r>
              <a:rPr lang="en-US" altLang="en-US" i="1" dirty="0" smtClean="0"/>
              <a:t>pulley system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98438"/>
            <a:ext cx="9036496" cy="19351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Unit </a:t>
            </a:r>
            <a:r>
              <a:rPr lang="en-US" sz="3600" dirty="0" smtClean="0"/>
              <a:t>3.1</a:t>
            </a:r>
            <a:r>
              <a:rPr lang="en-US" sz="3600" dirty="0"/>
              <a:t>: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>Parallelogram of forces, resultant and equilibrant (forces acting on the same point)</a:t>
            </a:r>
            <a:endParaRPr lang="en-GB" sz="3600" dirty="0"/>
          </a:p>
        </p:txBody>
      </p:sp>
      <p:sp>
        <p:nvSpPr>
          <p:cNvPr id="5123" name="Rectangle 10"/>
          <p:cNvSpPr>
            <a:spLocks noChangeArrowheads="1"/>
          </p:cNvSpPr>
          <p:nvPr/>
        </p:nvSpPr>
        <p:spPr bwMode="auto">
          <a:xfrm>
            <a:off x="1619672" y="5662613"/>
            <a:ext cx="712904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3.1: Even if the car is not moving, </a:t>
            </a:r>
            <a:br>
              <a:rPr lang="en-US" altLang="en-US" i="1" dirty="0"/>
            </a:br>
            <a:r>
              <a:rPr lang="en-US" altLang="en-US" i="1" dirty="0"/>
              <a:t>there are still forces acting on both the </a:t>
            </a:r>
            <a:r>
              <a:rPr lang="en-GB" altLang="en-US" i="1" dirty="0"/>
              <a:t>car and the man</a:t>
            </a:r>
            <a:endParaRPr lang="en-GB" altLang="en-US" dirty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2212975"/>
            <a:ext cx="57340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900" dirty="0" smtClean="0"/>
              <a:t>Types of lifting machines </a:t>
            </a:r>
            <a:r>
              <a:rPr lang="en-GB" sz="4000" b="0" i="1" dirty="0" smtClean="0"/>
              <a:t>(continued)</a:t>
            </a:r>
            <a:endParaRPr lang="en-GB" sz="4000" b="0" i="1" dirty="0"/>
          </a:p>
        </p:txBody>
      </p:sp>
      <p:sp>
        <p:nvSpPr>
          <p:cNvPr id="30723" name="TextBox 9"/>
          <p:cNvSpPr txBox="1">
            <a:spLocks noChangeArrowheads="1"/>
          </p:cNvSpPr>
          <p:nvPr/>
        </p:nvSpPr>
        <p:spPr bwMode="auto">
          <a:xfrm>
            <a:off x="1907704" y="1844824"/>
            <a:ext cx="5697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3200"/>
              <a:t>Wheel-and-axle lifting machine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911475"/>
            <a:ext cx="5127625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051050" y="6057900"/>
            <a:ext cx="5868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</a:t>
            </a:r>
            <a:r>
              <a:rPr lang="en-US" altLang="en-US" i="1" dirty="0" smtClean="0"/>
              <a:t>3.116: Wheel-and-axle lifting machine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Important formulae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39750" y="1196975"/>
          <a:ext cx="14462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8" name="Equation" r:id="rId3" imgW="622080" imgH="393480" progId="Equation.DSMT4">
                  <p:embed/>
                </p:oleObj>
              </mc:Choice>
              <mc:Fallback>
                <p:oleObj name="Equation" r:id="rId3" imgW="62208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196975"/>
                        <a:ext cx="144621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4067175"/>
            <a:ext cx="77771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700" dirty="0">
                <a:latin typeface="Times New Roman" pitchFamily="18" charset="0"/>
                <a:cs typeface="Times New Roman" pitchFamily="18" charset="0"/>
              </a:rPr>
              <a:t>VR for </a:t>
            </a:r>
            <a:r>
              <a:rPr lang="en-US" altLang="en-US" sz="2700" b="1" dirty="0">
                <a:latin typeface="Times New Roman" pitchFamily="18" charset="0"/>
                <a:cs typeface="Times New Roman" pitchFamily="18" charset="0"/>
              </a:rPr>
              <a:t>single-rope pulley system </a:t>
            </a:r>
            <a:r>
              <a:rPr lang="en-US" altLang="en-US" sz="2700" dirty="0">
                <a:latin typeface="Times New Roman" pitchFamily="18" charset="0"/>
                <a:cs typeface="Times New Roman" pitchFamily="18" charset="0"/>
              </a:rPr>
              <a:t>= number of pulleys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33413" y="5084763"/>
          <a:ext cx="6746875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9" name="Equation" r:id="rId5" imgW="2933640" imgH="393480" progId="Equation.DSMT4">
                  <p:embed/>
                </p:oleObj>
              </mc:Choice>
              <mc:Fallback>
                <p:oleObj name="Equation" r:id="rId5" imgW="293364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3" y="5084763"/>
                        <a:ext cx="6746875" cy="906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39750" y="2620963"/>
          <a:ext cx="31400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0" name="Equation" r:id="rId7" imgW="1320480" imgH="393480" progId="Equation.DSMT4">
                  <p:embed/>
                </p:oleObj>
              </mc:Choice>
              <mc:Fallback>
                <p:oleObj name="Equation" r:id="rId7" imgW="1320480" imgH="3934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620963"/>
                        <a:ext cx="3140075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Activity 3.5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 smtClean="0"/>
              <a:t>Test your knowledge of this section by completing </a:t>
            </a:r>
            <a:br>
              <a:rPr lang="en-US" sz="3600" dirty="0" smtClean="0"/>
            </a:br>
            <a:r>
              <a:rPr lang="en-US" sz="3600" dirty="0" smtClean="0"/>
              <a:t>Activity 3.5</a:t>
            </a:r>
            <a:br>
              <a:rPr lang="en-US" sz="3600" dirty="0" smtClean="0"/>
            </a:br>
            <a:r>
              <a:rPr lang="en-US" sz="3600" dirty="0" smtClean="0"/>
              <a:t>(page 91 of your Student’s Book) </a:t>
            </a:r>
            <a:endParaRPr lang="en-GB" sz="3600" dirty="0"/>
          </a:p>
        </p:txBody>
      </p:sp>
      <p:pic>
        <p:nvPicPr>
          <p:cNvPr id="3277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Summative activity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sz="3600" dirty="0"/>
              <a:t>Read the </a:t>
            </a:r>
            <a:r>
              <a:rPr lang="en-US" sz="3600" b="1" dirty="0"/>
              <a:t>module summary </a:t>
            </a:r>
            <a:r>
              <a:rPr lang="en-US" sz="3600" dirty="0"/>
              <a:t>on page </a:t>
            </a:r>
            <a:r>
              <a:rPr lang="en-US" sz="3600" dirty="0" smtClean="0"/>
              <a:t>93 </a:t>
            </a:r>
            <a:r>
              <a:rPr lang="en-US" sz="3600" dirty="0"/>
              <a:t>and complete the</a:t>
            </a:r>
            <a:br>
              <a:rPr lang="en-US" sz="3600" dirty="0"/>
            </a:br>
            <a:r>
              <a:rPr lang="en-US" sz="3600" b="1" dirty="0"/>
              <a:t>summative activity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on page </a:t>
            </a:r>
            <a:r>
              <a:rPr lang="en-ZA" sz="3600" smtClean="0"/>
              <a:t>97</a:t>
            </a:r>
            <a:endParaRPr lang="en-GB" sz="3600" dirty="0"/>
          </a:p>
        </p:txBody>
      </p:sp>
      <p:pic>
        <p:nvPicPr>
          <p:cNvPr id="3379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Definitions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b="1" dirty="0" smtClean="0"/>
              <a:t>Resultant</a:t>
            </a:r>
            <a:br>
              <a:rPr lang="en-GB" altLang="en-US" b="1" dirty="0" smtClean="0"/>
            </a:br>
            <a:r>
              <a:rPr lang="en-GB" altLang="en-US" dirty="0" smtClean="0"/>
              <a:t>T</a:t>
            </a:r>
            <a:r>
              <a:rPr lang="en-US" altLang="en-US" dirty="0" smtClean="0"/>
              <a:t>hat single force that can </a:t>
            </a:r>
            <a:r>
              <a:rPr lang="en-US" altLang="en-US" b="1" dirty="0" smtClean="0"/>
              <a:t>replace</a:t>
            </a:r>
            <a:r>
              <a:rPr lang="en-US" altLang="en-US" dirty="0" smtClean="0"/>
              <a:t> the two or more forces and produce the same effect</a:t>
            </a:r>
          </a:p>
          <a:p>
            <a:endParaRPr lang="en-US" altLang="en-US" dirty="0" smtClean="0"/>
          </a:p>
          <a:p>
            <a:r>
              <a:rPr lang="en-GB" altLang="en-US" b="1" dirty="0" smtClean="0"/>
              <a:t>Equilibrium</a:t>
            </a:r>
            <a:br>
              <a:rPr lang="en-GB" altLang="en-US" b="1" dirty="0" smtClean="0"/>
            </a:br>
            <a:r>
              <a:rPr lang="en-GB" altLang="en-US" dirty="0" smtClean="0"/>
              <a:t>Forces that </a:t>
            </a:r>
            <a:r>
              <a:rPr lang="en-GB" altLang="en-US" b="1" dirty="0" smtClean="0"/>
              <a:t>cancel each other out </a:t>
            </a:r>
            <a:r>
              <a:rPr lang="en-GB" altLang="en-US" dirty="0" smtClean="0"/>
              <a:t>because they have the same magnitude but act in opposite directions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900" dirty="0" smtClean="0"/>
              <a:t>Definitions </a:t>
            </a:r>
            <a:r>
              <a:rPr lang="en-GB" sz="4900" b="0" dirty="0" smtClean="0"/>
              <a:t/>
            </a:r>
            <a:br>
              <a:rPr lang="en-GB" sz="4900" b="0" dirty="0" smtClean="0"/>
            </a:br>
            <a:endParaRPr lang="en-GB" sz="4000" dirty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4115" y="1700808"/>
            <a:ext cx="8229600" cy="4525963"/>
          </a:xfrm>
        </p:spPr>
        <p:txBody>
          <a:bodyPr/>
          <a:lstStyle/>
          <a:p>
            <a:r>
              <a:rPr lang="en-GB" altLang="en-US" b="1" dirty="0" smtClean="0"/>
              <a:t>Equilibrant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T</a:t>
            </a:r>
            <a:r>
              <a:rPr lang="en-US" altLang="en-US" dirty="0" smtClean="0"/>
              <a:t>he single force that will </a:t>
            </a:r>
            <a:r>
              <a:rPr lang="en-US" altLang="en-US" b="1" dirty="0" smtClean="0"/>
              <a:t>balance</a:t>
            </a:r>
            <a:r>
              <a:rPr lang="en-US" altLang="en-US" dirty="0" smtClean="0"/>
              <a:t> one or more </a:t>
            </a:r>
            <a:r>
              <a:rPr lang="en-US" altLang="en-US" b="1" dirty="0" smtClean="0"/>
              <a:t>unbalanced forces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GB" alt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Addition of parallel forces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altLang="en-US" dirty="0" smtClean="0"/>
              <a:t>Forces in </a:t>
            </a:r>
            <a:r>
              <a:rPr lang="en-GB" altLang="en-US" b="1" dirty="0" smtClean="0"/>
              <a:t>same</a:t>
            </a:r>
            <a:r>
              <a:rPr lang="en-GB" altLang="en-US" dirty="0" smtClean="0"/>
              <a:t> direction: </a:t>
            </a:r>
            <a:r>
              <a:rPr lang="en-GB" altLang="en-US" b="1" dirty="0" smtClean="0"/>
              <a:t>Add</a:t>
            </a:r>
            <a:r>
              <a:rPr lang="en-GB" altLang="en-US" dirty="0" smtClean="0"/>
              <a:t> them</a:t>
            </a:r>
          </a:p>
          <a:p>
            <a:pPr>
              <a:spcAft>
                <a:spcPts val="600"/>
              </a:spcAft>
            </a:pPr>
            <a:r>
              <a:rPr lang="en-GB" altLang="en-US" dirty="0" smtClean="0"/>
              <a:t>Forces in </a:t>
            </a:r>
            <a:r>
              <a:rPr lang="en-GB" altLang="en-US" b="1" dirty="0" smtClean="0"/>
              <a:t>opposite</a:t>
            </a:r>
            <a:r>
              <a:rPr lang="en-GB" altLang="en-US" dirty="0" smtClean="0"/>
              <a:t> direction: </a:t>
            </a:r>
            <a:r>
              <a:rPr lang="en-GB" altLang="en-US" b="1" dirty="0" smtClean="0"/>
              <a:t>Subtract</a:t>
            </a:r>
            <a:r>
              <a:rPr lang="en-GB" altLang="en-US" dirty="0" smtClean="0"/>
              <a:t> them</a:t>
            </a:r>
          </a:p>
          <a:p>
            <a:endParaRPr lang="en-GB" altLang="en-US" dirty="0" smtClean="0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851025" y="3284538"/>
            <a:ext cx="4592638" cy="2357437"/>
            <a:chOff x="1850569" y="3284984"/>
            <a:chExt cx="4593639" cy="2356470"/>
          </a:xfrm>
        </p:grpSpPr>
        <p:pic>
          <p:nvPicPr>
            <p:cNvPr id="819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4365104"/>
              <a:ext cx="3886200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ight Brace 3"/>
            <p:cNvSpPr/>
            <p:nvPr/>
          </p:nvSpPr>
          <p:spPr>
            <a:xfrm rot="16200000">
              <a:off x="5328836" y="3534483"/>
              <a:ext cx="287219" cy="1368723"/>
            </a:xfrm>
            <a:prstGeom prst="rightBrac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Right Brace 5"/>
            <p:cNvSpPr/>
            <p:nvPr/>
          </p:nvSpPr>
          <p:spPr>
            <a:xfrm rot="16200000">
              <a:off x="2698571" y="3787743"/>
              <a:ext cx="290393" cy="865376"/>
            </a:xfrm>
            <a:prstGeom prst="rightBrac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8200" name="TextBox 4"/>
            <p:cNvSpPr txBox="1">
              <a:spLocks noChangeArrowheads="1"/>
            </p:cNvSpPr>
            <p:nvPr/>
          </p:nvSpPr>
          <p:spPr bwMode="auto">
            <a:xfrm>
              <a:off x="4629708" y="3284984"/>
              <a:ext cx="18145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2000">
                  <a:solidFill>
                    <a:srgbClr val="0070C0"/>
                  </a:solidFill>
                </a:rPr>
                <a:t>Add these together</a:t>
              </a:r>
            </a:p>
          </p:txBody>
        </p:sp>
        <p:sp>
          <p:nvSpPr>
            <p:cNvPr id="8201" name="TextBox 7"/>
            <p:cNvSpPr txBox="1">
              <a:spLocks noChangeArrowheads="1"/>
            </p:cNvSpPr>
            <p:nvPr/>
          </p:nvSpPr>
          <p:spPr bwMode="auto">
            <a:xfrm>
              <a:off x="1850569" y="3284984"/>
              <a:ext cx="198647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2000" dirty="0">
                  <a:solidFill>
                    <a:srgbClr val="00B050"/>
                  </a:solidFill>
                </a:rPr>
                <a:t>Subtract this from the others</a:t>
              </a:r>
            </a:p>
          </p:txBody>
        </p:sp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88488" y="5919902"/>
            <a:ext cx="669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</a:t>
            </a:r>
            <a:r>
              <a:rPr lang="en-US" altLang="en-US" i="1" dirty="0" smtClean="0"/>
              <a:t>3.6: </a:t>
            </a:r>
            <a:r>
              <a:rPr lang="en-ZA" altLang="en-US" i="1" dirty="0" smtClean="0"/>
              <a:t>Three forces acting on an object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r>
              <a:rPr lang="en-GB" altLang="en-US" dirty="0" smtClean="0"/>
              <a:t>Addition of </a:t>
            </a:r>
            <a:br>
              <a:rPr lang="en-GB" altLang="en-US" dirty="0" smtClean="0"/>
            </a:br>
            <a:r>
              <a:rPr lang="en-GB" altLang="en-US" dirty="0" smtClean="0"/>
              <a:t>non-parallel forces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altLang="en-US" dirty="0" smtClean="0"/>
              <a:t>Use a </a:t>
            </a:r>
            <a:r>
              <a:rPr lang="en-GB" altLang="en-US" b="1" dirty="0" smtClean="0"/>
              <a:t>vector diagram </a:t>
            </a:r>
            <a:r>
              <a:rPr lang="en-GB" altLang="en-US" dirty="0" smtClean="0"/>
              <a:t>to create a </a:t>
            </a:r>
            <a:r>
              <a:rPr lang="en-GB" altLang="en-US" b="1" dirty="0" smtClean="0"/>
              <a:t>parallelogram of forces</a:t>
            </a:r>
            <a:r>
              <a:rPr lang="en-GB" altLang="en-US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en-GB" altLang="en-US" dirty="0" smtClean="0"/>
              <a:t>Include </a:t>
            </a:r>
            <a:r>
              <a:rPr lang="en-GB" altLang="en-US" b="1" dirty="0" smtClean="0"/>
              <a:t>scale</a:t>
            </a:r>
            <a:r>
              <a:rPr lang="en-GB" altLang="en-US" dirty="0" smtClean="0"/>
              <a:t>.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761852"/>
            <a:ext cx="75628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5813425" y="5399682"/>
            <a:ext cx="271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 dirty="0"/>
              <a:t>Scale: 0,5 mm = 1 N</a:t>
            </a:r>
            <a:endParaRPr lang="en-GB" altLang="en-US" dirty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755576" y="5919812"/>
            <a:ext cx="7993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</a:t>
            </a:r>
            <a:r>
              <a:rPr lang="en-US" altLang="en-US" i="1" dirty="0" smtClean="0"/>
              <a:t>3.16: </a:t>
            </a:r>
            <a:r>
              <a:rPr lang="en-ZA" altLang="en-US" i="1" dirty="0" smtClean="0"/>
              <a:t>Parallelogram of forces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Activity 3.1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 smtClean="0"/>
              <a:t>Test your knowledge of this section by completing </a:t>
            </a:r>
            <a:br>
              <a:rPr lang="en-US" sz="3600" dirty="0" smtClean="0"/>
            </a:br>
            <a:r>
              <a:rPr lang="en-US" sz="3600" dirty="0" smtClean="0"/>
              <a:t>Activity 3.1 </a:t>
            </a:r>
            <a:br>
              <a:rPr lang="en-US" sz="3600" dirty="0" smtClean="0"/>
            </a:br>
            <a:r>
              <a:rPr lang="en-US" sz="3600" dirty="0" smtClean="0"/>
              <a:t>(page 52 of your Student’s Book) </a:t>
            </a:r>
            <a:endParaRPr lang="en-GB" sz="3600" dirty="0"/>
          </a:p>
        </p:txBody>
      </p:sp>
      <p:pic>
        <p:nvPicPr>
          <p:cNvPr id="1024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44450"/>
            <a:ext cx="814705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Unit 3.2: </a:t>
            </a:r>
            <a:br>
              <a:rPr lang="en-US" dirty="0" smtClean="0"/>
            </a:br>
            <a:r>
              <a:rPr lang="en-GB" dirty="0"/>
              <a:t>Triangle of forces</a:t>
            </a:r>
          </a:p>
        </p:txBody>
      </p:sp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1873250" y="5597525"/>
            <a:ext cx="6465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/>
              <a:t>Figure 3.25: Static equilibrium is a very important principle </a:t>
            </a:r>
            <a:br>
              <a:rPr lang="en-US" altLang="en-US" i="1" dirty="0"/>
            </a:br>
            <a:r>
              <a:rPr lang="en-US" altLang="en-US" i="1" dirty="0"/>
              <a:t>in engineering and </a:t>
            </a:r>
            <a:r>
              <a:rPr lang="en-GB" altLang="en-US" i="1" dirty="0"/>
              <a:t>construction</a:t>
            </a:r>
            <a:endParaRPr lang="en-GB" altLang="en-US" dirty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628775"/>
            <a:ext cx="578167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2671</TotalTime>
  <Words>534</Words>
  <Application>Microsoft Office PowerPoint</Application>
  <PresentationFormat>On-screen Show (4:3)</PresentationFormat>
  <Paragraphs>100</Paragraphs>
  <Slides>33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Equation</vt:lpstr>
      <vt:lpstr>PowerPoint Presentation</vt:lpstr>
      <vt:lpstr>PowerPoint Presentation</vt:lpstr>
      <vt:lpstr>Unit 3.1:  Parallelogram of forces, resultant and equilibrant (forces acting on the same point)</vt:lpstr>
      <vt:lpstr>Definitions</vt:lpstr>
      <vt:lpstr>Definitions  </vt:lpstr>
      <vt:lpstr>Addition of parallel forces</vt:lpstr>
      <vt:lpstr>Addition of  non-parallel forces</vt:lpstr>
      <vt:lpstr>Activity 3.1</vt:lpstr>
      <vt:lpstr>Unit 3.2:  Triangle of forces</vt:lpstr>
      <vt:lpstr>The triangle of forces</vt:lpstr>
      <vt:lpstr>Bow’s notation</vt:lpstr>
      <vt:lpstr>Activity 3.2</vt:lpstr>
      <vt:lpstr>Unit 3.3:  Moment of a force</vt:lpstr>
      <vt:lpstr>Moment of a force</vt:lpstr>
      <vt:lpstr>Designation of moments</vt:lpstr>
      <vt:lpstr>Torque</vt:lpstr>
      <vt:lpstr>VIDEO: Torque</vt:lpstr>
      <vt:lpstr>VIDEO: Torque – example</vt:lpstr>
      <vt:lpstr>The law of moments</vt:lpstr>
      <vt:lpstr>Activity 3.3</vt:lpstr>
      <vt:lpstr>Unit 3.4:  Lifting machines</vt:lpstr>
      <vt:lpstr>Levers</vt:lpstr>
      <vt:lpstr>Calculating load</vt:lpstr>
      <vt:lpstr>Mechanical advantage</vt:lpstr>
      <vt:lpstr>Velocity ratio</vt:lpstr>
      <vt:lpstr>Efficiency</vt:lpstr>
      <vt:lpstr>Classification of levers</vt:lpstr>
      <vt:lpstr>Activity 3.4</vt:lpstr>
      <vt:lpstr>Types of lifting machines</vt:lpstr>
      <vt:lpstr>Types of lifting machines (continued)</vt:lpstr>
      <vt:lpstr>Important formulae</vt:lpstr>
      <vt:lpstr>Activity 3.5</vt:lpstr>
      <vt:lpstr>Summative activity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Science N1</dc:title>
  <dc:creator>Promise</dc:creator>
  <cp:lastModifiedBy>Promise</cp:lastModifiedBy>
  <cp:revision>884</cp:revision>
  <cp:lastPrinted>2015-11-12T09:47:11Z</cp:lastPrinted>
  <dcterms:created xsi:type="dcterms:W3CDTF">2015-10-27T10:08:30Z</dcterms:created>
  <dcterms:modified xsi:type="dcterms:W3CDTF">2016-09-27T10:10:53Z</dcterms:modified>
</cp:coreProperties>
</file>