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323" r:id="rId2"/>
    <p:sldId id="408" r:id="rId3"/>
    <p:sldId id="409" r:id="rId4"/>
    <p:sldId id="396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367" r:id="rId14"/>
    <p:sldId id="405" r:id="rId15"/>
    <p:sldId id="406" r:id="rId16"/>
    <p:sldId id="407" r:id="rId17"/>
    <p:sldId id="393" r:id="rId18"/>
  </p:sldIdLst>
  <p:sldSz cx="9144000" cy="6858000" type="screen4x3"/>
  <p:notesSz cx="6896100" cy="10033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60">
          <p15:clr>
            <a:srgbClr val="A4A3A4"/>
          </p15:clr>
        </p15:guide>
        <p15:guide id="2" pos="217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2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184" y="-120"/>
      </p:cViewPr>
      <p:guideLst>
        <p:guide orient="horz" pos="3160"/>
        <p:guide pos="217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7675" cy="501650"/>
          </a:xfrm>
          <a:prstGeom prst="rect">
            <a:avLst/>
          </a:prstGeom>
        </p:spPr>
        <p:txBody>
          <a:bodyPr vert="horz" lIns="91230" tIns="45615" rIns="91230" bIns="456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6838" y="0"/>
            <a:ext cx="2987675" cy="501650"/>
          </a:xfrm>
          <a:prstGeom prst="rect">
            <a:avLst/>
          </a:prstGeom>
        </p:spPr>
        <p:txBody>
          <a:bodyPr vert="horz" lIns="91230" tIns="45615" rIns="91230" bIns="456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0EC9023-06B5-4D91-B291-C6B664F48A05}" type="datetimeFigureOut">
              <a:rPr lang="en-ZA"/>
              <a:pPr>
                <a:defRPr/>
              </a:pPr>
              <a:t>2016/09/27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29763"/>
            <a:ext cx="2987675" cy="501650"/>
          </a:xfrm>
          <a:prstGeom prst="rect">
            <a:avLst/>
          </a:prstGeom>
        </p:spPr>
        <p:txBody>
          <a:bodyPr vert="horz" lIns="91230" tIns="45615" rIns="91230" bIns="456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6838" y="9529763"/>
            <a:ext cx="2987675" cy="501650"/>
          </a:xfrm>
          <a:prstGeom prst="rect">
            <a:avLst/>
          </a:prstGeom>
        </p:spPr>
        <p:txBody>
          <a:bodyPr vert="horz" lIns="91230" tIns="45615" rIns="91230" bIns="456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CB4DCB-97C0-4F79-9CCC-7D3F89AC6D2C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30659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2051050" cy="5540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2051050" cy="5540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ZA" altLang="en-US" sz="3000" b="1" smtClean="0">
                <a:solidFill>
                  <a:schemeClr val="bg1"/>
                </a:solidFill>
                <a:cs typeface="Arial" pitchFamily="34" charset="0"/>
              </a:rPr>
              <a:t>TVET FIRST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0" y="-615"/>
            <a:ext cx="9156395" cy="1450404"/>
          </a:xfrm>
          <a:solidFill>
            <a:srgbClr val="C9252B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123728" y="6120680"/>
            <a:ext cx="5128558" cy="764704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4400" b="1">
                <a:solidFill>
                  <a:srgbClr val="C9252B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471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80920" cy="1143000"/>
          </a:xfrm>
        </p:spPr>
        <p:txBody>
          <a:bodyPr anchor="t">
            <a:normAutofit/>
          </a:bodyPr>
          <a:lstStyle>
            <a:lvl1pPr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844824"/>
            <a:ext cx="4042792" cy="460851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11560" y="2132856"/>
            <a:ext cx="3456384" cy="3024336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51520" y="5589240"/>
            <a:ext cx="4175249" cy="86201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500" b="0" i="1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0409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53752"/>
            <a:ext cx="6635080" cy="1143000"/>
          </a:xfrm>
        </p:spPr>
        <p:txBody>
          <a:bodyPr anchor="t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7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5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1078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53752"/>
            <a:ext cx="6635080" cy="1143000"/>
          </a:xfrm>
        </p:spPr>
        <p:txBody>
          <a:bodyPr anchor="t"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639341"/>
            <a:ext cx="4042792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251520" y="1918915"/>
            <a:ext cx="3960440" cy="3024336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51520" y="5303291"/>
            <a:ext cx="4175249" cy="862013"/>
          </a:xfrm>
        </p:spPr>
        <p:txBody>
          <a:bodyPr>
            <a:normAutofit/>
          </a:bodyPr>
          <a:lstStyle>
            <a:lvl1pPr marL="0" indent="0" algn="ctr">
              <a:buNone/>
              <a:defRPr sz="2500" b="0" i="1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33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53752"/>
            <a:ext cx="6635080" cy="1143000"/>
          </a:xfrm>
        </p:spPr>
        <p:txBody>
          <a:bodyPr anchor="t"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639341"/>
            <a:ext cx="4042792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007537" y="1556792"/>
            <a:ext cx="2664296" cy="3386459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51520" y="5303291"/>
            <a:ext cx="4175249" cy="862013"/>
          </a:xfrm>
        </p:spPr>
        <p:txBody>
          <a:bodyPr>
            <a:normAutofit/>
          </a:bodyPr>
          <a:lstStyle>
            <a:lvl1pPr marL="0" indent="0" algn="ctr">
              <a:buNone/>
              <a:defRPr sz="2500" b="0" i="1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75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53752"/>
            <a:ext cx="6635080" cy="1143000"/>
          </a:xfrm>
        </p:spPr>
        <p:txBody>
          <a:bodyPr anchor="t"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493242"/>
            <a:ext cx="4042792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716016" y="1772816"/>
            <a:ext cx="3960440" cy="3024336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16016" y="5157192"/>
            <a:ext cx="4175249" cy="862013"/>
          </a:xfrm>
        </p:spPr>
        <p:txBody>
          <a:bodyPr>
            <a:normAutofit/>
          </a:bodyPr>
          <a:lstStyle>
            <a:lvl1pPr marL="0" indent="0" algn="ctr">
              <a:buNone/>
              <a:defRPr sz="2500" b="0" i="1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268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44525" y="980728"/>
            <a:ext cx="7127875" cy="41754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50825" y="5301208"/>
            <a:ext cx="8642350" cy="1079500"/>
          </a:xfrm>
        </p:spPr>
        <p:txBody>
          <a:bodyPr/>
          <a:lstStyle>
            <a:lvl1pPr marL="0" indent="0">
              <a:buNone/>
              <a:defRPr b="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051720" y="72008"/>
            <a:ext cx="6840760" cy="764704"/>
          </a:xfrm>
        </p:spPr>
        <p:txBody>
          <a:bodyPr>
            <a:noAutofit/>
          </a:bodyPr>
          <a:lstStyle>
            <a:lvl1pPr marL="0" indent="0" algn="ctr">
              <a:buNone/>
              <a:defRPr sz="4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1456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t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53752"/>
            <a:ext cx="6645424" cy="1143000"/>
          </a:xfrm>
        </p:spPr>
        <p:txBody>
          <a:bodyPr anchor="t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28163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ion/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 userDrawn="1"/>
        </p:nvGrpSpPr>
        <p:grpSpPr bwMode="auto">
          <a:xfrm>
            <a:off x="827088" y="4894263"/>
            <a:ext cx="1414462" cy="906462"/>
            <a:chOff x="827585" y="4893699"/>
            <a:chExt cx="1414079" cy="907450"/>
          </a:xfrm>
        </p:grpSpPr>
        <p:sp>
          <p:nvSpPr>
            <p:cNvPr id="6" name="Oval 5"/>
            <p:cNvSpPr/>
            <p:nvPr userDrawn="1"/>
          </p:nvSpPr>
          <p:spPr>
            <a:xfrm>
              <a:off x="827585" y="5157511"/>
              <a:ext cx="1414079" cy="643638"/>
            </a:xfrm>
            <a:prstGeom prst="ellipse">
              <a:avLst/>
            </a:prstGeom>
            <a:ln>
              <a:solidFill>
                <a:srgbClr val="C9252B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900" b="1" i="1" dirty="0"/>
                <a:t>Play me</a:t>
              </a:r>
            </a:p>
          </p:txBody>
        </p:sp>
        <p:cxnSp>
          <p:nvCxnSpPr>
            <p:cNvPr id="7" name="Straight Arrow Connector 6"/>
            <p:cNvCxnSpPr/>
            <p:nvPr userDrawn="1"/>
          </p:nvCxnSpPr>
          <p:spPr>
            <a:xfrm flipV="1">
              <a:off x="2241664" y="4893699"/>
              <a:ext cx="0" cy="584837"/>
            </a:xfrm>
            <a:prstGeom prst="straightConnector1">
              <a:avLst/>
            </a:prstGeom>
            <a:ln w="38100">
              <a:solidFill>
                <a:srgbClr val="C9252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Media Placeholder 11"/>
          <p:cNvSpPr>
            <a:spLocks noGrp="1"/>
          </p:cNvSpPr>
          <p:nvPr>
            <p:ph type="media" sz="quarter" idx="11"/>
          </p:nvPr>
        </p:nvSpPr>
        <p:spPr>
          <a:xfrm>
            <a:off x="755576" y="980728"/>
            <a:ext cx="7848872" cy="3864422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700338" y="5157788"/>
            <a:ext cx="5903912" cy="1151532"/>
          </a:xfrm>
        </p:spPr>
        <p:txBody>
          <a:bodyPr>
            <a:noAutofit/>
          </a:bodyPr>
          <a:lstStyle>
            <a:lvl1pPr marL="0" indent="0">
              <a:buNone/>
              <a:defRPr sz="3200" b="0" i="1"/>
            </a:lvl1pPr>
            <a:lvl2pPr marL="457200" indent="0">
              <a:buNone/>
              <a:defRPr sz="3200" b="1" i="1"/>
            </a:lvl2pPr>
            <a:lvl3pPr marL="914400" indent="0">
              <a:buNone/>
              <a:defRPr sz="3200" b="1" i="1"/>
            </a:lvl3pPr>
            <a:lvl4pPr marL="1371600" indent="0">
              <a:buNone/>
              <a:defRPr sz="3200" b="1" i="1"/>
            </a:lvl4pPr>
            <a:lvl5pPr marL="1828800" indent="0">
              <a:buNone/>
              <a:defRPr sz="3200" b="1"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051720" y="72008"/>
            <a:ext cx="6840760" cy="764704"/>
          </a:xfrm>
        </p:spPr>
        <p:txBody>
          <a:bodyPr>
            <a:noAutofit/>
          </a:bodyPr>
          <a:lstStyle>
            <a:lvl1pPr marL="0" indent="0" algn="ctr">
              <a:buNone/>
              <a:defRPr sz="4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1790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of Module/U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121950"/>
            <a:ext cx="6635080" cy="1146810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96544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45184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ZA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ZA" altLang="en-US" smtClean="0"/>
          </a:p>
        </p:txBody>
      </p:sp>
      <p:sp>
        <p:nvSpPr>
          <p:cNvPr id="5" name="Text Placeholder 14"/>
          <p:cNvSpPr txBox="1">
            <a:spLocks/>
          </p:cNvSpPr>
          <p:nvPr userDrawn="1"/>
        </p:nvSpPr>
        <p:spPr>
          <a:xfrm>
            <a:off x="9443" y="6487200"/>
            <a:ext cx="9144000" cy="370800"/>
          </a:xfrm>
          <a:prstGeom prst="rect">
            <a:avLst/>
          </a:prstGeom>
          <a:solidFill>
            <a:srgbClr val="C9252B"/>
          </a:solidFill>
          <a:ln>
            <a:solidFill>
              <a:srgbClr val="C9252B"/>
            </a:solidFill>
          </a:ln>
          <a:effectLst>
            <a:softEdge rad="63500"/>
          </a:effectLst>
        </p:spPr>
        <p:txBody>
          <a:bodyPr/>
          <a:lstStyle>
            <a:lvl1pPr marL="87313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Module 1: Orientation</a:t>
            </a:r>
            <a:endParaRPr lang="en-ZA" dirty="0"/>
          </a:p>
        </p:txBody>
      </p:sp>
      <p:sp>
        <p:nvSpPr>
          <p:cNvPr id="1031" name="Rectangle 3"/>
          <p:cNvSpPr>
            <a:spLocks noChangeArrowheads="1"/>
          </p:cNvSpPr>
          <p:nvPr userDrawn="1"/>
        </p:nvSpPr>
        <p:spPr bwMode="auto">
          <a:xfrm>
            <a:off x="0" y="0"/>
            <a:ext cx="2051050" cy="5540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ZA" altLang="en-US" sz="3000" b="1" smtClean="0">
                <a:solidFill>
                  <a:schemeClr val="bg1"/>
                </a:solidFill>
                <a:cs typeface="Arial" pitchFamily="34" charset="0"/>
              </a:rPr>
              <a:t>TVET FIRST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5" r:id="rId8"/>
    <p:sldLayoutId id="2147483752" r:id="rId9"/>
    <p:sldLayoutId id="2147483753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4120" y="677472"/>
            <a:ext cx="113576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3528" y="2152361"/>
            <a:ext cx="8496944" cy="41857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/>
              <a:t>TERMS AND CONDITIONS</a:t>
            </a:r>
          </a:p>
          <a:p>
            <a:r>
              <a:rPr lang="en-GB" sz="2000" b="1" dirty="0"/>
              <a:t> </a:t>
            </a:r>
            <a:endParaRPr lang="en-GB" sz="2200" b="1" dirty="0"/>
          </a:p>
          <a:p>
            <a:r>
              <a:rPr lang="en-GB" sz="2200" b="1" dirty="0" smtClean="0"/>
              <a:t>These </a:t>
            </a:r>
            <a:r>
              <a:rPr lang="en-GB" sz="2200" b="1" dirty="0"/>
              <a:t>PowerPoint slides are a tool for lecturers, and as such: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u="sng" dirty="0" smtClean="0"/>
              <a:t>YOU MAY</a:t>
            </a:r>
            <a:r>
              <a:rPr lang="en-GB" sz="2200" b="1" dirty="0"/>
              <a:t> </a:t>
            </a:r>
            <a:r>
              <a:rPr lang="en-GB" sz="2200" b="1" dirty="0" smtClean="0"/>
              <a:t>add </a:t>
            </a:r>
            <a:r>
              <a:rPr lang="en-GB" sz="2200" b="1" dirty="0"/>
              <a:t>content to the slides, delete content from the slides, print out the slides, </a:t>
            </a:r>
            <a:r>
              <a:rPr lang="en-GB" sz="2200" b="1" dirty="0" smtClean="0"/>
              <a:t>and save </a:t>
            </a:r>
            <a:r>
              <a:rPr lang="en-GB" sz="2200" b="1" dirty="0"/>
              <a:t>the slides </a:t>
            </a:r>
            <a:r>
              <a:rPr lang="en-GB" sz="2200" b="1" dirty="0" smtClean="0"/>
              <a:t>onto </a:t>
            </a:r>
            <a:r>
              <a:rPr lang="en-GB" sz="2200" b="1" dirty="0"/>
              <a:t>your computer or </a:t>
            </a:r>
            <a:r>
              <a:rPr lang="en-GB" sz="2200" b="1" dirty="0" smtClean="0"/>
              <a:t>server.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u="sng" dirty="0" smtClean="0"/>
              <a:t>YOU MAY NOT </a:t>
            </a:r>
            <a:r>
              <a:rPr lang="en-GB" sz="2200" b="1" dirty="0"/>
              <a:t>resell, reproduce or redistribute the content in any form whatsoever, without prior written permission from the copyright holder.</a:t>
            </a:r>
          </a:p>
          <a:p>
            <a:r>
              <a:rPr lang="en-GB" sz="2200" b="1" dirty="0"/>
              <a:t> </a:t>
            </a:r>
          </a:p>
          <a:p>
            <a:r>
              <a:rPr lang="en-GB" sz="2000" b="1" dirty="0"/>
              <a:t>© Troupant Publishers (Pty) Ltd, </a:t>
            </a:r>
            <a:r>
              <a:rPr lang="en-GB" sz="2000" b="1" dirty="0" smtClean="0"/>
              <a:t>2016</a:t>
            </a:r>
            <a:endParaRPr lang="en-GB" sz="2000" b="1" dirty="0"/>
          </a:p>
          <a:p>
            <a:r>
              <a:rPr lang="en-GB" sz="2000" b="1" dirty="0"/>
              <a:t>Selected images used under licence from </a:t>
            </a:r>
            <a:r>
              <a:rPr lang="en-GB" sz="2000" b="1" dirty="0" smtClean="0"/>
              <a:t>Shutterstock.com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20770"/>
            <a:ext cx="8704263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51520" y="1382851"/>
            <a:ext cx="82055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2800" dirty="0" smtClean="0"/>
              <a:t>Table 1.2: Basic and derived quantities, their units and unit symbols </a:t>
            </a:r>
            <a:r>
              <a:rPr lang="en-US" altLang="en-US" sz="2800" b="0" i="1" dirty="0" smtClean="0"/>
              <a:t>(continued)</a:t>
            </a:r>
            <a:endParaRPr lang="en-GB" altLang="en-US" sz="2800" b="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23850" y="1302410"/>
            <a:ext cx="6635750" cy="648072"/>
          </a:xfrm>
        </p:spPr>
        <p:txBody>
          <a:bodyPr/>
          <a:lstStyle/>
          <a:p>
            <a:pPr algn="l"/>
            <a:r>
              <a:rPr lang="en-US" altLang="en-US" sz="2800" dirty="0" smtClean="0"/>
              <a:t>Table 1.3: Preferred SI prefixes</a:t>
            </a:r>
            <a:endParaRPr lang="en-GB" altLang="en-US" sz="2800" dirty="0" smtClean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88840"/>
            <a:ext cx="8569325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259012" y="165453"/>
            <a:ext cx="66341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dirty="0" smtClean="0"/>
              <a:t>SI prefixes</a:t>
            </a:r>
            <a:endParaRPr lang="en-GB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6635750" cy="1143000"/>
          </a:xfrm>
        </p:spPr>
        <p:txBody>
          <a:bodyPr/>
          <a:lstStyle/>
          <a:p>
            <a:pPr algn="l"/>
            <a:r>
              <a:rPr lang="en-GB" altLang="en-US" sz="2800" dirty="0" smtClean="0"/>
              <a:t>Table 1.4: Greek alphabet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8440737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763713" y="315913"/>
            <a:ext cx="663575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Activity 1.1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00563" y="1989138"/>
            <a:ext cx="4041775" cy="3049587"/>
          </a:xfrm>
        </p:spPr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/>
              <a:t>Test your knowledge of this section by completing </a:t>
            </a:r>
            <a:br>
              <a:rPr lang="en-US" sz="3600" dirty="0" smtClean="0"/>
            </a:br>
            <a:r>
              <a:rPr lang="en-US" sz="3600" dirty="0" smtClean="0"/>
              <a:t>Activity 1.1</a:t>
            </a:r>
            <a:br>
              <a:rPr lang="en-US" sz="3600" dirty="0" smtClean="0"/>
            </a:br>
            <a:r>
              <a:rPr lang="en-US" sz="3600" dirty="0" smtClean="0"/>
              <a:t>(page 5 of your Student’s Book) </a:t>
            </a:r>
            <a:endParaRPr lang="en-GB" sz="3600" dirty="0"/>
          </a:p>
        </p:txBody>
      </p:sp>
      <p:pic>
        <p:nvPicPr>
          <p:cNvPr id="1536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331311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83568" y="8348"/>
            <a:ext cx="7931150" cy="6350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Unit 1.2: Calculator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45027"/>
            <a:ext cx="7931150" cy="552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67544" y="6191020"/>
            <a:ext cx="763284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altLang="en-US" sz="1800" i="1" dirty="0"/>
              <a:t>Figure </a:t>
            </a:r>
            <a:r>
              <a:rPr lang="en-US" altLang="en-US" sz="1800" i="1" dirty="0" smtClean="0"/>
              <a:t>1.2: </a:t>
            </a:r>
            <a:r>
              <a:rPr lang="en-ZA" altLang="en-US" sz="1800" i="1" dirty="0" smtClean="0"/>
              <a:t>Layout of a scientific calculator</a:t>
            </a:r>
            <a:endParaRPr lang="en-GB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051050" y="53975"/>
            <a:ext cx="6635750" cy="1143000"/>
          </a:xfrm>
        </p:spPr>
        <p:txBody>
          <a:bodyPr/>
          <a:lstStyle/>
          <a:p>
            <a:r>
              <a:rPr lang="en-GB" altLang="en-US" dirty="0" smtClean="0"/>
              <a:t>Using your scientific calculator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Powers and roots</a:t>
            </a:r>
          </a:p>
          <a:p>
            <a:r>
              <a:rPr lang="en-GB" altLang="en-US" dirty="0" smtClean="0"/>
              <a:t>Memory</a:t>
            </a:r>
          </a:p>
          <a:p>
            <a:r>
              <a:rPr lang="en-GB" altLang="en-US" dirty="0" smtClean="0"/>
              <a:t>Calculations with brackets</a:t>
            </a:r>
          </a:p>
          <a:p>
            <a:r>
              <a:rPr lang="en-GB" altLang="en-US" dirty="0" smtClean="0"/>
              <a:t>The </a:t>
            </a:r>
            <a:r>
              <a:rPr lang="en-GB" altLang="en-US" b="1" dirty="0" smtClean="0"/>
              <a:t>CE</a:t>
            </a:r>
            <a:r>
              <a:rPr lang="en-GB" altLang="en-US" dirty="0" smtClean="0"/>
              <a:t> or </a:t>
            </a:r>
            <a:r>
              <a:rPr lang="en-GB" altLang="en-US" b="1" dirty="0" smtClean="0"/>
              <a:t>DEL</a:t>
            </a:r>
            <a:r>
              <a:rPr lang="en-GB" altLang="en-US" dirty="0" smtClean="0"/>
              <a:t> key</a:t>
            </a:r>
          </a:p>
          <a:p>
            <a:r>
              <a:rPr lang="en-US" altLang="en-US" dirty="0" smtClean="0"/>
              <a:t>The </a:t>
            </a:r>
            <a:r>
              <a:rPr lang="en-US" altLang="en-US" b="1" dirty="0" smtClean="0"/>
              <a:t>EXP</a:t>
            </a:r>
            <a:r>
              <a:rPr lang="en-US" altLang="en-US" dirty="0" smtClean="0"/>
              <a:t> and </a:t>
            </a:r>
            <a:r>
              <a:rPr lang="en-US" altLang="en-US" b="1" dirty="0" smtClean="0"/>
              <a:t>10</a:t>
            </a:r>
            <a:r>
              <a:rPr lang="en-US" altLang="en-US" b="1" i="1" baseline="30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keys</a:t>
            </a:r>
            <a:endParaRPr lang="en-GB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051050" y="53975"/>
            <a:ext cx="6635750" cy="1143000"/>
          </a:xfrm>
        </p:spPr>
        <p:txBody>
          <a:bodyPr/>
          <a:lstStyle/>
          <a:p>
            <a:r>
              <a:rPr lang="en-US" altLang="en-US" dirty="0" smtClean="0"/>
              <a:t>Unit 1.3: Converting km/h to m/s</a:t>
            </a:r>
            <a:endParaRPr lang="en-GB" altLang="en-US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>
              <a:spcBef>
                <a:spcPts val="1200"/>
              </a:spcBef>
              <a:tabLst>
                <a:tab pos="4933950" algn="l"/>
              </a:tabLst>
            </a:pPr>
            <a:r>
              <a:rPr lang="en-US" altLang="en-US" b="1" dirty="0" smtClean="0"/>
              <a:t>hours</a:t>
            </a:r>
            <a:r>
              <a:rPr lang="en-US" altLang="en-US" dirty="0" smtClean="0"/>
              <a:t> into </a:t>
            </a:r>
            <a:r>
              <a:rPr lang="en-US" altLang="en-US" b="1" dirty="0" smtClean="0"/>
              <a:t>seconds</a:t>
            </a:r>
            <a:r>
              <a:rPr lang="en-US" altLang="en-US" dirty="0" smtClean="0"/>
              <a:t>: 	× by 3 600</a:t>
            </a:r>
          </a:p>
          <a:p>
            <a:pPr>
              <a:spcBef>
                <a:spcPts val="1200"/>
              </a:spcBef>
              <a:tabLst>
                <a:tab pos="4933950" algn="l"/>
              </a:tabLst>
            </a:pPr>
            <a:r>
              <a:rPr lang="en-US" altLang="en-US" b="1" dirty="0" smtClean="0"/>
              <a:t>minutes</a:t>
            </a:r>
            <a:r>
              <a:rPr lang="en-US" altLang="en-US" dirty="0" smtClean="0"/>
              <a:t> into </a:t>
            </a:r>
            <a:r>
              <a:rPr lang="en-US" altLang="en-US" b="1" dirty="0" smtClean="0"/>
              <a:t>seconds</a:t>
            </a:r>
            <a:r>
              <a:rPr lang="en-US" altLang="en-US" dirty="0" smtClean="0"/>
              <a:t>: 	× by 60</a:t>
            </a:r>
          </a:p>
          <a:p>
            <a:pPr>
              <a:spcBef>
                <a:spcPts val="1200"/>
              </a:spcBef>
              <a:tabLst>
                <a:tab pos="4933950" algn="l"/>
              </a:tabLst>
            </a:pPr>
            <a:r>
              <a:rPr lang="en-US" altLang="en-US" b="1" dirty="0" err="1" smtClean="0"/>
              <a:t>kilometres</a:t>
            </a:r>
            <a:r>
              <a:rPr lang="en-US" altLang="en-US" dirty="0" smtClean="0"/>
              <a:t> into </a:t>
            </a:r>
            <a:r>
              <a:rPr lang="en-US" altLang="en-US" b="1" dirty="0" err="1" smtClean="0"/>
              <a:t>metres</a:t>
            </a:r>
            <a:r>
              <a:rPr lang="en-US" altLang="en-US" dirty="0" smtClean="0"/>
              <a:t>: 	× by 1 000</a:t>
            </a:r>
          </a:p>
          <a:p>
            <a:pPr>
              <a:spcBef>
                <a:spcPts val="1200"/>
              </a:spcBef>
              <a:tabLst>
                <a:tab pos="4933950" algn="l"/>
              </a:tabLst>
            </a:pPr>
            <a:r>
              <a:rPr lang="en-GB" altLang="en-US" b="1" dirty="0" smtClean="0"/>
              <a:t>seconds</a:t>
            </a:r>
            <a:r>
              <a:rPr lang="en-GB" altLang="en-US" dirty="0" smtClean="0"/>
              <a:t> into </a:t>
            </a:r>
            <a:r>
              <a:rPr lang="en-GB" altLang="en-US" b="1" dirty="0" smtClean="0"/>
              <a:t>minutes</a:t>
            </a:r>
            <a:r>
              <a:rPr lang="en-GB" altLang="en-US" dirty="0" smtClean="0"/>
              <a:t>: 	÷ 60</a:t>
            </a:r>
          </a:p>
          <a:p>
            <a:pPr>
              <a:spcBef>
                <a:spcPts val="1200"/>
              </a:spcBef>
              <a:tabLst>
                <a:tab pos="4933950" algn="l"/>
              </a:tabLst>
            </a:pPr>
            <a:r>
              <a:rPr lang="en-GB" altLang="en-US" b="1" dirty="0" smtClean="0"/>
              <a:t>metres</a:t>
            </a:r>
            <a:r>
              <a:rPr lang="en-GB" altLang="en-US" dirty="0" smtClean="0"/>
              <a:t> into </a:t>
            </a:r>
            <a:r>
              <a:rPr lang="en-GB" altLang="en-US" b="1" dirty="0" smtClean="0"/>
              <a:t>kilometres</a:t>
            </a:r>
            <a:r>
              <a:rPr lang="en-GB" altLang="en-US" dirty="0" smtClean="0"/>
              <a:t>: 	÷ 1 000.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763713" y="315913"/>
            <a:ext cx="6635750" cy="11430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Assessment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00563" y="1989138"/>
            <a:ext cx="4041775" cy="3049587"/>
          </a:xfrm>
        </p:spPr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/>
              <a:t>Test your knowledge of this section by completing the</a:t>
            </a:r>
            <a:br>
              <a:rPr lang="en-US" sz="3600" dirty="0" smtClean="0"/>
            </a:br>
            <a:r>
              <a:rPr lang="en-GB" sz="3600" dirty="0"/>
              <a:t>Assessment activity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(page 11 of your Student’s Book) </a:t>
            </a:r>
            <a:endParaRPr lang="en-GB" sz="3600" dirty="0"/>
          </a:p>
        </p:txBody>
      </p:sp>
      <p:pic>
        <p:nvPicPr>
          <p:cNvPr id="1946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331311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56700" cy="144938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ZA" dirty="0"/>
              <a:t>Engineering Science</a:t>
            </a:r>
            <a:br>
              <a:rPr lang="en-ZA" dirty="0"/>
            </a:br>
            <a:r>
              <a:rPr lang="en-ZA" dirty="0"/>
              <a:t>N1</a:t>
            </a:r>
            <a:endParaRPr lang="en-GB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  <p:sp>
        <p:nvSpPr>
          <p:cNvPr id="409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63688" y="6121400"/>
            <a:ext cx="5616600" cy="7635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altLang="en-US" dirty="0" smtClean="0"/>
              <a:t>Module 1: </a:t>
            </a:r>
            <a:r>
              <a:rPr lang="en-GB" dirty="0"/>
              <a:t>Orientation</a:t>
            </a:r>
            <a:endParaRPr lang="en-Z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534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05323" y="20198"/>
            <a:ext cx="7931150" cy="19351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Unit 1.1: </a:t>
            </a:r>
            <a:br>
              <a:rPr lang="en-US" altLang="en-US" dirty="0" smtClean="0"/>
            </a:br>
            <a:r>
              <a:rPr lang="en-US" altLang="en-US" dirty="0" smtClean="0"/>
              <a:t>SI units</a:t>
            </a:r>
            <a:endParaRPr lang="en-GB" altLang="en-US" dirty="0" smtClean="0"/>
          </a:p>
        </p:txBody>
      </p:sp>
      <p:sp>
        <p:nvSpPr>
          <p:cNvPr id="5123" name="Rectangle 10"/>
          <p:cNvSpPr>
            <a:spLocks noChangeArrowheads="1"/>
          </p:cNvSpPr>
          <p:nvPr/>
        </p:nvSpPr>
        <p:spPr bwMode="auto">
          <a:xfrm>
            <a:off x="1619672" y="5805264"/>
            <a:ext cx="7057033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altLang="en-US" sz="1800" i="1" dirty="0"/>
              <a:t>Figure 1.1: Numbers and symbols form part of the language of </a:t>
            </a:r>
            <a:endParaRPr lang="en-US" altLang="en-US" sz="1800" i="1" dirty="0" smtClean="0"/>
          </a:p>
          <a:p>
            <a:pPr>
              <a:buFont typeface="Arial" charset="0"/>
              <a:buNone/>
            </a:pPr>
            <a:r>
              <a:rPr lang="en-US" altLang="en-US" sz="1800" i="1" dirty="0" smtClean="0"/>
              <a:t>science </a:t>
            </a:r>
            <a:r>
              <a:rPr lang="en-US" altLang="en-US" sz="1800" i="1" dirty="0"/>
              <a:t>and </a:t>
            </a:r>
            <a:r>
              <a:rPr lang="en-GB" altLang="en-US" sz="1800" i="1" dirty="0"/>
              <a:t>mathematics</a:t>
            </a:r>
            <a:endParaRPr lang="en-GB" altLang="en-US" sz="1800" dirty="0"/>
          </a:p>
        </p:txBody>
      </p:sp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544638"/>
            <a:ext cx="5610225" cy="420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3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60575"/>
            <a:ext cx="8713788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50825" y="1340768"/>
            <a:ext cx="7705551" cy="57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altLang="en-US" sz="2800" dirty="0" smtClean="0"/>
              <a:t>Table 1.1: The seven basic SI quantities and units</a:t>
            </a:r>
            <a:endParaRPr lang="en-GB" altLang="en-US" sz="28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95736" y="207963"/>
            <a:ext cx="6634163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SI quantities and units</a:t>
            </a:r>
            <a:endParaRPr lang="en-GB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46" y="2564904"/>
            <a:ext cx="86423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394146" y="1421904"/>
            <a:ext cx="82055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2800" dirty="0" smtClean="0"/>
              <a:t>Table 1.2: Basic and derived quantities, their units and unit symbols </a:t>
            </a:r>
            <a:endParaRPr lang="en-GB" altLang="en-US" sz="28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95736" y="207963"/>
            <a:ext cx="684076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Basic and derived quantities</a:t>
            </a:r>
            <a:endParaRPr lang="en-GB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8704263" cy="455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50825" y="836712"/>
            <a:ext cx="82055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2800" dirty="0" smtClean="0"/>
              <a:t>Table 1.2: Basic and derived quantities, their units and unit symbols </a:t>
            </a:r>
            <a:r>
              <a:rPr lang="en-US" altLang="en-US" sz="2800" b="0" i="1" dirty="0" smtClean="0"/>
              <a:t>(continued)</a:t>
            </a:r>
            <a:endParaRPr lang="en-GB" altLang="en-US" sz="2800" b="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11"/>
          <a:stretch>
            <a:fillRect/>
          </a:stretch>
        </p:blipFill>
        <p:spPr bwMode="auto">
          <a:xfrm>
            <a:off x="250825" y="1844675"/>
            <a:ext cx="87042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38413"/>
            <a:ext cx="8713788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50825" y="836712"/>
            <a:ext cx="82055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2800" dirty="0" smtClean="0"/>
              <a:t>Table 1.2: Basic and derived quantities, their units and unit symbols </a:t>
            </a:r>
            <a:r>
              <a:rPr lang="en-US" altLang="en-US" sz="2800" b="0" i="1" dirty="0" smtClean="0"/>
              <a:t>(continued)</a:t>
            </a:r>
            <a:endParaRPr lang="en-GB" altLang="en-US" sz="2800" b="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11"/>
          <a:stretch>
            <a:fillRect/>
          </a:stretch>
        </p:blipFill>
        <p:spPr bwMode="auto">
          <a:xfrm>
            <a:off x="249735" y="2132856"/>
            <a:ext cx="87042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35" y="2878981"/>
            <a:ext cx="8704263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49735" y="1052736"/>
            <a:ext cx="82055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2800" dirty="0" smtClean="0"/>
              <a:t>Table 1.2: Basic and derived quantities, their units and unit symbols </a:t>
            </a:r>
            <a:r>
              <a:rPr lang="en-US" altLang="en-US" sz="2800" b="0" i="1" dirty="0" smtClean="0"/>
              <a:t>(continued)</a:t>
            </a:r>
            <a:endParaRPr lang="en-GB" altLang="en-US" sz="2800" b="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11"/>
          <a:stretch>
            <a:fillRect/>
          </a:stretch>
        </p:blipFill>
        <p:spPr bwMode="auto">
          <a:xfrm>
            <a:off x="250825" y="1844675"/>
            <a:ext cx="87042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65400"/>
            <a:ext cx="8704263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50825" y="836712"/>
            <a:ext cx="82055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2800" dirty="0" smtClean="0"/>
              <a:t>Table 1.2: Basic and derived quantities, their units and unit symbols </a:t>
            </a:r>
            <a:r>
              <a:rPr lang="en-US" altLang="en-US" sz="2800" b="0" i="1" dirty="0" smtClean="0"/>
              <a:t>(continued)</a:t>
            </a:r>
            <a:endParaRPr lang="en-GB" altLang="en-US" sz="2800" b="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3133</TotalTime>
  <Words>216</Words>
  <Application>Microsoft Office PowerPoint</Application>
  <PresentationFormat>On-screen Show (4:3)</PresentationFormat>
  <Paragraphs>43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Unit 1.1:  SI units</vt:lpstr>
      <vt:lpstr>SI quantities and units</vt:lpstr>
      <vt:lpstr>Basic and derived quantities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Table 1.3: Preferred SI prefixes</vt:lpstr>
      <vt:lpstr>Table 1.4: Greek alphabet</vt:lpstr>
      <vt:lpstr>Activity 1.1</vt:lpstr>
      <vt:lpstr>Unit 1.2: Calculator</vt:lpstr>
      <vt:lpstr>Using your scientific calculator</vt:lpstr>
      <vt:lpstr>Unit 1.3: Converting km/h to m/s</vt:lpstr>
      <vt:lpstr>Assessment activity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Science N1</dc:title>
  <dc:creator>Promise</dc:creator>
  <cp:lastModifiedBy>Promise</cp:lastModifiedBy>
  <cp:revision>876</cp:revision>
  <cp:lastPrinted>2015-11-12T09:47:11Z</cp:lastPrinted>
  <dcterms:created xsi:type="dcterms:W3CDTF">2015-10-27T10:08:30Z</dcterms:created>
  <dcterms:modified xsi:type="dcterms:W3CDTF">2016-09-27T09:43:06Z</dcterms:modified>
</cp:coreProperties>
</file>