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0" r:id="rId4"/>
    <p:sldId id="304" r:id="rId5"/>
    <p:sldId id="309" r:id="rId6"/>
    <p:sldId id="318" r:id="rId7"/>
    <p:sldId id="312" r:id="rId8"/>
    <p:sldId id="313" r:id="rId9"/>
    <p:sldId id="308" r:id="rId10"/>
    <p:sldId id="306" r:id="rId11"/>
    <p:sldId id="314" r:id="rId12"/>
    <p:sldId id="315" r:id="rId13"/>
    <p:sldId id="316" r:id="rId14"/>
    <p:sldId id="344" r:id="rId15"/>
    <p:sldId id="305" r:id="rId16"/>
    <p:sldId id="30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t Bartlet" initials="JB" lastIdx="1" clrIdx="0">
    <p:extLst>
      <p:ext uri="{19B8F6BF-5375-455C-9EA6-DF929625EA0E}">
        <p15:presenceInfo xmlns:p15="http://schemas.microsoft.com/office/powerpoint/2012/main" userId="S-1-5-21-344812137-596567550-2545855199-11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990099"/>
    <a:srgbClr val="FF0066"/>
    <a:srgbClr val="008080"/>
    <a:srgbClr val="009900"/>
    <a:srgbClr val="599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6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66D2226D-D962-4D45-8981-4889BCF4E8F3}"/>
    <pc:docChg chg="modSld">
      <pc:chgData name="" userId="" providerId="" clId="Web-{66D2226D-D962-4D45-8981-4889BCF4E8F3}" dt="2019-02-12T04:48:52.377" v="26" actId="20577"/>
      <pc:docMkLst>
        <pc:docMk/>
      </pc:docMkLst>
      <pc:sldChg chg="modSp">
        <pc:chgData name="" userId="" providerId="" clId="Web-{66D2226D-D962-4D45-8981-4889BCF4E8F3}" dt="2019-02-12T04:46:49.889" v="2" actId="20577"/>
        <pc:sldMkLst>
          <pc:docMk/>
          <pc:sldMk cId="1464255421" sldId="256"/>
        </pc:sldMkLst>
        <pc:spChg chg="mod">
          <ac:chgData name="" userId="" providerId="" clId="Web-{66D2226D-D962-4D45-8981-4889BCF4E8F3}" dt="2019-02-12T04:46:49.889" v="2" actId="20577"/>
          <ac:spMkLst>
            <pc:docMk/>
            <pc:sldMk cId="1464255421" sldId="256"/>
            <ac:spMk id="3" creationId="{00000000-0000-0000-0000-000000000000}"/>
          </ac:spMkLst>
        </pc:spChg>
      </pc:sldChg>
      <pc:sldChg chg="modSp">
        <pc:chgData name="" userId="" providerId="" clId="Web-{66D2226D-D962-4D45-8981-4889BCF4E8F3}" dt="2019-02-12T04:48:52.377" v="25" actId="20577"/>
        <pc:sldMkLst>
          <pc:docMk/>
          <pc:sldMk cId="1671740506" sldId="307"/>
        </pc:sldMkLst>
        <pc:spChg chg="mod">
          <ac:chgData name="" userId="" providerId="" clId="Web-{66D2226D-D962-4D45-8981-4889BCF4E8F3}" dt="2019-02-12T04:48:52.377" v="25" actId="20577"/>
          <ac:spMkLst>
            <pc:docMk/>
            <pc:sldMk cId="1671740506" sldId="307"/>
            <ac:spMk id="2" creationId="{56CC779C-6778-4719-8165-0A2DDBD3E9B2}"/>
          </ac:spMkLst>
        </pc:spChg>
      </pc:sldChg>
      <pc:sldChg chg="modSp">
        <pc:chgData name="" userId="" providerId="" clId="Web-{66D2226D-D962-4D45-8981-4889BCF4E8F3}" dt="2019-02-12T04:48:10.501" v="10" actId="20577"/>
        <pc:sldMkLst>
          <pc:docMk/>
          <pc:sldMk cId="1307276365" sldId="314"/>
        </pc:sldMkLst>
        <pc:spChg chg="mod">
          <ac:chgData name="" userId="" providerId="" clId="Web-{66D2226D-D962-4D45-8981-4889BCF4E8F3}" dt="2019-02-12T04:48:10.501" v="10" actId="20577"/>
          <ac:spMkLst>
            <pc:docMk/>
            <pc:sldMk cId="1307276365" sldId="314"/>
            <ac:spMk id="3" creationId="{1ECFBBE9-D466-4B51-A8F2-D8AA01B33163}"/>
          </ac:spMkLst>
        </pc:spChg>
      </pc:sldChg>
      <pc:sldChg chg="modSp">
        <pc:chgData name="" userId="" providerId="" clId="Web-{66D2226D-D962-4D45-8981-4889BCF4E8F3}" dt="2019-02-12T04:48:18.829" v="14" actId="20577"/>
        <pc:sldMkLst>
          <pc:docMk/>
          <pc:sldMk cId="1205376319" sldId="315"/>
        </pc:sldMkLst>
        <pc:spChg chg="mod">
          <ac:chgData name="" userId="" providerId="" clId="Web-{66D2226D-D962-4D45-8981-4889BCF4E8F3}" dt="2019-02-12T04:48:18.829" v="14" actId="20577"/>
          <ac:spMkLst>
            <pc:docMk/>
            <pc:sldMk cId="1205376319" sldId="315"/>
            <ac:spMk id="3" creationId="{1ECFBBE9-D466-4B51-A8F2-D8AA01B33163}"/>
          </ac:spMkLst>
        </pc:spChg>
      </pc:sldChg>
      <pc:sldChg chg="modSp">
        <pc:chgData name="" userId="" providerId="" clId="Web-{66D2226D-D962-4D45-8981-4889BCF4E8F3}" dt="2019-02-12T04:48:35.017" v="20" actId="20577"/>
        <pc:sldMkLst>
          <pc:docMk/>
          <pc:sldMk cId="1315160328" sldId="316"/>
        </pc:sldMkLst>
        <pc:spChg chg="mod">
          <ac:chgData name="" userId="" providerId="" clId="Web-{66D2226D-D962-4D45-8981-4889BCF4E8F3}" dt="2019-02-12T04:48:35.017" v="20" actId="20577"/>
          <ac:spMkLst>
            <pc:docMk/>
            <pc:sldMk cId="1315160328" sldId="316"/>
            <ac:spMk id="3" creationId="{1ECFBBE9-D466-4B51-A8F2-D8AA01B33163}"/>
          </ac:spMkLst>
        </pc:spChg>
      </pc:sldChg>
      <pc:sldChg chg="modSp">
        <pc:chgData name="" userId="" providerId="" clId="Web-{66D2226D-D962-4D45-8981-4889BCF4E8F3}" dt="2019-02-12T04:47:24.562" v="6" actId="1076"/>
        <pc:sldMkLst>
          <pc:docMk/>
          <pc:sldMk cId="2949765707" sldId="318"/>
        </pc:sldMkLst>
        <pc:spChg chg="mod">
          <ac:chgData name="" userId="" providerId="" clId="Web-{66D2226D-D962-4D45-8981-4889BCF4E8F3}" dt="2019-02-12T04:47:18.952" v="4" actId="14100"/>
          <ac:spMkLst>
            <pc:docMk/>
            <pc:sldMk cId="2949765707" sldId="318"/>
            <ac:spMk id="3" creationId="{8B6C49AA-6B1A-4BDE-860D-3F9C5138D3DC}"/>
          </ac:spMkLst>
        </pc:spChg>
        <pc:picChg chg="mod">
          <ac:chgData name="" userId="" providerId="" clId="Web-{66D2226D-D962-4D45-8981-4889BCF4E8F3}" dt="2019-02-12T04:47:24.562" v="6" actId="1076"/>
          <ac:picMkLst>
            <pc:docMk/>
            <pc:sldMk cId="2949765707" sldId="318"/>
            <ac:picMk id="3074" creationId="{F44ACB37-1DA9-43C7-9A8C-B7377F33B3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01" y="2497069"/>
            <a:ext cx="10553699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8001" y="4689679"/>
            <a:ext cx="10553699" cy="1495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141" y="471973"/>
            <a:ext cx="3821417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671445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" action="ppaction://hlinkshowjump?jump=lastslide"/>
              </a:rPr>
              <a:t>*see</a:t>
            </a:r>
            <a:r>
              <a:rPr lang="en-US" sz="1800" baseline="0" dirty="0">
                <a:hlinkClick r:id="" action="ppaction://hlinkshowjump?jump=lastslide"/>
              </a:rPr>
              <a:t> terms and conditions</a:t>
            </a:r>
            <a:endParaRPr lang="en-GB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967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40568"/>
            <a:ext cx="10547351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1" y="4323751"/>
            <a:ext cx="10547351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6" name="Picture 5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21" y="256560"/>
            <a:ext cx="2178000" cy="6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0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4350" y="1593577"/>
            <a:ext cx="10547351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4350" y="4325335"/>
            <a:ext cx="10547351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21" y="256560"/>
            <a:ext cx="2178000" cy="634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1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21" y="256560"/>
            <a:ext cx="2178000" cy="63465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5" y="696888"/>
            <a:ext cx="1822280" cy="262203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DEF9-091F-414A-ADA2-E406421881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334" y="3895726"/>
            <a:ext cx="10384367" cy="633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ZA" dirty="0"/>
              <a:t>Assessment activity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8B4DE9-4B4E-4DF7-9F53-B387371BC6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7334" y="4730751"/>
            <a:ext cx="10384367" cy="633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pPr lvl="0"/>
            <a:r>
              <a:rPr lang="en-ZA" dirty="0"/>
              <a:t>Test your knowledge by completing activity number   in your student’s book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373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4EF1-EFAF-456E-AFF2-AEFEBD39C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9DB5F-DBAF-4958-8995-F78EEB4325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30314"/>
            <a:ext cx="10541000" cy="4994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644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5CEA-0C12-4C30-829B-242D8479B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CB835337-6AD7-4E08-B2F7-F687CFAC9B6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5321301" y="2971800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250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321" y="256560"/>
            <a:ext cx="2178000" cy="634653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5" y="696888"/>
            <a:ext cx="1822280" cy="26220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AB74A7-F759-48B2-AF1D-3341ED30F69E}"/>
              </a:ext>
            </a:extLst>
          </p:cNvPr>
          <p:cNvSpPr txBox="1"/>
          <p:nvPr userDrawn="1"/>
        </p:nvSpPr>
        <p:spPr>
          <a:xfrm>
            <a:off x="514352" y="2064549"/>
            <a:ext cx="1052381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endParaRPr lang="en-US" sz="5000" dirty="0">
              <a:solidFill>
                <a:prstClr val="black"/>
              </a:solidFill>
            </a:endParaRPr>
          </a:p>
          <a:p>
            <a:pPr defTabSz="457189"/>
            <a:endParaRPr lang="en-US" sz="5000" dirty="0">
              <a:solidFill>
                <a:prstClr val="black"/>
              </a:solidFill>
            </a:endParaRPr>
          </a:p>
          <a:p>
            <a:pPr defTabSz="457189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7BE0A7-4A8A-4A7D-8DF2-6ABB460E5A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622" y="4455684"/>
            <a:ext cx="10547351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675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5" y="562919"/>
            <a:ext cx="3655829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625660" y="2052617"/>
            <a:ext cx="8188317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211309" y="2820638"/>
            <a:ext cx="7017017" cy="2682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CF1238-3627-4B2A-A732-1FBCC7FD59FC}"/>
              </a:ext>
            </a:extLst>
          </p:cNvPr>
          <p:cNvSpPr txBox="1"/>
          <p:nvPr userDrawn="1"/>
        </p:nvSpPr>
        <p:spPr>
          <a:xfrm>
            <a:off x="478148" y="5686356"/>
            <a:ext cx="5879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ZA" sz="1600" b="1" dirty="0"/>
              <a:t>© Troupant publishers (Pty) Ltd, 2019</a:t>
            </a:r>
          </a:p>
          <a:p>
            <a:pPr>
              <a:lnSpc>
                <a:spcPct val="100000"/>
              </a:lnSpc>
            </a:pPr>
            <a:r>
              <a:rPr lang="en-ZA" sz="1600" b="1" dirty="0"/>
              <a:t>Selected images used under licence from Shutterstock.com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365127"/>
            <a:ext cx="1054100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377666" y="1"/>
            <a:ext cx="835742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12192000" cy="540000"/>
          </a:xfrm>
          <a:prstGeom prst="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98541" y="6324600"/>
            <a:ext cx="3693459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600" b="1" dirty="0">
                <a:solidFill>
                  <a:prstClr val="white"/>
                </a:solidFill>
                <a:latin typeface="Arial Narrow" panose="020B0606020202030204" pitchFamily="34" charset="0"/>
              </a:rPr>
              <a:t>TVET</a:t>
            </a:r>
            <a:r>
              <a:rPr lang="en-US" sz="2600" b="1" baseline="0" dirty="0">
                <a:solidFill>
                  <a:prstClr val="white"/>
                </a:solidFill>
                <a:latin typeface="Arial Narrow" panose="020B0606020202030204" pitchFamily="34" charset="0"/>
              </a:rPr>
              <a:t> FIRST NATED</a:t>
            </a:r>
            <a:endParaRPr lang="en-GB" sz="2600" b="1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45" y="5441221"/>
            <a:ext cx="3396156" cy="4192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2738" y="6318500"/>
            <a:ext cx="707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Communication &amp; Management Communication N4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667" y="5508311"/>
            <a:ext cx="835741" cy="704313"/>
          </a:xfrm>
          <a:prstGeom prst="rect">
            <a:avLst/>
          </a:prstGeom>
        </p:spPr>
      </p:pic>
    </p:spTree>
    <p:custDataLst>
      <p:tags r:id="rId10"/>
    </p:custDataLst>
    <p:extLst>
      <p:ext uri="{BB962C8B-B14F-4D97-AF65-F5344CB8AC3E}">
        <p14:creationId xmlns:p14="http://schemas.microsoft.com/office/powerpoint/2010/main" val="101458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70" r:id="rId5"/>
    <p:sldLayoutId id="2147483672" r:id="rId6"/>
    <p:sldLayoutId id="2147483671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001" y="1662545"/>
            <a:ext cx="10553699" cy="2949076"/>
          </a:xfrm>
        </p:spPr>
        <p:txBody>
          <a:bodyPr>
            <a:normAutofit fontScale="90000"/>
          </a:bodyPr>
          <a:lstStyle/>
          <a:p>
            <a:r>
              <a:rPr lang="en-GB" dirty="0"/>
              <a:t>Communication &amp; Management Communication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t">
            <a:normAutofit/>
          </a:bodyPr>
          <a:lstStyle/>
          <a:p>
            <a:r>
              <a:rPr lang="en-US" sz="5400" dirty="0"/>
              <a:t>N4</a:t>
            </a:r>
            <a:endParaRPr lang="en-GB" sz="5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255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1C52-A96C-417E-A83A-91A07DBAC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Incident and accident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F0201-9311-46B7-A24E-E7DB13C02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83254"/>
            <a:ext cx="5440218" cy="3618777"/>
          </a:xfrm>
        </p:spPr>
        <p:txBody>
          <a:bodyPr/>
          <a:lstStyle/>
          <a:p>
            <a:pPr marL="0" indent="0">
              <a:buNone/>
            </a:pPr>
            <a:r>
              <a:rPr lang="en-ZA" b="1" dirty="0"/>
              <a:t>An incident is usually an unplanned occurrence, such as:</a:t>
            </a:r>
          </a:p>
          <a:p>
            <a:endParaRPr lang="en-ZA" sz="1800" dirty="0"/>
          </a:p>
          <a:p>
            <a:pPr lvl="1">
              <a:lnSpc>
                <a:spcPct val="150000"/>
              </a:lnSpc>
            </a:pPr>
            <a:r>
              <a:rPr lang="en-ZA" dirty="0"/>
              <a:t>An accident causing harm</a:t>
            </a:r>
          </a:p>
          <a:p>
            <a:pPr lvl="1">
              <a:lnSpc>
                <a:spcPct val="150000"/>
              </a:lnSpc>
            </a:pPr>
            <a:r>
              <a:rPr lang="en-ZA" dirty="0"/>
              <a:t>An argument</a:t>
            </a:r>
          </a:p>
          <a:p>
            <a:pPr lvl="1">
              <a:lnSpc>
                <a:spcPct val="150000"/>
              </a:lnSpc>
            </a:pPr>
            <a:r>
              <a:rPr lang="en-ZA" dirty="0"/>
              <a:t>Improper or unlawful behaviour</a:t>
            </a:r>
          </a:p>
          <a:p>
            <a:pPr lvl="1">
              <a:lnSpc>
                <a:spcPct val="150000"/>
              </a:lnSpc>
            </a:pPr>
            <a:r>
              <a:rPr lang="en-ZA" dirty="0"/>
              <a:t>A bomb threat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525CF5-8CE7-4634-959F-6E4C137E353B}"/>
              </a:ext>
            </a:extLst>
          </p:cNvPr>
          <p:cNvGrpSpPr/>
          <p:nvPr/>
        </p:nvGrpSpPr>
        <p:grpSpPr>
          <a:xfrm>
            <a:off x="6690592" y="1791531"/>
            <a:ext cx="4358409" cy="3274938"/>
            <a:chOff x="6576290" y="1692132"/>
            <a:chExt cx="4358409" cy="32749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B04F15-B344-4B81-8F48-F7E7815E9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290" y="1692132"/>
              <a:ext cx="4358409" cy="290560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334440-457C-4D9F-9883-10E347DB9678}"/>
                </a:ext>
              </a:extLst>
            </p:cNvPr>
            <p:cNvSpPr txBox="1"/>
            <p:nvPr/>
          </p:nvSpPr>
          <p:spPr>
            <a:xfrm>
              <a:off x="6576290" y="4597738"/>
              <a:ext cx="435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Some companies have incident report forms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98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7DDCC-4704-4996-8A22-47D2C581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Report form for an occupational injury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FBBE9-D466-4B51-A8F2-D8AA01B33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210739"/>
            <a:ext cx="10541000" cy="2436522"/>
          </a:xfrm>
        </p:spPr>
        <p:txBody>
          <a:bodyPr anchor="t"/>
          <a:lstStyle/>
          <a:p>
            <a:r>
              <a:rPr lang="en-ZA" sz="2600" dirty="0"/>
              <a:t>This report is used to inform management of an accident.</a:t>
            </a:r>
          </a:p>
          <a:p>
            <a:endParaRPr lang="en-ZA" sz="2600" dirty="0"/>
          </a:p>
          <a:p>
            <a:r>
              <a:rPr lang="en-ZA" sz="2600" dirty="0"/>
              <a:t>Details will be required for claims.</a:t>
            </a:r>
            <a:endParaRPr lang="en-ZA" sz="2600">
              <a:cs typeface="Calibri"/>
            </a:endParaRPr>
          </a:p>
          <a:p>
            <a:endParaRPr lang="en-ZA" sz="2600" dirty="0"/>
          </a:p>
          <a:p>
            <a:r>
              <a:rPr lang="en-ZA" sz="2600" dirty="0"/>
              <a:t>The form will also be an important source of information.</a:t>
            </a:r>
            <a:endParaRPr lang="en-ZA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7276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7DDCC-4704-4996-8A22-47D2C581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Report form for an incidence of theft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FBBE9-D466-4B51-A8F2-D8AA01B33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624230"/>
            <a:ext cx="5588000" cy="3609540"/>
          </a:xfrm>
        </p:spPr>
        <p:txBody>
          <a:bodyPr anchor="t"/>
          <a:lstStyle/>
          <a:p>
            <a:pPr marL="0" indent="0">
              <a:buNone/>
            </a:pPr>
            <a:r>
              <a:rPr lang="en-ZA" b="1" dirty="0"/>
              <a:t>Processes that would benefit from its information are:</a:t>
            </a:r>
          </a:p>
          <a:p>
            <a:pPr marL="0" indent="0">
              <a:buNone/>
            </a:pPr>
            <a:endParaRPr lang="en-ZA" sz="1800" dirty="0"/>
          </a:p>
          <a:p>
            <a:pPr lvl="1">
              <a:lnSpc>
                <a:spcPct val="150000"/>
              </a:lnSpc>
            </a:pPr>
            <a:r>
              <a:rPr lang="en-ZA" dirty="0"/>
              <a:t>Disciplinary hearings</a:t>
            </a:r>
          </a:p>
          <a:p>
            <a:pPr lvl="1">
              <a:lnSpc>
                <a:spcPct val="150000"/>
              </a:lnSpc>
            </a:pPr>
            <a:r>
              <a:rPr lang="en-ZA" dirty="0"/>
              <a:t>Insurance claims</a:t>
            </a:r>
          </a:p>
          <a:p>
            <a:pPr lvl="1">
              <a:lnSpc>
                <a:spcPct val="150000"/>
              </a:lnSpc>
            </a:pPr>
            <a:r>
              <a:rPr lang="en-ZA" dirty="0"/>
              <a:t>Police investigations</a:t>
            </a:r>
            <a:endParaRPr lang="en-ZA" dirty="0">
              <a:cs typeface="Calibri"/>
            </a:endParaRPr>
          </a:p>
          <a:p>
            <a:pPr lvl="1">
              <a:lnSpc>
                <a:spcPct val="150000"/>
              </a:lnSpc>
            </a:pPr>
            <a:r>
              <a:rPr lang="en-ZA" dirty="0"/>
              <a:t>Court cases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92FE1A6-FEC3-4549-8B77-E77B11B4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2751" y="200025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7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7DDCC-4704-4996-8A22-47D2C581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Report form following a bomb threat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FBBE9-D466-4B51-A8F2-D8AA01B33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2329657"/>
            <a:ext cx="6087871" cy="2198686"/>
          </a:xfrm>
        </p:spPr>
        <p:txBody>
          <a:bodyPr anchor="t"/>
          <a:lstStyle/>
          <a:p>
            <a:r>
              <a:rPr lang="en-ZA" sz="2600" dirty="0"/>
              <a:t>This report is used to notify management of the incident.</a:t>
            </a:r>
          </a:p>
          <a:p>
            <a:endParaRPr lang="en-ZA" sz="2400" dirty="0"/>
          </a:p>
          <a:p>
            <a:r>
              <a:rPr lang="en-ZA" sz="2600" dirty="0"/>
              <a:t>The information would also be required by the police.</a:t>
            </a:r>
            <a:endParaRPr lang="en-ZA" sz="2600" dirty="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795FCC-2C4D-4AF7-937A-5FC6ECB31D5F}"/>
              </a:ext>
            </a:extLst>
          </p:cNvPr>
          <p:cNvGrpSpPr/>
          <p:nvPr/>
        </p:nvGrpSpPr>
        <p:grpSpPr>
          <a:xfrm>
            <a:off x="8182025" y="1393110"/>
            <a:ext cx="2449399" cy="4071780"/>
            <a:chOff x="7645577" y="1577776"/>
            <a:chExt cx="2449399" cy="40717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15B61C-9E08-49F0-9098-D92084ECD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77" y="1577776"/>
              <a:ext cx="2449399" cy="367409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E3DFC5-691B-43EA-9F04-C4F8C47BDE07}"/>
                </a:ext>
              </a:extLst>
            </p:cNvPr>
            <p:cNvSpPr txBox="1"/>
            <p:nvPr/>
          </p:nvSpPr>
          <p:spPr>
            <a:xfrm>
              <a:off x="7645577" y="5280224"/>
              <a:ext cx="24493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Don’t give speculations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16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7 Writing An Incident Report.h264_1080_best">
            <a:hlinkClick r:id="" action="ppaction://media"/>
            <a:extLst>
              <a:ext uri="{FF2B5EF4-FFF2-40B4-BE49-F238E27FC236}">
                <a16:creationId xmlns:a16="http://schemas.microsoft.com/office/drawing/2014/main" id="{660DB3C2-9FD4-4C19-A46F-4081000B71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203D20-F12F-48B4-8017-FA3BEDD8FA0C}"/>
              </a:ext>
            </a:extLst>
          </p:cNvPr>
          <p:cNvSpPr/>
          <p:nvPr/>
        </p:nvSpPr>
        <p:spPr>
          <a:xfrm>
            <a:off x="0" y="0"/>
            <a:ext cx="11357264" cy="6328064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E82FAB-0687-4E6E-A5EE-F8842143E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32" y="1676968"/>
            <a:ext cx="2971800" cy="350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8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7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7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666841-F788-4E58-8973-452E1955E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Activity 11.2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C5DF7-BE72-4722-BE1D-B220010790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Refer to page 227 of your Student’s Book to complete Activity 11.2.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82323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CC779C-6778-4719-8165-0A2DDBD3E9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t">
            <a:normAutofit/>
          </a:bodyPr>
          <a:lstStyle/>
          <a:p>
            <a:r>
              <a:rPr lang="en-US" sz="2000" dirty="0">
                <a:solidFill>
                  <a:prstClr val="white">
                    <a:lumMod val="50000"/>
                  </a:prstClr>
                </a:solidFill>
              </a:rPr>
              <a:t>Test your knowledge of this module by completing the summative assessment on page 228 in your textbook.</a:t>
            </a:r>
          </a:p>
        </p:txBody>
      </p:sp>
    </p:spTree>
    <p:extLst>
      <p:ext uri="{BB962C8B-B14F-4D97-AF65-F5344CB8AC3E}">
        <p14:creationId xmlns:p14="http://schemas.microsoft.com/office/powerpoint/2010/main" val="1671740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Reports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4325335"/>
            <a:ext cx="9305926" cy="1500187"/>
          </a:xfrm>
        </p:spPr>
        <p:txBody>
          <a:bodyPr/>
          <a:lstStyle/>
          <a:p>
            <a:r>
              <a:rPr lang="en-US" dirty="0"/>
              <a:t>Module 11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9599F-4A25-4344-9C08-8405E4F9E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Overview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CC8F42E-CC76-482D-8B19-384E0AB02E07}"/>
              </a:ext>
            </a:extLst>
          </p:cNvPr>
          <p:cNvGrpSpPr/>
          <p:nvPr/>
        </p:nvGrpSpPr>
        <p:grpSpPr>
          <a:xfrm>
            <a:off x="497843" y="2102587"/>
            <a:ext cx="10551158" cy="3164890"/>
            <a:chOff x="800652" y="1842399"/>
            <a:chExt cx="10551158" cy="316489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29D8302-CA6F-4D3D-AC5F-2A33B4927525}"/>
                </a:ext>
              </a:extLst>
            </p:cNvPr>
            <p:cNvSpPr/>
            <p:nvPr/>
          </p:nvSpPr>
          <p:spPr>
            <a:xfrm>
              <a:off x="4399110" y="2211731"/>
              <a:ext cx="3243966" cy="1764513"/>
            </a:xfrm>
            <a:prstGeom prst="ellipse">
              <a:avLst/>
            </a:prstGeom>
            <a:solidFill>
              <a:srgbClr val="FFE3B8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Reports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CF8F143-75C1-4F11-8B8B-DBAF39DE5D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85796" y="2125160"/>
              <a:ext cx="1743691" cy="444054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B210F4D-8972-454C-9D8F-E2AAF4E8DD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8908" y="2037826"/>
              <a:ext cx="1151132" cy="531388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A082CD3-9759-4019-A2E4-E2EC7D4CBFAC}"/>
                </a:ext>
              </a:extLst>
            </p:cNvPr>
            <p:cNvCxnSpPr>
              <a:cxnSpLocks/>
            </p:cNvCxnSpPr>
            <p:nvPr/>
          </p:nvCxnSpPr>
          <p:spPr>
            <a:xfrm>
              <a:off x="7438334" y="3541899"/>
              <a:ext cx="874252" cy="434345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1B7A3C5-F9D3-4C66-A354-ABC408C58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5918" y="3524737"/>
              <a:ext cx="2035822" cy="369332"/>
            </a:xfrm>
            <a:prstGeom prst="straightConnector1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EF2A88-69F4-4EAA-9BD4-5626716A6CF6}"/>
                </a:ext>
              </a:extLst>
            </p:cNvPr>
            <p:cNvSpPr txBox="1"/>
            <p:nvPr/>
          </p:nvSpPr>
          <p:spPr>
            <a:xfrm>
              <a:off x="800652" y="1954521"/>
              <a:ext cx="2185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Investigation report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3BB9D82-75A3-4691-A767-95F6B7288E2B}"/>
                </a:ext>
              </a:extLst>
            </p:cNvPr>
            <p:cNvSpPr txBox="1"/>
            <p:nvPr/>
          </p:nvSpPr>
          <p:spPr>
            <a:xfrm>
              <a:off x="8480040" y="1842399"/>
              <a:ext cx="2443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Progress report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C7177F-F1A4-4DA5-B515-1DA7966C6A6A}"/>
                </a:ext>
              </a:extLst>
            </p:cNvPr>
            <p:cNvSpPr txBox="1"/>
            <p:nvPr/>
          </p:nvSpPr>
          <p:spPr>
            <a:xfrm>
              <a:off x="8312586" y="3806960"/>
              <a:ext cx="3039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Incident/accident report: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Occupational injury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Theft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ZA" dirty="0"/>
                <a:t>Bomb threat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DCE0C1-5F73-47AA-8623-453185B56115}"/>
                </a:ext>
              </a:extLst>
            </p:cNvPr>
            <p:cNvSpPr txBox="1"/>
            <p:nvPr/>
          </p:nvSpPr>
          <p:spPr>
            <a:xfrm>
              <a:off x="800652" y="3760935"/>
              <a:ext cx="21198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Feedback report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64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88995-66D9-47CF-9714-ADF242C0E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Investigation, feedback and progress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8C3AB-A7C1-4B5D-996F-DB26C35F7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Unit 11.1</a:t>
            </a:r>
          </a:p>
        </p:txBody>
      </p:sp>
    </p:spTree>
    <p:extLst>
      <p:ext uri="{BB962C8B-B14F-4D97-AF65-F5344CB8AC3E}">
        <p14:creationId xmlns:p14="http://schemas.microsoft.com/office/powerpoint/2010/main" val="3949091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DA76E-35F0-4AB2-A965-897D60711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Investigation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EA7B2-E5BB-4DFB-B749-68C354C133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0" y="1230314"/>
            <a:ext cx="5588000" cy="4994275"/>
          </a:xfrm>
        </p:spPr>
        <p:txBody>
          <a:bodyPr/>
          <a:lstStyle/>
          <a:p>
            <a:pPr marL="0" indent="0">
              <a:buNone/>
            </a:pPr>
            <a:r>
              <a:rPr lang="en-ZA" b="1" dirty="0"/>
              <a:t>To compile an investigation report:</a:t>
            </a:r>
          </a:p>
          <a:p>
            <a:pPr marL="0" indent="0">
              <a:buNone/>
            </a:pPr>
            <a:endParaRPr lang="en-ZA" sz="1800" b="1" dirty="0"/>
          </a:p>
          <a:p>
            <a:pPr lvl="1">
              <a:lnSpc>
                <a:spcPct val="100000"/>
              </a:lnSpc>
            </a:pPr>
            <a:r>
              <a:rPr lang="en-ZA" dirty="0"/>
              <a:t>Gather information on the subject</a:t>
            </a:r>
          </a:p>
          <a:p>
            <a:pPr lvl="1">
              <a:lnSpc>
                <a:spcPct val="100000"/>
              </a:lnSpc>
            </a:pPr>
            <a:r>
              <a:rPr lang="en-ZA" dirty="0"/>
              <a:t>Note that it might require teamwork</a:t>
            </a:r>
          </a:p>
          <a:p>
            <a:pPr lvl="1">
              <a:lnSpc>
                <a:spcPct val="100000"/>
              </a:lnSpc>
            </a:pPr>
            <a:r>
              <a:rPr lang="en-ZA" dirty="0"/>
              <a:t>Identify the relevant details</a:t>
            </a:r>
          </a:p>
          <a:p>
            <a:pPr lvl="1">
              <a:lnSpc>
                <a:spcPct val="100000"/>
              </a:lnSpc>
            </a:pPr>
            <a:r>
              <a:rPr lang="en-ZA" dirty="0"/>
              <a:t>Examine your findings closely</a:t>
            </a:r>
          </a:p>
          <a:p>
            <a:pPr lvl="1">
              <a:lnSpc>
                <a:spcPct val="100000"/>
              </a:lnSpc>
            </a:pPr>
            <a:r>
              <a:rPr lang="en-ZA" dirty="0"/>
              <a:t>Present the information clearly</a:t>
            </a:r>
          </a:p>
          <a:p>
            <a:pPr lvl="1">
              <a:lnSpc>
                <a:spcPct val="100000"/>
              </a:lnSpc>
            </a:pPr>
            <a:r>
              <a:rPr lang="en-ZA" dirty="0"/>
              <a:t>Compile the report in a formal and informal format</a:t>
            </a:r>
          </a:p>
          <a:p>
            <a:pPr lvl="1">
              <a:lnSpc>
                <a:spcPct val="100000"/>
              </a:lnSpc>
            </a:pPr>
            <a:r>
              <a:rPr lang="en-ZA" dirty="0"/>
              <a:t>Give reasons if you are making a recommendation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21950" y="1167130"/>
            <a:ext cx="2836246" cy="4900699"/>
            <a:chOff x="7921950" y="1167130"/>
            <a:chExt cx="2836246" cy="490069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1B47377-A1F5-4567-BF11-79F8A265DE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921950" y="1167130"/>
              <a:ext cx="2836246" cy="4254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2FC6F9-806D-4BAF-8B9D-3015173CAAD7}"/>
                </a:ext>
              </a:extLst>
            </p:cNvPr>
            <p:cNvSpPr txBox="1"/>
            <p:nvPr/>
          </p:nvSpPr>
          <p:spPr>
            <a:xfrm>
              <a:off x="7921950" y="5421498"/>
              <a:ext cx="28362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An investigative report looks more closely at the incident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9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6814-62EA-4EA4-AD7A-937E2A75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Feedback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C49AA-6B1A-4BDE-860D-3F9C5138D3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864375"/>
            <a:ext cx="6045378" cy="2944521"/>
          </a:xfrm>
        </p:spPr>
        <p:txBody>
          <a:bodyPr/>
          <a:lstStyle/>
          <a:p>
            <a:pPr marL="0" indent="0">
              <a:buNone/>
            </a:pPr>
            <a:r>
              <a:rPr lang="en-ZA" b="1" dirty="0"/>
              <a:t>For a feedback report it is important to:</a:t>
            </a:r>
          </a:p>
          <a:p>
            <a:pPr marL="0" indent="0">
              <a:buNone/>
            </a:pPr>
            <a:endParaRPr lang="en-ZA" dirty="0"/>
          </a:p>
          <a:p>
            <a:pPr lvl="1"/>
            <a:r>
              <a:rPr lang="en-ZA" dirty="0"/>
              <a:t>Prioritise the information</a:t>
            </a:r>
          </a:p>
          <a:p>
            <a:pPr lvl="1"/>
            <a:endParaRPr lang="en-ZA" sz="1100" dirty="0"/>
          </a:p>
          <a:p>
            <a:pPr lvl="1"/>
            <a:r>
              <a:rPr lang="en-ZA" dirty="0"/>
              <a:t>Organise the details logically</a:t>
            </a:r>
          </a:p>
          <a:p>
            <a:pPr lvl="1"/>
            <a:endParaRPr lang="en-ZA" sz="1100" dirty="0"/>
          </a:p>
          <a:p>
            <a:pPr lvl="1"/>
            <a:r>
              <a:rPr lang="en-ZA"/>
              <a:t>Write clearly</a:t>
            </a:r>
            <a:endParaRPr lang="en-ZA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4ACB37-1DA9-43C7-9A8C-B7377F33B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366" y="1942233"/>
            <a:ext cx="3885712" cy="278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76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C8995-8B40-47ED-8E8F-4D3931E0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Progress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8FEB-E39F-4EC3-9313-79C77743E1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8001" y="1918424"/>
            <a:ext cx="4876800" cy="2741321"/>
          </a:xfrm>
        </p:spPr>
        <p:txBody>
          <a:bodyPr/>
          <a:lstStyle/>
          <a:p>
            <a:pPr marL="0" indent="0">
              <a:buNone/>
            </a:pPr>
            <a:r>
              <a:rPr lang="en-ZA" b="1" dirty="0"/>
              <a:t>A progress report informs the reader on the movement of the work. It could be:</a:t>
            </a:r>
          </a:p>
          <a:p>
            <a:pPr marL="0" indent="0">
              <a:buNone/>
            </a:pPr>
            <a:endParaRPr lang="en-ZA" dirty="0"/>
          </a:p>
          <a:p>
            <a:pPr lvl="1"/>
            <a:r>
              <a:rPr lang="en-ZA" dirty="0"/>
              <a:t>A complete report</a:t>
            </a:r>
          </a:p>
          <a:p>
            <a:pPr lvl="1"/>
            <a:endParaRPr lang="en-ZA" sz="1100" dirty="0"/>
          </a:p>
          <a:p>
            <a:pPr lvl="1"/>
            <a:r>
              <a:rPr lang="en-ZA" dirty="0"/>
              <a:t>An internal memo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076B31-ABD2-4551-87FA-C23CFB386C31}"/>
              </a:ext>
            </a:extLst>
          </p:cNvPr>
          <p:cNvGrpSpPr/>
          <p:nvPr/>
        </p:nvGrpSpPr>
        <p:grpSpPr>
          <a:xfrm>
            <a:off x="6488884" y="1584143"/>
            <a:ext cx="4560117" cy="3689713"/>
            <a:chOff x="6488884" y="1616363"/>
            <a:chExt cx="4560117" cy="36897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D4830D-902A-4CA1-8285-4D35B21BB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884" y="1616363"/>
              <a:ext cx="4560117" cy="304338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B8B2A4-DAF9-4B98-B440-C7241A7C9754}"/>
                </a:ext>
              </a:extLst>
            </p:cNvPr>
            <p:cNvSpPr txBox="1"/>
            <p:nvPr/>
          </p:nvSpPr>
          <p:spPr>
            <a:xfrm>
              <a:off x="6488884" y="4659745"/>
              <a:ext cx="45601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A project needs a planned timeline to be effective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50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0528D-1BFC-4BC4-BD91-AD0AC1C22E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/>
              <a:t>Activity 11.1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8EB32-C4C7-44A6-902E-59094C5B7E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Refer to page 224 of your Student’s Book to complete Activity 11.1.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68656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14F7D-43F5-4B49-B50B-CB6F778AE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Incident and accident reports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8F2BBE-B48C-41A1-836B-D7158CFE1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Unit 11.2</a:t>
            </a:r>
          </a:p>
        </p:txBody>
      </p:sp>
    </p:spTree>
    <p:extLst>
      <p:ext uri="{BB962C8B-B14F-4D97-AF65-F5344CB8AC3E}">
        <p14:creationId xmlns:p14="http://schemas.microsoft.com/office/powerpoint/2010/main" val="25713465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2630</TotalTime>
  <Words>322</Words>
  <Application>Microsoft Office PowerPoint</Application>
  <PresentationFormat>Widescreen</PresentationFormat>
  <Paragraphs>74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Narrow</vt:lpstr>
      <vt:lpstr>Calibri</vt:lpstr>
      <vt:lpstr>Presentation2</vt:lpstr>
      <vt:lpstr>Communication &amp; Management Communication</vt:lpstr>
      <vt:lpstr>Reports</vt:lpstr>
      <vt:lpstr>Overview</vt:lpstr>
      <vt:lpstr>Investigation, feedback and progress reports</vt:lpstr>
      <vt:lpstr>Investigation report</vt:lpstr>
      <vt:lpstr>Feedback report</vt:lpstr>
      <vt:lpstr>Progress report</vt:lpstr>
      <vt:lpstr>PowerPoint Presentation</vt:lpstr>
      <vt:lpstr>Incident and accident reports</vt:lpstr>
      <vt:lpstr>Incident and accident reports</vt:lpstr>
      <vt:lpstr>Report form for an occupational injury</vt:lpstr>
      <vt:lpstr>Report form for an incidence of theft</vt:lpstr>
      <vt:lpstr>Report form following a bomb threat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Dinky Gschliesser</cp:lastModifiedBy>
  <cp:revision>210</cp:revision>
  <dcterms:created xsi:type="dcterms:W3CDTF">2017-08-15T07:49:10Z</dcterms:created>
  <dcterms:modified xsi:type="dcterms:W3CDTF">2019-02-13T07:31:46Z</dcterms:modified>
</cp:coreProperties>
</file>