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2"/>
  </p:handoutMasterIdLst>
  <p:sldIdLst>
    <p:sldId id="256" r:id="rId2"/>
    <p:sldId id="257" r:id="rId3"/>
    <p:sldId id="258" r:id="rId4"/>
    <p:sldId id="382" r:id="rId5"/>
    <p:sldId id="383" r:id="rId6"/>
    <p:sldId id="385" r:id="rId7"/>
    <p:sldId id="375" r:id="rId8"/>
    <p:sldId id="315" r:id="rId9"/>
    <p:sldId id="387" r:id="rId10"/>
    <p:sldId id="388" r:id="rId11"/>
    <p:sldId id="389" r:id="rId12"/>
    <p:sldId id="390" r:id="rId13"/>
    <p:sldId id="392" r:id="rId14"/>
    <p:sldId id="393" r:id="rId15"/>
    <p:sldId id="394" r:id="rId16"/>
    <p:sldId id="395" r:id="rId17"/>
    <p:sldId id="397" r:id="rId18"/>
    <p:sldId id="400" r:id="rId19"/>
    <p:sldId id="398" r:id="rId20"/>
    <p:sldId id="399" r:id="rId21"/>
    <p:sldId id="401" r:id="rId22"/>
    <p:sldId id="402" r:id="rId23"/>
    <p:sldId id="403" r:id="rId24"/>
    <p:sldId id="404" r:id="rId25"/>
    <p:sldId id="405" r:id="rId26"/>
    <p:sldId id="406" r:id="rId27"/>
    <p:sldId id="408" r:id="rId28"/>
    <p:sldId id="381" r:id="rId29"/>
    <p:sldId id="316" r:id="rId30"/>
    <p:sldId id="40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2" userDrawn="1">
          <p15:clr>
            <a:srgbClr val="A4A3A4"/>
          </p15:clr>
        </p15:guide>
        <p15:guide id="2" pos="2744" userDrawn="1">
          <p15:clr>
            <a:srgbClr val="A4A3A4"/>
          </p15:clr>
        </p15:guide>
        <p15:guide id="3" orient="horz" pos="3861" userDrawn="1">
          <p15:clr>
            <a:srgbClr val="A4A3A4"/>
          </p15:clr>
        </p15:guide>
        <p15:guide id="4" pos="1338" userDrawn="1">
          <p15:clr>
            <a:srgbClr val="A4A3A4"/>
          </p15:clr>
        </p15:guide>
        <p15:guide id="5" orient="horz" pos="2478" userDrawn="1">
          <p15:clr>
            <a:srgbClr val="A4A3A4"/>
          </p15:clr>
        </p15:guide>
        <p15:guide id="6" orient="horz" pos="3566" userDrawn="1">
          <p15:clr>
            <a:srgbClr val="A4A3A4"/>
          </p15:clr>
        </p15:guide>
        <p15:guide id="7" pos="3742" userDrawn="1">
          <p15:clr>
            <a:srgbClr val="A4A3A4"/>
          </p15:clr>
        </p15:guide>
        <p15:guide id="8" pos="4967" userDrawn="1">
          <p15:clr>
            <a:srgbClr val="A4A3A4"/>
          </p15:clr>
        </p15:guide>
        <p15:guide id="9" orient="horz" pos="2840" userDrawn="1">
          <p15:clr>
            <a:srgbClr val="A4A3A4"/>
          </p15:clr>
        </p15:guide>
        <p15:guide id="10" pos="2290" userDrawn="1">
          <p15:clr>
            <a:srgbClr val="A4A3A4"/>
          </p15:clr>
        </p15:guide>
        <p15:guide id="11" orient="horz" pos="123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D043"/>
    <a:srgbClr val="BDDA73"/>
    <a:srgbClr val="0D9293"/>
    <a:srgbClr val="2FA1A2"/>
    <a:srgbClr val="4BB3B5"/>
    <a:srgbClr val="D9D9D9"/>
    <a:srgbClr val="D8E8EA"/>
    <a:srgbClr val="94C2C8"/>
    <a:srgbClr val="9FC8CD"/>
    <a:srgbClr val="A6C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57" autoAdjust="0"/>
    <p:restoredTop sz="94249" autoAdjust="0"/>
  </p:normalViewPr>
  <p:slideViewPr>
    <p:cSldViewPr snapToGrid="0">
      <p:cViewPr varScale="1">
        <p:scale>
          <a:sx n="99" d="100"/>
          <a:sy n="99" d="100"/>
        </p:scale>
        <p:origin x="276" y="72"/>
      </p:cViewPr>
      <p:guideLst>
        <p:guide orient="horz" pos="2432"/>
        <p:guide pos="2744"/>
        <p:guide orient="horz" pos="3861"/>
        <p:guide pos="1338"/>
        <p:guide orient="horz" pos="2478"/>
        <p:guide orient="horz" pos="3566"/>
        <p:guide pos="3742"/>
        <p:guide pos="4967"/>
        <p:guide orient="horz" pos="2840"/>
        <p:guide pos="2290"/>
        <p:guide orient="horz" pos="123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0" d="100"/>
          <a:sy n="80" d="100"/>
        </p:scale>
        <p:origin x="19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D87E42-A97C-45D3-8678-BF71BE5913AE}" type="datetimeFigureOut">
              <a:rPr lang="en-GB" smtClean="0"/>
              <a:t>22/12/2017</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4E351C-D2F9-4339-AEC5-7206194B4A5F}" type="slidenum">
              <a:rPr lang="en-GB" smtClean="0"/>
              <a:t>‹#›</a:t>
            </a:fld>
            <a:endParaRPr lang="en-GB"/>
          </a:p>
        </p:txBody>
      </p:sp>
    </p:spTree>
    <p:extLst>
      <p:ext uri="{BB962C8B-B14F-4D97-AF65-F5344CB8AC3E}">
        <p14:creationId xmlns:p14="http://schemas.microsoft.com/office/powerpoint/2010/main" val="42482437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ook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1001" y="1676398"/>
            <a:ext cx="7915274" cy="2114552"/>
          </a:xfrm>
          <a:prstGeom prst="rect">
            <a:avLst/>
          </a:prstGeom>
        </p:spPr>
        <p:txBody>
          <a:bodyPr anchor="b">
            <a:normAutofit/>
          </a:bodyPr>
          <a:lstStyle>
            <a:lvl1pPr algn="ctr">
              <a:defRPr sz="7200" b="1">
                <a:latin typeface="+mn-lt"/>
              </a:defRPr>
            </a:lvl1pPr>
          </a:lstStyle>
          <a:p>
            <a:r>
              <a:rPr lang="en-US" dirty="0"/>
              <a:t>Book title</a:t>
            </a:r>
          </a:p>
        </p:txBody>
      </p:sp>
      <p:sp>
        <p:nvSpPr>
          <p:cNvPr id="3" name="Subtitle 2"/>
          <p:cNvSpPr>
            <a:spLocks noGrp="1"/>
          </p:cNvSpPr>
          <p:nvPr>
            <p:ph type="subTitle" idx="1" hasCustomPrompt="1"/>
          </p:nvPr>
        </p:nvSpPr>
        <p:spPr>
          <a:xfrm>
            <a:off x="381001" y="3952877"/>
            <a:ext cx="7915274" cy="1495425"/>
          </a:xfrm>
          <a:prstGeom prst="rect">
            <a:avLst/>
          </a:prstGeom>
        </p:spPr>
        <p:txBody>
          <a:bodyPr>
            <a:normAutofit/>
          </a:bodyPr>
          <a:lstStyle>
            <a:lvl1pPr marL="0" indent="0" algn="ctr">
              <a:buNone/>
              <a:defRPr sz="4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Level</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20692" y="480765"/>
            <a:ext cx="3635892" cy="1033709"/>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20692" y="480765"/>
            <a:ext cx="3635892" cy="1033709"/>
          </a:xfrm>
          <a:prstGeom prst="rect">
            <a:avLst/>
          </a:prstGeom>
        </p:spPr>
      </p:pic>
    </p:spTree>
    <p:custDataLst>
      <p:tags r:id="rId1"/>
    </p:custDataLst>
    <p:extLst>
      <p:ext uri="{BB962C8B-B14F-4D97-AF65-F5344CB8AC3E}">
        <p14:creationId xmlns:p14="http://schemas.microsoft.com/office/powerpoint/2010/main" val="3425967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opic titl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385763" y="1143002"/>
            <a:ext cx="7910513" cy="2636839"/>
          </a:xfrm>
          <a:prstGeom prst="rect">
            <a:avLst/>
          </a:prstGeom>
        </p:spPr>
        <p:txBody>
          <a:bodyPr anchor="b">
            <a:normAutofit/>
          </a:bodyPr>
          <a:lstStyle>
            <a:lvl1pPr algn="l">
              <a:defRPr sz="6600" b="1">
                <a:latin typeface="+mn-lt"/>
              </a:defRPr>
            </a:lvl1pPr>
          </a:lstStyle>
          <a:p>
            <a:r>
              <a:rPr lang="en-US" dirty="0"/>
              <a:t>Topic title</a:t>
            </a:r>
          </a:p>
        </p:txBody>
      </p:sp>
      <p:sp>
        <p:nvSpPr>
          <p:cNvPr id="4" name="Text Placeholder 2"/>
          <p:cNvSpPr>
            <a:spLocks noGrp="1"/>
          </p:cNvSpPr>
          <p:nvPr>
            <p:ph type="body" idx="1" hasCustomPrompt="1"/>
          </p:nvPr>
        </p:nvSpPr>
        <p:spPr>
          <a:xfrm>
            <a:off x="385763" y="3960816"/>
            <a:ext cx="7910513" cy="1500187"/>
          </a:xfrm>
          <a:prstGeom prst="rect">
            <a:avLst/>
          </a:prstGeom>
        </p:spPr>
        <p:txBody>
          <a:bodyPr>
            <a:normAutofit/>
          </a:bodyPr>
          <a:lstStyle>
            <a:lvl1pPr marL="0" indent="0" algn="l">
              <a:buNone/>
              <a:defRPr sz="4000" b="1">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Topic number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63991" y="256559"/>
            <a:ext cx="2232284" cy="634653"/>
          </a:xfrm>
          <a:prstGeom prst="rect">
            <a:avLst/>
          </a:prstGeom>
        </p:spPr>
      </p:pic>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63991" y="256559"/>
            <a:ext cx="2232284" cy="634653"/>
          </a:xfrm>
          <a:prstGeom prst="rect">
            <a:avLst/>
          </a:prstGeom>
        </p:spPr>
      </p:pic>
    </p:spTree>
    <p:extLst>
      <p:ext uri="{BB962C8B-B14F-4D97-AF65-F5344CB8AC3E}">
        <p14:creationId xmlns:p14="http://schemas.microsoft.com/office/powerpoint/2010/main" val="1261430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Modul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5763" y="1143002"/>
            <a:ext cx="7910513" cy="2636839"/>
          </a:xfrm>
          <a:prstGeom prst="rect">
            <a:avLst/>
          </a:prstGeom>
        </p:spPr>
        <p:txBody>
          <a:bodyPr anchor="b">
            <a:normAutofit/>
          </a:bodyPr>
          <a:lstStyle>
            <a:lvl1pPr algn="l">
              <a:defRPr sz="5400" b="1">
                <a:latin typeface="+mn-lt"/>
              </a:defRPr>
            </a:lvl1pPr>
          </a:lstStyle>
          <a:p>
            <a:r>
              <a:rPr lang="en-US" dirty="0"/>
              <a:t>Module title</a:t>
            </a:r>
          </a:p>
        </p:txBody>
      </p:sp>
      <p:sp>
        <p:nvSpPr>
          <p:cNvPr id="3" name="Text Placeholder 2"/>
          <p:cNvSpPr>
            <a:spLocks noGrp="1"/>
          </p:cNvSpPr>
          <p:nvPr>
            <p:ph type="body" idx="1" hasCustomPrompt="1"/>
          </p:nvPr>
        </p:nvSpPr>
        <p:spPr>
          <a:xfrm>
            <a:off x="385763" y="3960816"/>
            <a:ext cx="7910513" cy="1500187"/>
          </a:xfrm>
          <a:prstGeom prst="rect">
            <a:avLst/>
          </a:prstGeom>
        </p:spPr>
        <p:txBody>
          <a:bodyPr>
            <a:normAutofit/>
          </a:bodyPr>
          <a:lstStyle>
            <a:lvl1pPr marL="0" indent="0" algn="l">
              <a:buNone/>
              <a:defRPr sz="3000" b="1">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Module number</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3991" y="256559"/>
            <a:ext cx="2232284" cy="634653"/>
          </a:xfrm>
          <a:prstGeom prst="rect">
            <a:avLst/>
          </a:prstGeom>
        </p:spPr>
      </p:pic>
    </p:spTree>
    <p:custDataLst>
      <p:tags r:id="rId1"/>
    </p:custDataLst>
    <p:extLst>
      <p:ext uri="{BB962C8B-B14F-4D97-AF65-F5344CB8AC3E}">
        <p14:creationId xmlns:p14="http://schemas.microsoft.com/office/powerpoint/2010/main" val="3634014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ummative assessmen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85763" y="3960816"/>
            <a:ext cx="7910513" cy="1500187"/>
          </a:xfrm>
          <a:prstGeom prst="rect">
            <a:avLst/>
          </a:prstGeom>
        </p:spPr>
        <p:txBody>
          <a:bodyPr>
            <a:normAutofit/>
          </a:bodyPr>
          <a:lstStyle>
            <a:lvl1pPr marL="0" indent="0" algn="l">
              <a:buNone/>
              <a:defRPr sz="3000" b="1">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Module </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3991" y="256559"/>
            <a:ext cx="2232284" cy="634653"/>
          </a:xfrm>
          <a:prstGeom prst="rect">
            <a:avLst/>
          </a:prstGeom>
        </p:spPr>
      </p:pic>
      <p:sp>
        <p:nvSpPr>
          <p:cNvPr id="6" name="TextBox 5"/>
          <p:cNvSpPr txBox="1"/>
          <p:nvPr/>
        </p:nvSpPr>
        <p:spPr>
          <a:xfrm>
            <a:off x="403411" y="1405577"/>
            <a:ext cx="7892863" cy="2400657"/>
          </a:xfrm>
          <a:prstGeom prst="rect">
            <a:avLst/>
          </a:prstGeom>
          <a:noFill/>
        </p:spPr>
        <p:txBody>
          <a:bodyPr wrap="square" rtlCol="0">
            <a:spAutoFit/>
          </a:bodyPr>
          <a:lstStyle/>
          <a:p>
            <a:pPr defTabSz="457200"/>
            <a:endParaRPr lang="en-US" sz="5000" dirty="0">
              <a:solidFill>
                <a:prstClr val="black"/>
              </a:solidFill>
            </a:endParaRPr>
          </a:p>
          <a:p>
            <a:pPr defTabSz="457200"/>
            <a:endParaRPr lang="en-US" sz="5000" dirty="0">
              <a:solidFill>
                <a:prstClr val="black"/>
              </a:solidFill>
            </a:endParaRPr>
          </a:p>
          <a:p>
            <a:pPr defTabSz="457200"/>
            <a:r>
              <a:rPr lang="en-US" sz="4800" b="1" dirty="0">
                <a:solidFill>
                  <a:prstClr val="black"/>
                </a:solidFill>
              </a:rPr>
              <a:t>Summative assessment</a:t>
            </a:r>
            <a:endParaRPr lang="en-GB" sz="4800" b="1" dirty="0">
              <a:solidFill>
                <a:prstClr val="black"/>
              </a:solidFill>
            </a:endParaRPr>
          </a:p>
        </p:txBody>
      </p:sp>
    </p:spTree>
    <p:custDataLst>
      <p:tags r:id="rId1"/>
    </p:custDataLst>
    <p:extLst>
      <p:ext uri="{BB962C8B-B14F-4D97-AF65-F5344CB8AC3E}">
        <p14:creationId xmlns:p14="http://schemas.microsoft.com/office/powerpoint/2010/main" val="73457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activit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3756" y="470610"/>
            <a:ext cx="1729753" cy="2455200"/>
          </a:xfrm>
          <a:prstGeom prst="rect">
            <a:avLst/>
          </a:prstGeom>
        </p:spPr>
      </p:pic>
      <p:sp>
        <p:nvSpPr>
          <p:cNvPr id="3" name="Text Placeholder 2"/>
          <p:cNvSpPr>
            <a:spLocks noGrp="1"/>
          </p:cNvSpPr>
          <p:nvPr>
            <p:ph type="body" idx="1" hasCustomPrompt="1"/>
          </p:nvPr>
        </p:nvSpPr>
        <p:spPr>
          <a:xfrm>
            <a:off x="385763" y="3960817"/>
            <a:ext cx="7910513" cy="479206"/>
          </a:xfrm>
          <a:prstGeom prst="rect">
            <a:avLst/>
          </a:prstGeom>
        </p:spPr>
        <p:txBody>
          <a:bodyPr>
            <a:normAutofit/>
          </a:bodyPr>
          <a:lstStyle>
            <a:lvl1pPr marL="0" indent="0" algn="l">
              <a:buNone/>
              <a:defRPr sz="3000" b="1" baseline="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Module number</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3991" y="256559"/>
            <a:ext cx="2232284" cy="634653"/>
          </a:xfrm>
          <a:prstGeom prst="rect">
            <a:avLst/>
          </a:prstGeom>
        </p:spPr>
      </p:pic>
      <p:sp>
        <p:nvSpPr>
          <p:cNvPr id="4" name="Content Placeholder 3"/>
          <p:cNvSpPr>
            <a:spLocks noGrp="1"/>
          </p:cNvSpPr>
          <p:nvPr>
            <p:ph sz="quarter" idx="10" hasCustomPrompt="1"/>
          </p:nvPr>
        </p:nvSpPr>
        <p:spPr>
          <a:xfrm>
            <a:off x="392595" y="3262376"/>
            <a:ext cx="8051800" cy="870712"/>
          </a:xfrm>
          <a:prstGeom prst="rect">
            <a:avLst/>
          </a:prstGeom>
        </p:spPr>
        <p:txBody>
          <a:bodyPr>
            <a:normAutofit/>
          </a:bodyPr>
          <a:lstStyle>
            <a:lvl1pPr marL="0" indent="0" algn="l" defTabSz="457200" rtl="0" eaLnBrk="1" latinLnBrk="0" hangingPunct="1">
              <a:buNone/>
              <a:defRPr lang="en-US" sz="4800" b="1" kern="1200" dirty="0">
                <a:solidFill>
                  <a:schemeClr val="tx1"/>
                </a:solidFill>
                <a:latin typeface="+mn-lt"/>
                <a:ea typeface="+mn-ea"/>
                <a:cs typeface="+mn-cs"/>
              </a:defRPr>
            </a:lvl1pPr>
          </a:lstStyle>
          <a:p>
            <a:pPr lvl="0"/>
            <a:r>
              <a:rPr lang="en-US" dirty="0"/>
              <a:t>Learning activity number</a:t>
            </a:r>
          </a:p>
        </p:txBody>
      </p:sp>
      <p:sp>
        <p:nvSpPr>
          <p:cNvPr id="7" name="Text Placeholder 2"/>
          <p:cNvSpPr txBox="1">
            <a:spLocks/>
          </p:cNvSpPr>
          <p:nvPr userDrawn="1"/>
        </p:nvSpPr>
        <p:spPr>
          <a:xfrm>
            <a:off x="385763" y="4440022"/>
            <a:ext cx="7910513" cy="550427"/>
          </a:xfrm>
          <a:prstGeom prst="rect">
            <a:avLst/>
          </a:prstGeom>
        </p:spPr>
        <p:txBody>
          <a:bodyPr>
            <a:normAutofit/>
          </a:bodyPr>
          <a:lstStyle>
            <a:lvl1pPr marL="0" indent="0" algn="l" defTabSz="685800" rtl="0" eaLnBrk="1" latinLnBrk="0" hangingPunct="1">
              <a:lnSpc>
                <a:spcPct val="90000"/>
              </a:lnSpc>
              <a:spcBef>
                <a:spcPts val="750"/>
              </a:spcBef>
              <a:buFont typeface="Arial" panose="020B0604020202020204" pitchFamily="34" charset="0"/>
              <a:buNone/>
              <a:defRPr sz="3000" b="1" kern="1200">
                <a:solidFill>
                  <a:schemeClr val="bg1">
                    <a:lumMod val="50000"/>
                  </a:schemeClr>
                </a:solidFill>
                <a:latin typeface="+mn-lt"/>
                <a:ea typeface="+mn-ea"/>
                <a:cs typeface="+mn-cs"/>
              </a:defRPr>
            </a:lvl1pPr>
            <a:lvl2pPr marL="457200" indent="0" algn="l" defTabSz="685800" rtl="0" eaLnBrk="1" latinLnBrk="0" hangingPunct="1">
              <a:lnSpc>
                <a:spcPct val="90000"/>
              </a:lnSpc>
              <a:spcBef>
                <a:spcPts val="375"/>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685800" rtl="0" eaLnBrk="1" latinLnBrk="0" hangingPunct="1">
              <a:lnSpc>
                <a:spcPct val="90000"/>
              </a:lnSpc>
              <a:spcBef>
                <a:spcPts val="375"/>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685800" rtl="0" eaLnBrk="1" latinLnBrk="0" hangingPunct="1">
              <a:lnSpc>
                <a:spcPct val="90000"/>
              </a:lnSpc>
              <a:spcBef>
                <a:spcPts val="375"/>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685800" rtl="0" eaLnBrk="1" latinLnBrk="0" hangingPunct="1">
              <a:lnSpc>
                <a:spcPct val="90000"/>
              </a:lnSpc>
              <a:spcBef>
                <a:spcPts val="375"/>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685800" rtl="0" eaLnBrk="1" latinLnBrk="0" hangingPunct="1">
              <a:lnSpc>
                <a:spcPct val="90000"/>
              </a:lnSpc>
              <a:spcBef>
                <a:spcPts val="375"/>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685800" rtl="0" eaLnBrk="1" latinLnBrk="0" hangingPunct="1">
              <a:lnSpc>
                <a:spcPct val="90000"/>
              </a:lnSpc>
              <a:spcBef>
                <a:spcPts val="375"/>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685800" rtl="0" eaLnBrk="1" latinLnBrk="0" hangingPunct="1">
              <a:lnSpc>
                <a:spcPct val="90000"/>
              </a:lnSpc>
              <a:spcBef>
                <a:spcPts val="375"/>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685800" rtl="0" eaLnBrk="1" latinLnBrk="0" hangingPunct="1">
              <a:lnSpc>
                <a:spcPct val="90000"/>
              </a:lnSpc>
              <a:spcBef>
                <a:spcPts val="375"/>
              </a:spcBef>
              <a:buFont typeface="Arial" panose="020B0604020202020204" pitchFamily="34" charset="0"/>
              <a:buNone/>
              <a:defRPr sz="1600" kern="1200">
                <a:solidFill>
                  <a:schemeClr val="tx1">
                    <a:tint val="75000"/>
                  </a:schemeClr>
                </a:solidFill>
                <a:latin typeface="+mn-lt"/>
                <a:ea typeface="+mn-ea"/>
                <a:cs typeface="+mn-cs"/>
              </a:defRPr>
            </a:lvl9pPr>
          </a:lstStyle>
          <a:p>
            <a:endParaRPr lang="en-ZA" sz="1800" b="0" dirty="0">
              <a:solidFill>
                <a:schemeClr val="tx1"/>
              </a:solidFill>
            </a:endParaRPr>
          </a:p>
        </p:txBody>
      </p:sp>
      <p:sp>
        <p:nvSpPr>
          <p:cNvPr id="9" name="Text Placeholder 2"/>
          <p:cNvSpPr>
            <a:spLocks noGrp="1"/>
          </p:cNvSpPr>
          <p:nvPr>
            <p:ph type="body" idx="11" hasCustomPrompt="1"/>
          </p:nvPr>
        </p:nvSpPr>
        <p:spPr>
          <a:xfrm>
            <a:off x="392595" y="4475632"/>
            <a:ext cx="7910513" cy="479206"/>
          </a:xfrm>
          <a:prstGeom prst="rect">
            <a:avLst/>
          </a:prstGeom>
        </p:spPr>
        <p:txBody>
          <a:bodyPr>
            <a:normAutofit/>
          </a:bodyPr>
          <a:lstStyle>
            <a:lvl1pPr marL="0" indent="0" algn="l">
              <a:buNone/>
              <a:defRPr sz="1700" b="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Module number</a:t>
            </a:r>
          </a:p>
        </p:txBody>
      </p:sp>
    </p:spTree>
    <p:custDataLst>
      <p:tags r:id="rId1"/>
    </p:custDataLst>
    <p:extLst>
      <p:ext uri="{BB962C8B-B14F-4D97-AF65-F5344CB8AC3E}">
        <p14:creationId xmlns:p14="http://schemas.microsoft.com/office/powerpoint/2010/main" val="3513730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1" y="417320"/>
            <a:ext cx="7905750" cy="720724"/>
          </a:xfrm>
          <a:prstGeom prst="rect">
            <a:avLst/>
          </a:prstGeom>
        </p:spPr>
        <p:txBody>
          <a:bodyPr/>
          <a:lstStyle>
            <a:lvl1pPr>
              <a:defRPr sz="4400" b="1">
                <a:latin typeface="+mn-lt"/>
              </a:defRPr>
            </a:lvl1pPr>
          </a:lstStyle>
          <a:p>
            <a:r>
              <a:rPr lang="en-US" dirty="0"/>
              <a:t>Click to edit Master title style</a:t>
            </a:r>
          </a:p>
        </p:txBody>
      </p:sp>
      <p:sp>
        <p:nvSpPr>
          <p:cNvPr id="3" name="Content Placeholder 2"/>
          <p:cNvSpPr>
            <a:spLocks noGrp="1"/>
          </p:cNvSpPr>
          <p:nvPr>
            <p:ph idx="1"/>
          </p:nvPr>
        </p:nvSpPr>
        <p:spPr>
          <a:xfrm>
            <a:off x="399289" y="1592288"/>
            <a:ext cx="7905751" cy="448532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0" hasCustomPrompt="1"/>
          </p:nvPr>
        </p:nvSpPr>
        <p:spPr>
          <a:xfrm>
            <a:off x="399289" y="987108"/>
            <a:ext cx="7905751" cy="301871"/>
          </a:xfrm>
          <a:prstGeom prst="rect">
            <a:avLst/>
          </a:prstGeom>
        </p:spPr>
        <p:txBody>
          <a:bodyPr/>
          <a:lstStyle>
            <a:lvl1pPr marL="0" indent="0">
              <a:buNone/>
              <a:defRPr sz="1800" b="1"/>
            </a:lvl1pPr>
          </a:lstStyle>
          <a:p>
            <a:r>
              <a:rPr lang="en-ZA" sz="1800" dirty="0">
                <a:solidFill>
                  <a:schemeClr val="bg2">
                    <a:lumMod val="75000"/>
                  </a:schemeClr>
                </a:solidFill>
              </a:rPr>
              <a:t>Unit</a:t>
            </a:r>
            <a:endParaRPr lang="en-US" dirty="0"/>
          </a:p>
        </p:txBody>
      </p:sp>
    </p:spTree>
    <p:custDataLst>
      <p:tags r:id="rId1"/>
    </p:custDataLst>
    <p:extLst>
      <p:ext uri="{BB962C8B-B14F-4D97-AF65-F5344CB8AC3E}">
        <p14:creationId xmlns:p14="http://schemas.microsoft.com/office/powerpoint/2010/main" val="516262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81001" y="417320"/>
            <a:ext cx="7905750" cy="720724"/>
          </a:xfrm>
          <a:prstGeom prst="rect">
            <a:avLst/>
          </a:prstGeom>
        </p:spPr>
        <p:txBody>
          <a:bodyPr/>
          <a:lstStyle>
            <a:lvl1pPr>
              <a:defRPr sz="4000" b="1">
                <a:latin typeface="+mn-lt"/>
              </a:defRPr>
            </a:lvl1pPr>
          </a:lstStyle>
          <a:p>
            <a:endParaRPr lang="en-US" dirty="0"/>
          </a:p>
        </p:txBody>
      </p:sp>
      <p:sp>
        <p:nvSpPr>
          <p:cNvPr id="4" name="Content Placeholder 2"/>
          <p:cNvSpPr>
            <a:spLocks noGrp="1"/>
          </p:cNvSpPr>
          <p:nvPr>
            <p:ph idx="1"/>
          </p:nvPr>
        </p:nvSpPr>
        <p:spPr>
          <a:xfrm>
            <a:off x="399289" y="1947672"/>
            <a:ext cx="7905751" cy="4129939"/>
          </a:xfrm>
          <a:prstGeom prst="rect">
            <a:avLst/>
          </a:prstGeom>
        </p:spPr>
        <p:txBody>
          <a:bodyPr/>
          <a:lstStyle>
            <a:lvl1pPr marL="0" indent="0">
              <a:buNone/>
              <a:defRPr sz="2000" baseline="0"/>
            </a:lvl1pPr>
            <a:lvl2pPr>
              <a:defRPr sz="1800"/>
            </a:lvl2pPr>
            <a:lvl3pPr>
              <a:defRPr sz="1600"/>
            </a:lvl3pPr>
            <a:lvl4pPr>
              <a:defRPr sz="1400"/>
            </a:lvl4pPr>
            <a:lvl5pPr>
              <a:defRPr sz="1200"/>
            </a:lvl5pPr>
          </a:lstStyle>
          <a:p>
            <a:pPr lvl="0"/>
            <a:endParaRPr lang="en-ZA" dirty="0"/>
          </a:p>
        </p:txBody>
      </p:sp>
      <p:sp>
        <p:nvSpPr>
          <p:cNvPr id="5" name="Text Placeholder 5"/>
          <p:cNvSpPr>
            <a:spLocks noGrp="1"/>
          </p:cNvSpPr>
          <p:nvPr>
            <p:ph type="body" sz="quarter" idx="10"/>
          </p:nvPr>
        </p:nvSpPr>
        <p:spPr>
          <a:xfrm>
            <a:off x="399289" y="1563523"/>
            <a:ext cx="7905751" cy="301871"/>
          </a:xfrm>
          <a:prstGeom prst="rect">
            <a:avLst/>
          </a:prstGeom>
        </p:spPr>
        <p:txBody>
          <a:bodyPr/>
          <a:lstStyle>
            <a:lvl1pPr marL="0" indent="0">
              <a:buNone/>
              <a:defRPr sz="1800" b="1">
                <a:solidFill>
                  <a:schemeClr val="bg1">
                    <a:lumMod val="65000"/>
                  </a:schemeClr>
                </a:solidFill>
              </a:defRPr>
            </a:lvl1pPr>
          </a:lstStyle>
          <a:p>
            <a:endParaRPr lang="en-US" dirty="0"/>
          </a:p>
        </p:txBody>
      </p:sp>
    </p:spTree>
    <p:extLst>
      <p:ext uri="{BB962C8B-B14F-4D97-AF65-F5344CB8AC3E}">
        <p14:creationId xmlns:p14="http://schemas.microsoft.com/office/powerpoint/2010/main" val="236152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9055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Book titl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20692" y="425709"/>
            <a:ext cx="3635892" cy="1033709"/>
          </a:xfrm>
          <a:prstGeom prst="rect">
            <a:avLst/>
          </a:prstGeom>
        </p:spPr>
      </p:pic>
      <p:sp>
        <p:nvSpPr>
          <p:cNvPr id="4" name="TextBox 3"/>
          <p:cNvSpPr txBox="1"/>
          <p:nvPr userDrawn="1"/>
        </p:nvSpPr>
        <p:spPr>
          <a:xfrm>
            <a:off x="687354" y="2710438"/>
            <a:ext cx="7264468" cy="3293209"/>
          </a:xfrm>
          <a:prstGeom prst="rect">
            <a:avLst/>
          </a:prstGeom>
          <a:noFill/>
        </p:spPr>
        <p:txBody>
          <a:bodyPr wrap="square" rtlCol="0">
            <a:spAutoFit/>
          </a:bodyPr>
          <a:lstStyle/>
          <a:p>
            <a:pPr algn="ctr"/>
            <a:r>
              <a:rPr lang="en-ZA" sz="1600" kern="1200" dirty="0">
                <a:solidFill>
                  <a:schemeClr val="tx1"/>
                </a:solidFill>
                <a:effectLst/>
                <a:latin typeface="+mn-lt"/>
                <a:ea typeface="+mn-ea"/>
                <a:cs typeface="+mn-cs"/>
              </a:rPr>
              <a:t>This PowerPoint Presentation has been developed by Macmillan Education South Africa (Pty) Ltd. </a:t>
            </a:r>
          </a:p>
          <a:p>
            <a:pPr algn="ctr"/>
            <a:r>
              <a:rPr lang="en-ZA" sz="1600" kern="1200" dirty="0">
                <a:solidFill>
                  <a:schemeClr val="tx1"/>
                </a:solidFill>
                <a:effectLst/>
                <a:latin typeface="+mn-lt"/>
                <a:ea typeface="+mn-ea"/>
                <a:cs typeface="+mn-cs"/>
              </a:rPr>
              <a:t>All texts, images, videos, animations, audio and vector simulations contained in the slides are property of Macmillan South Africa. Reproducing, reselling and redistributing this material without the written permission of Macmillan South Africa is prohibited. </a:t>
            </a:r>
          </a:p>
          <a:p>
            <a:pPr algn="ctr"/>
            <a:r>
              <a:rPr lang="en-ZA" sz="1600" kern="1200" dirty="0">
                <a:solidFill>
                  <a:schemeClr val="tx1"/>
                </a:solidFill>
                <a:effectLst/>
                <a:latin typeface="+mn-lt"/>
                <a:ea typeface="+mn-ea"/>
                <a:cs typeface="+mn-cs"/>
              </a:rPr>
              <a:t> </a:t>
            </a:r>
          </a:p>
          <a:p>
            <a:pPr algn="ctr"/>
            <a:r>
              <a:rPr lang="en-ZA" sz="1600" kern="1200" dirty="0">
                <a:solidFill>
                  <a:schemeClr val="tx1"/>
                </a:solidFill>
                <a:effectLst/>
                <a:latin typeface="+mn-lt"/>
                <a:ea typeface="+mn-ea"/>
                <a:cs typeface="+mn-cs"/>
              </a:rPr>
              <a:t>Lecturers are granted permission to: (i) modify the slides by adding and removing content; (ii) print copies of the presentation; and (iii) download and save the slides to a computer or local server. </a:t>
            </a:r>
          </a:p>
          <a:p>
            <a:pPr algn="ctr"/>
            <a:r>
              <a:rPr lang="en-ZA" sz="1600" kern="1200" dirty="0">
                <a:solidFill>
                  <a:schemeClr val="tx1"/>
                </a:solidFill>
                <a:effectLst/>
                <a:latin typeface="+mn-lt"/>
                <a:ea typeface="+mn-ea"/>
                <a:cs typeface="+mn-cs"/>
              </a:rPr>
              <a:t> </a:t>
            </a:r>
          </a:p>
          <a:p>
            <a:pPr algn="ctr"/>
            <a:r>
              <a:rPr lang="en-ZA" sz="1600" kern="1200" dirty="0">
                <a:solidFill>
                  <a:schemeClr val="tx1"/>
                </a:solidFill>
                <a:effectLst/>
                <a:latin typeface="+mn-lt"/>
                <a:ea typeface="+mn-ea"/>
                <a:cs typeface="+mn-cs"/>
              </a:rPr>
              <a:t>Nothing in this copyright notice constitutes permission to assert or imply that your use of the materials is sponsored or endorsed by Macmillan South Africa. </a:t>
            </a:r>
            <a:endParaRPr lang="en-ZA" sz="1600" dirty="0"/>
          </a:p>
        </p:txBody>
      </p:sp>
      <p:cxnSp>
        <p:nvCxnSpPr>
          <p:cNvPr id="7" name="Straight Connector 6"/>
          <p:cNvCxnSpPr/>
          <p:nvPr userDrawn="1"/>
        </p:nvCxnSpPr>
        <p:spPr>
          <a:xfrm>
            <a:off x="2809457" y="2464904"/>
            <a:ext cx="2880000" cy="0"/>
          </a:xfrm>
          <a:prstGeom prst="line">
            <a:avLst/>
          </a:prstGeom>
          <a:ln w="76200">
            <a:solidFill>
              <a:srgbClr val="BDDA73"/>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userDrawn="1"/>
        </p:nvSpPr>
        <p:spPr>
          <a:xfrm>
            <a:off x="980662" y="1590261"/>
            <a:ext cx="6688369" cy="830997"/>
          </a:xfrm>
          <a:prstGeom prst="rect">
            <a:avLst/>
          </a:prstGeom>
          <a:noFill/>
        </p:spPr>
        <p:txBody>
          <a:bodyPr wrap="none" rtlCol="0">
            <a:spAutoFit/>
          </a:bodyPr>
          <a:lstStyle/>
          <a:p>
            <a:r>
              <a:rPr lang="en-ZA" sz="4800" b="1" dirty="0"/>
              <a:t>TERMS AND CONDITIONS</a:t>
            </a:r>
          </a:p>
        </p:txBody>
      </p:sp>
    </p:spTree>
    <p:custDataLst>
      <p:tags r:id="rId1"/>
    </p:custDataLst>
    <p:extLst>
      <p:ext uri="{BB962C8B-B14F-4D97-AF65-F5344CB8AC3E}">
        <p14:creationId xmlns:p14="http://schemas.microsoft.com/office/powerpoint/2010/main" val="2538926062"/>
      </p:ext>
    </p:extLst>
  </p:cSld>
  <p:clrMapOvr>
    <a:masterClrMapping/>
  </p:clrMapOvr>
  <p:extLst mod="1">
    <p:ext uri="{DCECCB84-F9BA-43D5-87BE-67443E8EF086}">
      <p15:sldGuideLst xmlns:p15="http://schemas.microsoft.com/office/powerpoint/2012/main">
        <p15:guide id="1" pos="272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24000" y="2"/>
            <a:ext cx="720000" cy="685189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ZA" sz="1800">
              <a:solidFill>
                <a:prstClr val="white"/>
              </a:solidFill>
            </a:endParaRPr>
          </a:p>
        </p:txBody>
      </p:sp>
      <p:sp>
        <p:nvSpPr>
          <p:cNvPr id="8" name="Rectangle 7"/>
          <p:cNvSpPr/>
          <p:nvPr/>
        </p:nvSpPr>
        <p:spPr>
          <a:xfrm>
            <a:off x="0" y="6324794"/>
            <a:ext cx="9144000" cy="540000"/>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ZA" sz="1800">
              <a:solidFill>
                <a:prstClr val="white"/>
              </a:solidFill>
            </a:endParaRPr>
          </a:p>
        </p:txBody>
      </p:sp>
      <p:sp>
        <p:nvSpPr>
          <p:cNvPr id="9" name="Rectangle 8"/>
          <p:cNvSpPr/>
          <p:nvPr/>
        </p:nvSpPr>
        <p:spPr>
          <a:xfrm>
            <a:off x="6373906" y="6324600"/>
            <a:ext cx="2770094"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sz="1800">
              <a:solidFill>
                <a:prstClr val="white"/>
              </a:solidFill>
            </a:endParaRPr>
          </a:p>
        </p:txBody>
      </p:sp>
      <p:pic>
        <p:nvPicPr>
          <p:cNvPr id="5" name="Picture 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494930" y="6407026"/>
            <a:ext cx="2547117" cy="419247"/>
          </a:xfrm>
          <a:prstGeom prst="rect">
            <a:avLst/>
          </a:prstGeom>
        </p:spPr>
      </p:pic>
      <p:sp>
        <p:nvSpPr>
          <p:cNvPr id="11" name="TextBox 10"/>
          <p:cNvSpPr txBox="1"/>
          <p:nvPr userDrawn="1"/>
        </p:nvSpPr>
        <p:spPr>
          <a:xfrm>
            <a:off x="54553" y="6371015"/>
            <a:ext cx="3433157" cy="461665"/>
          </a:xfrm>
          <a:prstGeom prst="rect">
            <a:avLst/>
          </a:prstGeom>
          <a:noFill/>
        </p:spPr>
        <p:txBody>
          <a:bodyPr wrap="square" rtlCol="0">
            <a:spAutoFit/>
          </a:bodyPr>
          <a:lstStyle>
            <a:defPPr>
              <a:defRPr lang="en-US"/>
            </a:defPPr>
            <a:lvl1pPr>
              <a:defRPr sz="2200">
                <a:solidFill>
                  <a:prstClr val="black"/>
                </a:solidFill>
              </a:defRPr>
            </a:lvl1pPr>
          </a:lstStyle>
          <a:p>
            <a:pPr defTabSz="457200"/>
            <a:r>
              <a:rPr lang="en-ZA" sz="2400" b="1" dirty="0">
                <a:solidFill>
                  <a:prstClr val="white"/>
                </a:solidFill>
              </a:rPr>
              <a:t>Maths Lit NQF Level 4</a:t>
            </a:r>
          </a:p>
        </p:txBody>
      </p:sp>
      <p:pic>
        <p:nvPicPr>
          <p:cNvPr id="10" name="Picture 9"/>
          <p:cNvPicPr>
            <a:picLocks noChangeAspect="1"/>
          </p:cNvPicPr>
          <p:nvPr userDrawn="1"/>
        </p:nvPicPr>
        <p:blipFill rotWithShape="1">
          <a:blip r:embed="rId13"/>
          <a:srcRect l="65718" t="503" r="5295" b="78272"/>
          <a:stretch/>
        </p:blipFill>
        <p:spPr>
          <a:xfrm>
            <a:off x="8422374" y="5619097"/>
            <a:ext cx="721626" cy="705600"/>
          </a:xfrm>
          <a:prstGeom prst="rect">
            <a:avLst/>
          </a:prstGeom>
        </p:spPr>
      </p:pic>
    </p:spTree>
    <p:custDataLst>
      <p:tags r:id="rId11"/>
    </p:custDataLst>
    <p:extLst>
      <p:ext uri="{BB962C8B-B14F-4D97-AF65-F5344CB8AC3E}">
        <p14:creationId xmlns:p14="http://schemas.microsoft.com/office/powerpoint/2010/main" val="10145857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69" r:id="rId7"/>
    <p:sldLayoutId id="2147483676" r:id="rId8"/>
    <p:sldLayoutId id="214748367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image" Target="../media/image24.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ZA" sz="6600" dirty="0"/>
              <a:t>Mathematical Literacy</a:t>
            </a:r>
            <a:endParaRPr lang="en-GB" sz="6600" dirty="0"/>
          </a:p>
        </p:txBody>
      </p:sp>
      <p:sp>
        <p:nvSpPr>
          <p:cNvPr id="3" name="Subtitle 2"/>
          <p:cNvSpPr>
            <a:spLocks noGrp="1"/>
          </p:cNvSpPr>
          <p:nvPr>
            <p:ph type="subTitle" idx="1"/>
          </p:nvPr>
        </p:nvSpPr>
        <p:spPr/>
        <p:txBody>
          <a:bodyPr/>
          <a:lstStyle/>
          <a:p>
            <a:r>
              <a:rPr lang="en-ZA" dirty="0"/>
              <a:t>NQF 4</a:t>
            </a:r>
            <a:endParaRPr lang="en-GB" dirty="0"/>
          </a:p>
        </p:txBody>
      </p:sp>
    </p:spTree>
    <p:extLst>
      <p:ext uri="{BB962C8B-B14F-4D97-AF65-F5344CB8AC3E}">
        <p14:creationId xmlns:p14="http://schemas.microsoft.com/office/powerpoint/2010/main" val="1464255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Understanding UIF</a:t>
            </a:r>
          </a:p>
        </p:txBody>
      </p:sp>
      <p:sp>
        <p:nvSpPr>
          <p:cNvPr id="3" name="Content Placeholder 2"/>
          <p:cNvSpPr>
            <a:spLocks noGrp="1"/>
          </p:cNvSpPr>
          <p:nvPr>
            <p:ph idx="1"/>
          </p:nvPr>
        </p:nvSpPr>
        <p:spPr/>
        <p:txBody>
          <a:bodyPr/>
          <a:lstStyle/>
          <a:p>
            <a:pPr marL="0" indent="0">
              <a:buNone/>
            </a:pPr>
            <a:r>
              <a:rPr lang="en-ZA" sz="2000" dirty="0"/>
              <a:t>The purpose of UIF is to provide support to workers when they cannot earn an income. </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8.2</a:t>
            </a:r>
          </a:p>
        </p:txBody>
      </p:sp>
      <p:sp>
        <p:nvSpPr>
          <p:cNvPr id="5" name="Rectangle 4"/>
          <p:cNvSpPr/>
          <p:nvPr/>
        </p:nvSpPr>
        <p:spPr>
          <a:xfrm>
            <a:off x="498075" y="2898384"/>
            <a:ext cx="7388313" cy="504416"/>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6" name="TextBox 5"/>
          <p:cNvSpPr txBox="1"/>
          <p:nvPr/>
        </p:nvSpPr>
        <p:spPr>
          <a:xfrm>
            <a:off x="524614" y="2887601"/>
            <a:ext cx="609600" cy="523220"/>
          </a:xfrm>
          <a:prstGeom prst="rect">
            <a:avLst/>
          </a:prstGeom>
          <a:noFill/>
        </p:spPr>
        <p:txBody>
          <a:bodyPr wrap="square" rtlCol="0">
            <a:spAutoFit/>
          </a:bodyPr>
          <a:lstStyle/>
          <a:p>
            <a:pPr algn="ctr"/>
            <a:r>
              <a:rPr lang="en-GB" sz="2800" b="1" dirty="0">
                <a:solidFill>
                  <a:schemeClr val="bg1"/>
                </a:solidFill>
              </a:rPr>
              <a:t>1</a:t>
            </a:r>
            <a:endParaRPr lang="en-ZA" sz="2800" dirty="0">
              <a:solidFill>
                <a:schemeClr val="bg1"/>
              </a:solidFill>
            </a:endParaRPr>
          </a:p>
        </p:txBody>
      </p:sp>
      <p:sp>
        <p:nvSpPr>
          <p:cNvPr id="7" name="TextBox 6"/>
          <p:cNvSpPr txBox="1"/>
          <p:nvPr/>
        </p:nvSpPr>
        <p:spPr>
          <a:xfrm>
            <a:off x="1230204" y="2967130"/>
            <a:ext cx="6231300" cy="369332"/>
          </a:xfrm>
          <a:prstGeom prst="rect">
            <a:avLst/>
          </a:prstGeom>
          <a:noFill/>
        </p:spPr>
        <p:txBody>
          <a:bodyPr wrap="square" rtlCol="0">
            <a:spAutoFit/>
          </a:bodyPr>
          <a:lstStyle/>
          <a:p>
            <a:r>
              <a:rPr lang="en-ZA" dirty="0"/>
              <a:t>Unemployment benefits</a:t>
            </a:r>
          </a:p>
        </p:txBody>
      </p:sp>
      <p:sp>
        <p:nvSpPr>
          <p:cNvPr id="8" name="Rectangle 7"/>
          <p:cNvSpPr/>
          <p:nvPr/>
        </p:nvSpPr>
        <p:spPr>
          <a:xfrm>
            <a:off x="1116284" y="2994685"/>
            <a:ext cx="45719" cy="324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p:cNvSpPr/>
          <p:nvPr/>
        </p:nvSpPr>
        <p:spPr>
          <a:xfrm>
            <a:off x="496800" y="2322282"/>
            <a:ext cx="7388313" cy="49634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b="1" dirty="0"/>
              <a:t>The benefits covered by UIF are:</a:t>
            </a:r>
            <a:endParaRPr lang="en-ZA" sz="2400" b="1" dirty="0">
              <a:solidFill>
                <a:schemeClr val="bg1"/>
              </a:solidFill>
            </a:endParaRPr>
          </a:p>
        </p:txBody>
      </p:sp>
      <p:sp>
        <p:nvSpPr>
          <p:cNvPr id="10" name="Rectangle 9"/>
          <p:cNvSpPr/>
          <p:nvPr/>
        </p:nvSpPr>
        <p:spPr>
          <a:xfrm>
            <a:off x="496800" y="3466041"/>
            <a:ext cx="7388313" cy="504416"/>
          </a:xfrm>
          <a:prstGeom prst="rect">
            <a:avLst/>
          </a:prstGeom>
          <a:solidFill>
            <a:srgbClr val="BDD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11" name="TextBox 10"/>
          <p:cNvSpPr txBox="1"/>
          <p:nvPr/>
        </p:nvSpPr>
        <p:spPr>
          <a:xfrm>
            <a:off x="523339" y="3455258"/>
            <a:ext cx="609600" cy="523220"/>
          </a:xfrm>
          <a:prstGeom prst="rect">
            <a:avLst/>
          </a:prstGeom>
          <a:noFill/>
        </p:spPr>
        <p:txBody>
          <a:bodyPr wrap="square" rtlCol="0">
            <a:spAutoFit/>
          </a:bodyPr>
          <a:lstStyle/>
          <a:p>
            <a:pPr algn="ctr"/>
            <a:r>
              <a:rPr lang="en-GB" sz="2800" b="1" dirty="0">
                <a:solidFill>
                  <a:schemeClr val="bg1"/>
                </a:solidFill>
              </a:rPr>
              <a:t>2</a:t>
            </a:r>
            <a:endParaRPr lang="en-ZA" sz="2800" dirty="0">
              <a:solidFill>
                <a:schemeClr val="bg1"/>
              </a:solidFill>
            </a:endParaRPr>
          </a:p>
        </p:txBody>
      </p:sp>
      <p:sp>
        <p:nvSpPr>
          <p:cNvPr id="12" name="TextBox 11"/>
          <p:cNvSpPr txBox="1"/>
          <p:nvPr/>
        </p:nvSpPr>
        <p:spPr>
          <a:xfrm>
            <a:off x="1228929" y="3534787"/>
            <a:ext cx="6231300" cy="369332"/>
          </a:xfrm>
          <a:prstGeom prst="rect">
            <a:avLst/>
          </a:prstGeom>
          <a:noFill/>
        </p:spPr>
        <p:txBody>
          <a:bodyPr wrap="square" rtlCol="0">
            <a:spAutoFit/>
          </a:bodyPr>
          <a:lstStyle/>
          <a:p>
            <a:r>
              <a:rPr lang="en-ZA" dirty="0"/>
              <a:t>Illness benefits</a:t>
            </a:r>
          </a:p>
        </p:txBody>
      </p:sp>
      <p:sp>
        <p:nvSpPr>
          <p:cNvPr id="13" name="Rectangle 12"/>
          <p:cNvSpPr/>
          <p:nvPr/>
        </p:nvSpPr>
        <p:spPr>
          <a:xfrm>
            <a:off x="1115009" y="3562342"/>
            <a:ext cx="45719" cy="324000"/>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Rectangle 13"/>
          <p:cNvSpPr/>
          <p:nvPr/>
        </p:nvSpPr>
        <p:spPr>
          <a:xfrm>
            <a:off x="498075" y="4046041"/>
            <a:ext cx="7388313" cy="504416"/>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15" name="TextBox 14"/>
          <p:cNvSpPr txBox="1"/>
          <p:nvPr/>
        </p:nvSpPr>
        <p:spPr>
          <a:xfrm>
            <a:off x="524614" y="4035258"/>
            <a:ext cx="609600" cy="523220"/>
          </a:xfrm>
          <a:prstGeom prst="rect">
            <a:avLst/>
          </a:prstGeom>
          <a:noFill/>
        </p:spPr>
        <p:txBody>
          <a:bodyPr wrap="square" rtlCol="0">
            <a:spAutoFit/>
          </a:bodyPr>
          <a:lstStyle/>
          <a:p>
            <a:pPr algn="ctr"/>
            <a:r>
              <a:rPr lang="en-GB" sz="2800" b="1" dirty="0">
                <a:solidFill>
                  <a:schemeClr val="bg1"/>
                </a:solidFill>
              </a:rPr>
              <a:t>3</a:t>
            </a:r>
            <a:endParaRPr lang="en-ZA" sz="2800" dirty="0">
              <a:solidFill>
                <a:schemeClr val="bg1"/>
              </a:solidFill>
            </a:endParaRPr>
          </a:p>
        </p:txBody>
      </p:sp>
      <p:sp>
        <p:nvSpPr>
          <p:cNvPr id="16" name="TextBox 15"/>
          <p:cNvSpPr txBox="1"/>
          <p:nvPr/>
        </p:nvSpPr>
        <p:spPr>
          <a:xfrm>
            <a:off x="1230204" y="4114787"/>
            <a:ext cx="6231300" cy="369332"/>
          </a:xfrm>
          <a:prstGeom prst="rect">
            <a:avLst/>
          </a:prstGeom>
          <a:noFill/>
        </p:spPr>
        <p:txBody>
          <a:bodyPr wrap="square" rtlCol="0">
            <a:spAutoFit/>
          </a:bodyPr>
          <a:lstStyle/>
          <a:p>
            <a:r>
              <a:rPr lang="en-ZA" dirty="0"/>
              <a:t>Maternity benefits</a:t>
            </a:r>
          </a:p>
        </p:txBody>
      </p:sp>
      <p:sp>
        <p:nvSpPr>
          <p:cNvPr id="17" name="Rectangle 16"/>
          <p:cNvSpPr/>
          <p:nvPr/>
        </p:nvSpPr>
        <p:spPr>
          <a:xfrm>
            <a:off x="1116284" y="4142342"/>
            <a:ext cx="45719" cy="324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8" name="Rectangle 17"/>
          <p:cNvSpPr/>
          <p:nvPr/>
        </p:nvSpPr>
        <p:spPr>
          <a:xfrm>
            <a:off x="496800" y="4613698"/>
            <a:ext cx="7388313" cy="504416"/>
          </a:xfrm>
          <a:prstGeom prst="rect">
            <a:avLst/>
          </a:prstGeom>
          <a:solidFill>
            <a:srgbClr val="BDD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19" name="TextBox 18"/>
          <p:cNvSpPr txBox="1"/>
          <p:nvPr/>
        </p:nvSpPr>
        <p:spPr>
          <a:xfrm>
            <a:off x="523339" y="4602915"/>
            <a:ext cx="609600" cy="523220"/>
          </a:xfrm>
          <a:prstGeom prst="rect">
            <a:avLst/>
          </a:prstGeom>
          <a:noFill/>
        </p:spPr>
        <p:txBody>
          <a:bodyPr wrap="square" rtlCol="0">
            <a:spAutoFit/>
          </a:bodyPr>
          <a:lstStyle/>
          <a:p>
            <a:pPr algn="ctr"/>
            <a:r>
              <a:rPr lang="en-GB" sz="2800" b="1" dirty="0">
                <a:solidFill>
                  <a:schemeClr val="bg1"/>
                </a:solidFill>
              </a:rPr>
              <a:t>4</a:t>
            </a:r>
            <a:endParaRPr lang="en-ZA" sz="2800" dirty="0">
              <a:solidFill>
                <a:schemeClr val="bg1"/>
              </a:solidFill>
            </a:endParaRPr>
          </a:p>
        </p:txBody>
      </p:sp>
      <p:sp>
        <p:nvSpPr>
          <p:cNvPr id="20" name="TextBox 19"/>
          <p:cNvSpPr txBox="1"/>
          <p:nvPr/>
        </p:nvSpPr>
        <p:spPr>
          <a:xfrm>
            <a:off x="1228929" y="4682444"/>
            <a:ext cx="6231300" cy="369332"/>
          </a:xfrm>
          <a:prstGeom prst="rect">
            <a:avLst/>
          </a:prstGeom>
          <a:noFill/>
        </p:spPr>
        <p:txBody>
          <a:bodyPr wrap="square" rtlCol="0">
            <a:spAutoFit/>
          </a:bodyPr>
          <a:lstStyle/>
          <a:p>
            <a:r>
              <a:rPr lang="en-ZA" dirty="0"/>
              <a:t>Adoption benefits</a:t>
            </a:r>
          </a:p>
        </p:txBody>
      </p:sp>
      <p:sp>
        <p:nvSpPr>
          <p:cNvPr id="21" name="Rectangle 20"/>
          <p:cNvSpPr/>
          <p:nvPr/>
        </p:nvSpPr>
        <p:spPr>
          <a:xfrm>
            <a:off x="1115009" y="4709999"/>
            <a:ext cx="45719" cy="324000"/>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2" name="Rectangle 21"/>
          <p:cNvSpPr/>
          <p:nvPr/>
        </p:nvSpPr>
        <p:spPr>
          <a:xfrm>
            <a:off x="496800" y="5189559"/>
            <a:ext cx="7388313" cy="504416"/>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23" name="TextBox 22"/>
          <p:cNvSpPr txBox="1"/>
          <p:nvPr/>
        </p:nvSpPr>
        <p:spPr>
          <a:xfrm>
            <a:off x="523339" y="5178776"/>
            <a:ext cx="609600" cy="523220"/>
          </a:xfrm>
          <a:prstGeom prst="rect">
            <a:avLst/>
          </a:prstGeom>
          <a:noFill/>
        </p:spPr>
        <p:txBody>
          <a:bodyPr wrap="square" rtlCol="0">
            <a:spAutoFit/>
          </a:bodyPr>
          <a:lstStyle/>
          <a:p>
            <a:pPr algn="ctr"/>
            <a:r>
              <a:rPr lang="en-GB" sz="2800" b="1" dirty="0">
                <a:solidFill>
                  <a:schemeClr val="bg1"/>
                </a:solidFill>
              </a:rPr>
              <a:t>5</a:t>
            </a:r>
            <a:endParaRPr lang="en-ZA" sz="2800" dirty="0">
              <a:solidFill>
                <a:schemeClr val="bg1"/>
              </a:solidFill>
            </a:endParaRPr>
          </a:p>
        </p:txBody>
      </p:sp>
      <p:sp>
        <p:nvSpPr>
          <p:cNvPr id="24" name="TextBox 23"/>
          <p:cNvSpPr txBox="1"/>
          <p:nvPr/>
        </p:nvSpPr>
        <p:spPr>
          <a:xfrm>
            <a:off x="1228929" y="5258305"/>
            <a:ext cx="6231300" cy="369332"/>
          </a:xfrm>
          <a:prstGeom prst="rect">
            <a:avLst/>
          </a:prstGeom>
          <a:noFill/>
        </p:spPr>
        <p:txBody>
          <a:bodyPr wrap="square" rtlCol="0">
            <a:spAutoFit/>
          </a:bodyPr>
          <a:lstStyle/>
          <a:p>
            <a:r>
              <a:rPr lang="en-ZA" dirty="0"/>
              <a:t>Death benefits</a:t>
            </a:r>
          </a:p>
        </p:txBody>
      </p:sp>
      <p:sp>
        <p:nvSpPr>
          <p:cNvPr id="25" name="Rectangle 24"/>
          <p:cNvSpPr/>
          <p:nvPr/>
        </p:nvSpPr>
        <p:spPr>
          <a:xfrm>
            <a:off x="1115009" y="5285860"/>
            <a:ext cx="45719" cy="324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69934" y="2668367"/>
            <a:ext cx="2756432" cy="3257001"/>
          </a:xfrm>
          <a:prstGeom prst="rect">
            <a:avLst/>
          </a:prstGeom>
          <a:noFill/>
          <a:ln>
            <a:noFill/>
          </a:ln>
        </p:spPr>
      </p:pic>
    </p:spTree>
    <p:extLst>
      <p:ext uri="{BB962C8B-B14F-4D97-AF65-F5344CB8AC3E}">
        <p14:creationId xmlns:p14="http://schemas.microsoft.com/office/powerpoint/2010/main" val="317538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6"/>
                                        </p:tgtEl>
                                      </p:cBhvr>
                                    </p:animEffect>
                                    <p:set>
                                      <p:cBhvr>
                                        <p:cTn id="7" dur="1" fill="hold">
                                          <p:stCondLst>
                                            <p:cond delay="499"/>
                                          </p:stCondLst>
                                        </p:cTn>
                                        <p:tgtEl>
                                          <p:spTgt spid="26"/>
                                        </p:tgtEl>
                                        <p:attrNameLst>
                                          <p:attrName>style.visibility</p:attrName>
                                        </p:attrNameLst>
                                      </p:cBhvr>
                                      <p:to>
                                        <p:strVal val="hidden"/>
                                      </p:to>
                                    </p:se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0-#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par>
                                <p:cTn id="20" presetID="2" presetClass="entr" presetSubtype="2"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1+#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par>
                                <p:cTn id="24" presetID="53" presetClass="entr" presetSubtype="16"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par>
                                <p:cTn id="29" presetID="10" presetClass="entr" presetSubtype="0" fill="hold" grpId="0" nodeType="withEffect">
                                  <p:stCondLst>
                                    <p:cond delay="50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0-#ppt_w/2"/>
                                          </p:val>
                                        </p:tav>
                                        <p:tav tm="100000">
                                          <p:val>
                                            <p:strVal val="#ppt_x"/>
                                          </p:val>
                                        </p:tav>
                                      </p:tavLst>
                                    </p:anim>
                                    <p:anim calcmode="lin" valueType="num">
                                      <p:cBhvr additive="base">
                                        <p:cTn id="37" dur="500" fill="hold"/>
                                        <p:tgtEl>
                                          <p:spTgt spid="10"/>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additive="base">
                                        <p:cTn id="40" dur="500" fill="hold"/>
                                        <p:tgtEl>
                                          <p:spTgt spid="11"/>
                                        </p:tgtEl>
                                        <p:attrNameLst>
                                          <p:attrName>ppt_x</p:attrName>
                                        </p:attrNameLst>
                                      </p:cBhvr>
                                      <p:tavLst>
                                        <p:tav tm="0">
                                          <p:val>
                                            <p:strVal val="1+#ppt_w/2"/>
                                          </p:val>
                                        </p:tav>
                                        <p:tav tm="100000">
                                          <p:val>
                                            <p:strVal val="#ppt_x"/>
                                          </p:val>
                                        </p:tav>
                                      </p:tavLst>
                                    </p:anim>
                                    <p:anim calcmode="lin" valueType="num">
                                      <p:cBhvr additive="base">
                                        <p:cTn id="41" dur="500" fill="hold"/>
                                        <p:tgtEl>
                                          <p:spTgt spid="11"/>
                                        </p:tgtEl>
                                        <p:attrNameLst>
                                          <p:attrName>ppt_y</p:attrName>
                                        </p:attrNameLst>
                                      </p:cBhvr>
                                      <p:tavLst>
                                        <p:tav tm="0">
                                          <p:val>
                                            <p:strVal val="#ppt_y"/>
                                          </p:val>
                                        </p:tav>
                                        <p:tav tm="100000">
                                          <p:val>
                                            <p:strVal val="#ppt_y"/>
                                          </p:val>
                                        </p:tav>
                                      </p:tavLst>
                                    </p:anim>
                                  </p:childTnLst>
                                </p:cTn>
                              </p:par>
                              <p:par>
                                <p:cTn id="42" presetID="53" presetClass="entr" presetSubtype="16"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p:cTn id="44" dur="500" fill="hold"/>
                                        <p:tgtEl>
                                          <p:spTgt spid="13"/>
                                        </p:tgtEl>
                                        <p:attrNameLst>
                                          <p:attrName>ppt_w</p:attrName>
                                        </p:attrNameLst>
                                      </p:cBhvr>
                                      <p:tavLst>
                                        <p:tav tm="0">
                                          <p:val>
                                            <p:fltVal val="0"/>
                                          </p:val>
                                        </p:tav>
                                        <p:tav tm="100000">
                                          <p:val>
                                            <p:strVal val="#ppt_w"/>
                                          </p:val>
                                        </p:tav>
                                      </p:tavLst>
                                    </p:anim>
                                    <p:anim calcmode="lin" valueType="num">
                                      <p:cBhvr>
                                        <p:cTn id="45" dur="500" fill="hold"/>
                                        <p:tgtEl>
                                          <p:spTgt spid="13"/>
                                        </p:tgtEl>
                                        <p:attrNameLst>
                                          <p:attrName>ppt_h</p:attrName>
                                        </p:attrNameLst>
                                      </p:cBhvr>
                                      <p:tavLst>
                                        <p:tav tm="0">
                                          <p:val>
                                            <p:fltVal val="0"/>
                                          </p:val>
                                        </p:tav>
                                        <p:tav tm="100000">
                                          <p:val>
                                            <p:strVal val="#ppt_h"/>
                                          </p:val>
                                        </p:tav>
                                      </p:tavLst>
                                    </p:anim>
                                    <p:animEffect transition="in" filter="fade">
                                      <p:cBhvr>
                                        <p:cTn id="46" dur="500"/>
                                        <p:tgtEl>
                                          <p:spTgt spid="13"/>
                                        </p:tgtEl>
                                      </p:cBhvr>
                                    </p:animEffect>
                                  </p:childTnLst>
                                </p:cTn>
                              </p:par>
                              <p:par>
                                <p:cTn id="47" presetID="10" presetClass="entr" presetSubtype="0" fill="hold" grpId="0" nodeType="withEffect">
                                  <p:stCondLst>
                                    <p:cond delay="50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0-#ppt_w/2"/>
                                          </p:val>
                                        </p:tav>
                                        <p:tav tm="100000">
                                          <p:val>
                                            <p:strVal val="#ppt_x"/>
                                          </p:val>
                                        </p:tav>
                                      </p:tavLst>
                                    </p:anim>
                                    <p:anim calcmode="lin" valueType="num">
                                      <p:cBhvr additive="base">
                                        <p:cTn id="55" dur="500" fill="hold"/>
                                        <p:tgtEl>
                                          <p:spTgt spid="14"/>
                                        </p:tgtEl>
                                        <p:attrNameLst>
                                          <p:attrName>ppt_y</p:attrName>
                                        </p:attrNameLst>
                                      </p:cBhvr>
                                      <p:tavLst>
                                        <p:tav tm="0">
                                          <p:val>
                                            <p:strVal val="#ppt_y"/>
                                          </p:val>
                                        </p:tav>
                                        <p:tav tm="100000">
                                          <p:val>
                                            <p:strVal val="#ppt_y"/>
                                          </p:val>
                                        </p:tav>
                                      </p:tavLst>
                                    </p:anim>
                                  </p:childTnLst>
                                </p:cTn>
                              </p:par>
                              <p:par>
                                <p:cTn id="56" presetID="2" presetClass="entr" presetSubtype="2"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additive="base">
                                        <p:cTn id="58" dur="500" fill="hold"/>
                                        <p:tgtEl>
                                          <p:spTgt spid="15"/>
                                        </p:tgtEl>
                                        <p:attrNameLst>
                                          <p:attrName>ppt_x</p:attrName>
                                        </p:attrNameLst>
                                      </p:cBhvr>
                                      <p:tavLst>
                                        <p:tav tm="0">
                                          <p:val>
                                            <p:strVal val="1+#ppt_w/2"/>
                                          </p:val>
                                        </p:tav>
                                        <p:tav tm="100000">
                                          <p:val>
                                            <p:strVal val="#ppt_x"/>
                                          </p:val>
                                        </p:tav>
                                      </p:tavLst>
                                    </p:anim>
                                    <p:anim calcmode="lin" valueType="num">
                                      <p:cBhvr additive="base">
                                        <p:cTn id="59" dur="500" fill="hold"/>
                                        <p:tgtEl>
                                          <p:spTgt spid="15"/>
                                        </p:tgtEl>
                                        <p:attrNameLst>
                                          <p:attrName>ppt_y</p:attrName>
                                        </p:attrNameLst>
                                      </p:cBhvr>
                                      <p:tavLst>
                                        <p:tav tm="0">
                                          <p:val>
                                            <p:strVal val="#ppt_y"/>
                                          </p:val>
                                        </p:tav>
                                        <p:tav tm="100000">
                                          <p:val>
                                            <p:strVal val="#ppt_y"/>
                                          </p:val>
                                        </p:tav>
                                      </p:tavLst>
                                    </p:anim>
                                  </p:childTnLst>
                                </p:cTn>
                              </p:par>
                              <p:par>
                                <p:cTn id="60" presetID="53" presetClass="entr" presetSubtype="16"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p:cTn id="62" dur="500" fill="hold"/>
                                        <p:tgtEl>
                                          <p:spTgt spid="17"/>
                                        </p:tgtEl>
                                        <p:attrNameLst>
                                          <p:attrName>ppt_w</p:attrName>
                                        </p:attrNameLst>
                                      </p:cBhvr>
                                      <p:tavLst>
                                        <p:tav tm="0">
                                          <p:val>
                                            <p:fltVal val="0"/>
                                          </p:val>
                                        </p:tav>
                                        <p:tav tm="100000">
                                          <p:val>
                                            <p:strVal val="#ppt_w"/>
                                          </p:val>
                                        </p:tav>
                                      </p:tavLst>
                                    </p:anim>
                                    <p:anim calcmode="lin" valueType="num">
                                      <p:cBhvr>
                                        <p:cTn id="63" dur="500" fill="hold"/>
                                        <p:tgtEl>
                                          <p:spTgt spid="17"/>
                                        </p:tgtEl>
                                        <p:attrNameLst>
                                          <p:attrName>ppt_h</p:attrName>
                                        </p:attrNameLst>
                                      </p:cBhvr>
                                      <p:tavLst>
                                        <p:tav tm="0">
                                          <p:val>
                                            <p:fltVal val="0"/>
                                          </p:val>
                                        </p:tav>
                                        <p:tav tm="100000">
                                          <p:val>
                                            <p:strVal val="#ppt_h"/>
                                          </p:val>
                                        </p:tav>
                                      </p:tavLst>
                                    </p:anim>
                                    <p:animEffect transition="in" filter="fade">
                                      <p:cBhvr>
                                        <p:cTn id="64" dur="500"/>
                                        <p:tgtEl>
                                          <p:spTgt spid="17"/>
                                        </p:tgtEl>
                                      </p:cBhvr>
                                    </p:animEffect>
                                  </p:childTnLst>
                                </p:cTn>
                              </p:par>
                              <p:par>
                                <p:cTn id="65" presetID="10" presetClass="entr" presetSubtype="0" fill="hold" grpId="0" nodeType="withEffect">
                                  <p:stCondLst>
                                    <p:cond delay="50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additive="base">
                                        <p:cTn id="72" dur="500" fill="hold"/>
                                        <p:tgtEl>
                                          <p:spTgt spid="18"/>
                                        </p:tgtEl>
                                        <p:attrNameLst>
                                          <p:attrName>ppt_x</p:attrName>
                                        </p:attrNameLst>
                                      </p:cBhvr>
                                      <p:tavLst>
                                        <p:tav tm="0">
                                          <p:val>
                                            <p:strVal val="0-#ppt_w/2"/>
                                          </p:val>
                                        </p:tav>
                                        <p:tav tm="100000">
                                          <p:val>
                                            <p:strVal val="#ppt_x"/>
                                          </p:val>
                                        </p:tav>
                                      </p:tavLst>
                                    </p:anim>
                                    <p:anim calcmode="lin" valueType="num">
                                      <p:cBhvr additive="base">
                                        <p:cTn id="73" dur="500" fill="hold"/>
                                        <p:tgtEl>
                                          <p:spTgt spid="18"/>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19"/>
                                        </p:tgtEl>
                                        <p:attrNameLst>
                                          <p:attrName>style.visibility</p:attrName>
                                        </p:attrNameLst>
                                      </p:cBhvr>
                                      <p:to>
                                        <p:strVal val="visible"/>
                                      </p:to>
                                    </p:set>
                                    <p:anim calcmode="lin" valueType="num">
                                      <p:cBhvr additive="base">
                                        <p:cTn id="76" dur="500" fill="hold"/>
                                        <p:tgtEl>
                                          <p:spTgt spid="19"/>
                                        </p:tgtEl>
                                        <p:attrNameLst>
                                          <p:attrName>ppt_x</p:attrName>
                                        </p:attrNameLst>
                                      </p:cBhvr>
                                      <p:tavLst>
                                        <p:tav tm="0">
                                          <p:val>
                                            <p:strVal val="1+#ppt_w/2"/>
                                          </p:val>
                                        </p:tav>
                                        <p:tav tm="100000">
                                          <p:val>
                                            <p:strVal val="#ppt_x"/>
                                          </p:val>
                                        </p:tav>
                                      </p:tavLst>
                                    </p:anim>
                                    <p:anim calcmode="lin" valueType="num">
                                      <p:cBhvr additive="base">
                                        <p:cTn id="77" dur="500" fill="hold"/>
                                        <p:tgtEl>
                                          <p:spTgt spid="19"/>
                                        </p:tgtEl>
                                        <p:attrNameLst>
                                          <p:attrName>ppt_y</p:attrName>
                                        </p:attrNameLst>
                                      </p:cBhvr>
                                      <p:tavLst>
                                        <p:tav tm="0">
                                          <p:val>
                                            <p:strVal val="#ppt_y"/>
                                          </p:val>
                                        </p:tav>
                                        <p:tav tm="100000">
                                          <p:val>
                                            <p:strVal val="#ppt_y"/>
                                          </p:val>
                                        </p:tav>
                                      </p:tavLst>
                                    </p:anim>
                                  </p:childTnLst>
                                </p:cTn>
                              </p:par>
                              <p:par>
                                <p:cTn id="78" presetID="53" presetClass="entr" presetSubtype="16" fill="hold" grpId="0" nodeType="withEffect">
                                  <p:stCondLst>
                                    <p:cond delay="0"/>
                                  </p:stCondLst>
                                  <p:childTnLst>
                                    <p:set>
                                      <p:cBhvr>
                                        <p:cTn id="79" dur="1" fill="hold">
                                          <p:stCondLst>
                                            <p:cond delay="0"/>
                                          </p:stCondLst>
                                        </p:cTn>
                                        <p:tgtEl>
                                          <p:spTgt spid="21"/>
                                        </p:tgtEl>
                                        <p:attrNameLst>
                                          <p:attrName>style.visibility</p:attrName>
                                        </p:attrNameLst>
                                      </p:cBhvr>
                                      <p:to>
                                        <p:strVal val="visible"/>
                                      </p:to>
                                    </p:set>
                                    <p:anim calcmode="lin" valueType="num">
                                      <p:cBhvr>
                                        <p:cTn id="80" dur="500" fill="hold"/>
                                        <p:tgtEl>
                                          <p:spTgt spid="21"/>
                                        </p:tgtEl>
                                        <p:attrNameLst>
                                          <p:attrName>ppt_w</p:attrName>
                                        </p:attrNameLst>
                                      </p:cBhvr>
                                      <p:tavLst>
                                        <p:tav tm="0">
                                          <p:val>
                                            <p:fltVal val="0"/>
                                          </p:val>
                                        </p:tav>
                                        <p:tav tm="100000">
                                          <p:val>
                                            <p:strVal val="#ppt_w"/>
                                          </p:val>
                                        </p:tav>
                                      </p:tavLst>
                                    </p:anim>
                                    <p:anim calcmode="lin" valueType="num">
                                      <p:cBhvr>
                                        <p:cTn id="81" dur="500" fill="hold"/>
                                        <p:tgtEl>
                                          <p:spTgt spid="21"/>
                                        </p:tgtEl>
                                        <p:attrNameLst>
                                          <p:attrName>ppt_h</p:attrName>
                                        </p:attrNameLst>
                                      </p:cBhvr>
                                      <p:tavLst>
                                        <p:tav tm="0">
                                          <p:val>
                                            <p:fltVal val="0"/>
                                          </p:val>
                                        </p:tav>
                                        <p:tav tm="100000">
                                          <p:val>
                                            <p:strVal val="#ppt_h"/>
                                          </p:val>
                                        </p:tav>
                                      </p:tavLst>
                                    </p:anim>
                                    <p:animEffect transition="in" filter="fade">
                                      <p:cBhvr>
                                        <p:cTn id="82" dur="500"/>
                                        <p:tgtEl>
                                          <p:spTgt spid="21"/>
                                        </p:tgtEl>
                                      </p:cBhvr>
                                    </p:animEffect>
                                  </p:childTnLst>
                                </p:cTn>
                              </p:par>
                              <p:par>
                                <p:cTn id="83" presetID="10" presetClass="entr" presetSubtype="0" fill="hold" grpId="0" nodeType="withEffect">
                                  <p:stCondLst>
                                    <p:cond delay="500"/>
                                  </p:stCondLst>
                                  <p:childTnLst>
                                    <p:set>
                                      <p:cBhvr>
                                        <p:cTn id="84" dur="1" fill="hold">
                                          <p:stCondLst>
                                            <p:cond delay="0"/>
                                          </p:stCondLst>
                                        </p:cTn>
                                        <p:tgtEl>
                                          <p:spTgt spid="20"/>
                                        </p:tgtEl>
                                        <p:attrNameLst>
                                          <p:attrName>style.visibility</p:attrName>
                                        </p:attrNameLst>
                                      </p:cBhvr>
                                      <p:to>
                                        <p:strVal val="visible"/>
                                      </p:to>
                                    </p:set>
                                    <p:animEffect transition="in" filter="fade">
                                      <p:cBhvr>
                                        <p:cTn id="85" dur="500"/>
                                        <p:tgtEl>
                                          <p:spTgt spid="20"/>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8" fill="hold" grpId="0" nodeType="click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additive="base">
                                        <p:cTn id="90" dur="500" fill="hold"/>
                                        <p:tgtEl>
                                          <p:spTgt spid="22"/>
                                        </p:tgtEl>
                                        <p:attrNameLst>
                                          <p:attrName>ppt_x</p:attrName>
                                        </p:attrNameLst>
                                      </p:cBhvr>
                                      <p:tavLst>
                                        <p:tav tm="0">
                                          <p:val>
                                            <p:strVal val="0-#ppt_w/2"/>
                                          </p:val>
                                        </p:tav>
                                        <p:tav tm="100000">
                                          <p:val>
                                            <p:strVal val="#ppt_x"/>
                                          </p:val>
                                        </p:tav>
                                      </p:tavLst>
                                    </p:anim>
                                    <p:anim calcmode="lin" valueType="num">
                                      <p:cBhvr additive="base">
                                        <p:cTn id="91" dur="500" fill="hold"/>
                                        <p:tgtEl>
                                          <p:spTgt spid="22"/>
                                        </p:tgtEl>
                                        <p:attrNameLst>
                                          <p:attrName>ppt_y</p:attrName>
                                        </p:attrNameLst>
                                      </p:cBhvr>
                                      <p:tavLst>
                                        <p:tav tm="0">
                                          <p:val>
                                            <p:strVal val="#ppt_y"/>
                                          </p:val>
                                        </p:tav>
                                        <p:tav tm="100000">
                                          <p:val>
                                            <p:strVal val="#ppt_y"/>
                                          </p:val>
                                        </p:tav>
                                      </p:tavLst>
                                    </p:anim>
                                  </p:childTnLst>
                                </p:cTn>
                              </p:par>
                              <p:par>
                                <p:cTn id="92" presetID="2" presetClass="entr" presetSubtype="2" fill="hold" grpId="0" nodeType="withEffect">
                                  <p:stCondLst>
                                    <p:cond delay="0"/>
                                  </p:stCondLst>
                                  <p:childTnLst>
                                    <p:set>
                                      <p:cBhvr>
                                        <p:cTn id="93" dur="1" fill="hold">
                                          <p:stCondLst>
                                            <p:cond delay="0"/>
                                          </p:stCondLst>
                                        </p:cTn>
                                        <p:tgtEl>
                                          <p:spTgt spid="23"/>
                                        </p:tgtEl>
                                        <p:attrNameLst>
                                          <p:attrName>style.visibility</p:attrName>
                                        </p:attrNameLst>
                                      </p:cBhvr>
                                      <p:to>
                                        <p:strVal val="visible"/>
                                      </p:to>
                                    </p:set>
                                    <p:anim calcmode="lin" valueType="num">
                                      <p:cBhvr additive="base">
                                        <p:cTn id="94" dur="500" fill="hold"/>
                                        <p:tgtEl>
                                          <p:spTgt spid="23"/>
                                        </p:tgtEl>
                                        <p:attrNameLst>
                                          <p:attrName>ppt_x</p:attrName>
                                        </p:attrNameLst>
                                      </p:cBhvr>
                                      <p:tavLst>
                                        <p:tav tm="0">
                                          <p:val>
                                            <p:strVal val="1+#ppt_w/2"/>
                                          </p:val>
                                        </p:tav>
                                        <p:tav tm="100000">
                                          <p:val>
                                            <p:strVal val="#ppt_x"/>
                                          </p:val>
                                        </p:tav>
                                      </p:tavLst>
                                    </p:anim>
                                    <p:anim calcmode="lin" valueType="num">
                                      <p:cBhvr additive="base">
                                        <p:cTn id="95" dur="500" fill="hold"/>
                                        <p:tgtEl>
                                          <p:spTgt spid="23"/>
                                        </p:tgtEl>
                                        <p:attrNameLst>
                                          <p:attrName>ppt_y</p:attrName>
                                        </p:attrNameLst>
                                      </p:cBhvr>
                                      <p:tavLst>
                                        <p:tav tm="0">
                                          <p:val>
                                            <p:strVal val="#ppt_y"/>
                                          </p:val>
                                        </p:tav>
                                        <p:tav tm="100000">
                                          <p:val>
                                            <p:strVal val="#ppt_y"/>
                                          </p:val>
                                        </p:tav>
                                      </p:tavLst>
                                    </p:anim>
                                  </p:childTnLst>
                                </p:cTn>
                              </p:par>
                              <p:par>
                                <p:cTn id="96" presetID="53" presetClass="entr" presetSubtype="16" fill="hold" grpId="0" nodeType="with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childTnLst>
                                </p:cTn>
                              </p:par>
                              <p:par>
                                <p:cTn id="101" presetID="10" presetClass="entr" presetSubtype="0" fill="hold" grpId="0" nodeType="withEffect">
                                  <p:stCondLst>
                                    <p:cond delay="500"/>
                                  </p:stCondLst>
                                  <p:childTnLst>
                                    <p:set>
                                      <p:cBhvr>
                                        <p:cTn id="102" dur="1" fill="hold">
                                          <p:stCondLst>
                                            <p:cond delay="0"/>
                                          </p:stCondLst>
                                        </p:cTn>
                                        <p:tgtEl>
                                          <p:spTgt spid="24"/>
                                        </p:tgtEl>
                                        <p:attrNameLst>
                                          <p:attrName>style.visibility</p:attrName>
                                        </p:attrNameLst>
                                      </p:cBhvr>
                                      <p:to>
                                        <p:strVal val="visible"/>
                                      </p:to>
                                    </p:set>
                                    <p:animEffect transition="in" filter="fade">
                                      <p:cBhvr>
                                        <p:cTn id="10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animBg="1"/>
      <p:bldP spid="9" grpId="0" animBg="1"/>
      <p:bldP spid="10" grpId="0" animBg="1"/>
      <p:bldP spid="11" grpId="0"/>
      <p:bldP spid="12" grpId="0"/>
      <p:bldP spid="13" grpId="0" animBg="1"/>
      <p:bldP spid="14" grpId="0" animBg="1"/>
      <p:bldP spid="15" grpId="0"/>
      <p:bldP spid="16" grpId="0"/>
      <p:bldP spid="17" grpId="0" animBg="1"/>
      <p:bldP spid="18" grpId="0" animBg="1"/>
      <p:bldP spid="19" grpId="0"/>
      <p:bldP spid="20" grpId="0"/>
      <p:bldP spid="21" grpId="0" animBg="1"/>
      <p:bldP spid="22" grpId="0" animBg="1"/>
      <p:bldP spid="23" grpId="0"/>
      <p:bldP spid="24" grpId="0"/>
      <p:bldP spid="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How employees benefit from UIF</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8.2</a:t>
            </a:r>
          </a:p>
        </p:txBody>
      </p:sp>
      <p:grpSp>
        <p:nvGrpSpPr>
          <p:cNvPr id="6" name="Group 5"/>
          <p:cNvGrpSpPr/>
          <p:nvPr/>
        </p:nvGrpSpPr>
        <p:grpSpPr>
          <a:xfrm>
            <a:off x="3071004" y="1874766"/>
            <a:ext cx="4824461" cy="1077218"/>
            <a:chOff x="3647661" y="2835178"/>
            <a:chExt cx="4247804" cy="1077218"/>
          </a:xfrm>
        </p:grpSpPr>
        <p:sp>
          <p:nvSpPr>
            <p:cNvPr id="7" name="Rectangle 6"/>
            <p:cNvSpPr/>
            <p:nvPr/>
          </p:nvSpPr>
          <p:spPr>
            <a:xfrm>
              <a:off x="3647661" y="2931520"/>
              <a:ext cx="4247804" cy="522992"/>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709197" y="2835178"/>
              <a:ext cx="4075044" cy="1077218"/>
            </a:xfrm>
            <a:prstGeom prst="rect">
              <a:avLst/>
            </a:prstGeom>
            <a:noFill/>
          </p:spPr>
          <p:txBody>
            <a:bodyPr wrap="square" rtlCol="0">
              <a:spAutoFit/>
            </a:bodyPr>
            <a:lstStyle/>
            <a:p>
              <a:pPr algn="r">
                <a:spcBef>
                  <a:spcPts val="300"/>
                </a:spcBef>
              </a:pPr>
              <a:r>
                <a:rPr lang="en-ZA" sz="2800" b="1" dirty="0">
                  <a:solidFill>
                    <a:schemeClr val="bg1"/>
                  </a:solidFill>
                </a:rPr>
                <a:t>“An </a:t>
              </a:r>
              <a:r>
                <a:rPr lang="en-ZA" sz="3600" b="1" i="1" dirty="0">
                  <a:solidFill>
                    <a:schemeClr val="bg1"/>
                  </a:solidFill>
                </a:rPr>
                <a:t>employee</a:t>
              </a:r>
              <a:r>
                <a:rPr lang="en-ZA" sz="2800" b="1" i="1" dirty="0">
                  <a:solidFill>
                    <a:schemeClr val="bg1"/>
                  </a:solidFill>
                </a:rPr>
                <a:t> </a:t>
              </a:r>
              <a:r>
                <a:rPr lang="en-ZA" sz="2800" b="1" dirty="0">
                  <a:solidFill>
                    <a:schemeClr val="bg1"/>
                  </a:solidFill>
                </a:rPr>
                <a:t>is entitled to</a:t>
              </a:r>
              <a:endParaRPr lang="en-ZA" sz="3600" b="1" i="1" dirty="0">
                <a:solidFill>
                  <a:schemeClr val="bg1"/>
                </a:solidFill>
              </a:endParaRPr>
            </a:p>
          </p:txBody>
        </p:sp>
      </p:grpSp>
      <p:grpSp>
        <p:nvGrpSpPr>
          <p:cNvPr id="10" name="Group 9"/>
          <p:cNvGrpSpPr/>
          <p:nvPr/>
        </p:nvGrpSpPr>
        <p:grpSpPr>
          <a:xfrm>
            <a:off x="3678249" y="3133007"/>
            <a:ext cx="4204348" cy="646331"/>
            <a:chOff x="3678249" y="4093419"/>
            <a:chExt cx="4204348" cy="646331"/>
          </a:xfrm>
        </p:grpSpPr>
        <p:sp>
          <p:nvSpPr>
            <p:cNvPr id="11" name="Rectangle 10"/>
            <p:cNvSpPr/>
            <p:nvPr/>
          </p:nvSpPr>
          <p:spPr>
            <a:xfrm>
              <a:off x="4114800" y="4157213"/>
              <a:ext cx="3767797" cy="522992"/>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3678249" y="4093419"/>
              <a:ext cx="4075044" cy="646331"/>
            </a:xfrm>
            <a:prstGeom prst="rect">
              <a:avLst/>
            </a:prstGeom>
            <a:noFill/>
          </p:spPr>
          <p:txBody>
            <a:bodyPr wrap="square" rtlCol="0">
              <a:spAutoFit/>
            </a:bodyPr>
            <a:lstStyle/>
            <a:p>
              <a:pPr algn="r">
                <a:spcBef>
                  <a:spcPts val="300"/>
                </a:spcBef>
              </a:pPr>
              <a:r>
                <a:rPr lang="en-ZA" sz="3600" b="1" dirty="0">
                  <a:solidFill>
                    <a:schemeClr val="bg1"/>
                  </a:solidFill>
                </a:rPr>
                <a:t> </a:t>
              </a:r>
              <a:r>
                <a:rPr lang="en-ZA" sz="3600" b="1" i="1" dirty="0">
                  <a:solidFill>
                    <a:schemeClr val="bg1"/>
                  </a:solidFill>
                </a:rPr>
                <a:t>6 days</a:t>
              </a:r>
              <a:r>
                <a:rPr lang="en-ZA" sz="2800" b="1" dirty="0">
                  <a:solidFill>
                    <a:schemeClr val="bg1"/>
                  </a:solidFill>
                </a:rPr>
                <a:t> worked to a</a:t>
              </a:r>
              <a:endParaRPr lang="en-ZA" sz="3600" b="1" i="1" dirty="0">
                <a:solidFill>
                  <a:schemeClr val="bg1"/>
                </a:solidFill>
              </a:endParaRPr>
            </a:p>
          </p:txBody>
        </p:sp>
      </p:grpSp>
      <p:grpSp>
        <p:nvGrpSpPr>
          <p:cNvPr id="13" name="Group 12"/>
          <p:cNvGrpSpPr/>
          <p:nvPr/>
        </p:nvGrpSpPr>
        <p:grpSpPr>
          <a:xfrm>
            <a:off x="1708030" y="2490836"/>
            <a:ext cx="6187434" cy="646331"/>
            <a:chOff x="3714980" y="3451248"/>
            <a:chExt cx="4180484" cy="646331"/>
          </a:xfrm>
        </p:grpSpPr>
        <p:sp>
          <p:nvSpPr>
            <p:cNvPr id="14" name="Rectangle 13"/>
            <p:cNvSpPr/>
            <p:nvPr/>
          </p:nvSpPr>
          <p:spPr>
            <a:xfrm>
              <a:off x="5227983" y="3546020"/>
              <a:ext cx="2667481" cy="522992"/>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3714980" y="3451248"/>
              <a:ext cx="4075044" cy="646331"/>
            </a:xfrm>
            <a:prstGeom prst="rect">
              <a:avLst/>
            </a:prstGeom>
            <a:noFill/>
          </p:spPr>
          <p:txBody>
            <a:bodyPr wrap="square" rtlCol="0">
              <a:spAutoFit/>
            </a:bodyPr>
            <a:lstStyle/>
            <a:p>
              <a:pPr algn="r">
                <a:spcBef>
                  <a:spcPts val="300"/>
                </a:spcBef>
              </a:pPr>
              <a:r>
                <a:rPr lang="en-ZA" sz="3600" b="1" i="1" dirty="0">
                  <a:solidFill>
                    <a:schemeClr val="bg1"/>
                  </a:solidFill>
                </a:rPr>
                <a:t>1 day’s pay</a:t>
              </a:r>
              <a:r>
                <a:rPr lang="en-ZA" sz="2800" b="1" dirty="0">
                  <a:solidFill>
                    <a:schemeClr val="bg1"/>
                  </a:solidFill>
                </a:rPr>
                <a:t> for every</a:t>
              </a:r>
              <a:endParaRPr lang="en-ZA" sz="3600" b="1" i="1" dirty="0">
                <a:solidFill>
                  <a:schemeClr val="bg1"/>
                </a:solidFill>
              </a:endParaRPr>
            </a:p>
          </p:txBody>
        </p:sp>
      </p:gr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8044" y="1683280"/>
            <a:ext cx="3089346" cy="2382513"/>
          </a:xfrm>
          <a:prstGeom prst="rect">
            <a:avLst/>
          </a:prstGeom>
        </p:spPr>
      </p:pic>
      <p:grpSp>
        <p:nvGrpSpPr>
          <p:cNvPr id="17" name="Group 16"/>
          <p:cNvGrpSpPr/>
          <p:nvPr/>
        </p:nvGrpSpPr>
        <p:grpSpPr>
          <a:xfrm>
            <a:off x="3441939" y="3707290"/>
            <a:ext cx="4453525" cy="646331"/>
            <a:chOff x="3647661" y="2835178"/>
            <a:chExt cx="4247804" cy="646331"/>
          </a:xfrm>
        </p:grpSpPr>
        <p:sp>
          <p:nvSpPr>
            <p:cNvPr id="18" name="Rectangle 17"/>
            <p:cNvSpPr/>
            <p:nvPr/>
          </p:nvSpPr>
          <p:spPr>
            <a:xfrm>
              <a:off x="3647661" y="2931520"/>
              <a:ext cx="4247804" cy="522992"/>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3709197" y="2835178"/>
              <a:ext cx="4075044" cy="646331"/>
            </a:xfrm>
            <a:prstGeom prst="rect">
              <a:avLst/>
            </a:prstGeom>
            <a:noFill/>
          </p:spPr>
          <p:txBody>
            <a:bodyPr wrap="square" rtlCol="0">
              <a:spAutoFit/>
            </a:bodyPr>
            <a:lstStyle/>
            <a:p>
              <a:pPr algn="r">
                <a:spcBef>
                  <a:spcPts val="300"/>
                </a:spcBef>
              </a:pPr>
              <a:r>
                <a:rPr lang="en-ZA" sz="2800" b="1" dirty="0">
                  <a:solidFill>
                    <a:schemeClr val="bg1"/>
                  </a:solidFill>
                </a:rPr>
                <a:t>maximum of </a:t>
              </a:r>
              <a:r>
                <a:rPr lang="en-ZA" sz="3600" b="1" i="1" dirty="0">
                  <a:solidFill>
                    <a:schemeClr val="bg1"/>
                  </a:solidFill>
                </a:rPr>
                <a:t>238 days</a:t>
              </a:r>
              <a:r>
                <a:rPr lang="en-ZA" sz="2800" b="1" i="1" dirty="0">
                  <a:solidFill>
                    <a:schemeClr val="bg1"/>
                  </a:solidFill>
                </a:rPr>
                <a:t>.”</a:t>
              </a:r>
              <a:endParaRPr lang="en-ZA" sz="3600" b="1" i="1" dirty="0">
                <a:solidFill>
                  <a:schemeClr val="bg1"/>
                </a:solidFill>
              </a:endParaRPr>
            </a:p>
          </p:txBody>
        </p:sp>
      </p:grpSp>
      <p:sp>
        <p:nvSpPr>
          <p:cNvPr id="20" name="Content Placeholder 2"/>
          <p:cNvSpPr>
            <a:spLocks noGrp="1"/>
          </p:cNvSpPr>
          <p:nvPr>
            <p:ph idx="1"/>
          </p:nvPr>
        </p:nvSpPr>
        <p:spPr>
          <a:xfrm>
            <a:off x="399289" y="4699986"/>
            <a:ext cx="7905751" cy="1377625"/>
          </a:xfrm>
        </p:spPr>
        <p:txBody>
          <a:bodyPr/>
          <a:lstStyle/>
          <a:p>
            <a:pPr marL="180975" indent="-180975"/>
            <a:r>
              <a:rPr lang="en-ZA" sz="2000" dirty="0"/>
              <a:t>If you are no longer employed, you go to the Department of Labour offices with your identity documents and banking details. You must sign in every 4 weeks. After 6 - 8 weeks you will receive a pay-out every 4 weeks, until your benefit expires.</a:t>
            </a:r>
          </a:p>
          <a:p>
            <a:endParaRPr lang="en-ZA" sz="2000" dirty="0"/>
          </a:p>
          <a:p>
            <a:endParaRPr lang="en-ZA" sz="2000" dirty="0"/>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3459" y="1874766"/>
            <a:ext cx="3046716" cy="3600000"/>
          </a:xfrm>
          <a:prstGeom prst="rect">
            <a:avLst/>
          </a:prstGeom>
          <a:noFill/>
          <a:ln>
            <a:noFill/>
          </a:ln>
        </p:spPr>
      </p:pic>
    </p:spTree>
    <p:extLst>
      <p:ext uri="{BB962C8B-B14F-4D97-AF65-F5344CB8AC3E}">
        <p14:creationId xmlns:p14="http://schemas.microsoft.com/office/powerpoint/2010/main" val="215591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0-#ppt_w/2"/>
                                          </p:val>
                                        </p:tav>
                                        <p:tav tm="100000">
                                          <p:val>
                                            <p:strVal val="#ppt_x"/>
                                          </p:val>
                                        </p:tav>
                                      </p:tavLst>
                                    </p:anim>
                                    <p:anim calcmode="lin" valueType="num">
                                      <p:cBhvr additive="base">
                                        <p:cTn id="1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0-#ppt_w/2"/>
                                          </p:val>
                                        </p:tav>
                                        <p:tav tm="100000">
                                          <p:val>
                                            <p:strVal val="#ppt_x"/>
                                          </p:val>
                                        </p:tav>
                                      </p:tavLst>
                                    </p:anim>
                                    <p:anim calcmode="lin" valueType="num">
                                      <p:cBhvr additive="base">
                                        <p:cTn id="3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0-#ppt_w/2"/>
                                          </p:val>
                                        </p:tav>
                                        <p:tav tm="100000">
                                          <p:val>
                                            <p:strVal val="#ppt_x"/>
                                          </p:val>
                                        </p:tav>
                                      </p:tavLst>
                                    </p:anim>
                                    <p:anim calcmode="lin" valueType="num">
                                      <p:cBhvr additive="base">
                                        <p:cTn id="37"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20">
                                            <p:txEl>
                                              <p:pRg st="0" end="0"/>
                                            </p:txEl>
                                          </p:spTgt>
                                        </p:tgtEl>
                                        <p:attrNameLst>
                                          <p:attrName>style.visibility</p:attrName>
                                        </p:attrNameLst>
                                      </p:cBhvr>
                                      <p:to>
                                        <p:strVal val="visible"/>
                                      </p:to>
                                    </p:set>
                                    <p:anim calcmode="lin" valueType="num">
                                      <p:cBhvr additive="base">
                                        <p:cTn id="42" dur="500" fill="hold"/>
                                        <p:tgtEl>
                                          <p:spTgt spid="20">
                                            <p:txEl>
                                              <p:pRg st="0" end="0"/>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400" dirty="0"/>
              <a:t>Payment into UIF</a:t>
            </a:r>
          </a:p>
        </p:txBody>
      </p:sp>
      <p:sp>
        <p:nvSpPr>
          <p:cNvPr id="3" name="Content Placeholder 2"/>
          <p:cNvSpPr>
            <a:spLocks noGrp="1"/>
          </p:cNvSpPr>
          <p:nvPr>
            <p:ph idx="1"/>
          </p:nvPr>
        </p:nvSpPr>
        <p:spPr>
          <a:xfrm>
            <a:off x="399289" y="1947672"/>
            <a:ext cx="7905751" cy="4129939"/>
          </a:xfrm>
        </p:spPr>
        <p:txBody>
          <a:bodyPr/>
          <a:lstStyle/>
          <a:p>
            <a:endParaRPr lang="en-ZA" dirty="0"/>
          </a:p>
          <a:p>
            <a:endParaRPr lang="en-ZA" dirty="0"/>
          </a:p>
          <a:p>
            <a:endParaRPr lang="en-ZA" dirty="0"/>
          </a:p>
          <a:p>
            <a:endParaRPr lang="en-ZA" dirty="0"/>
          </a:p>
          <a:p>
            <a:endParaRPr lang="en-ZA" dirty="0"/>
          </a:p>
          <a:p>
            <a:endParaRPr lang="en-ZA" dirty="0"/>
          </a:p>
          <a:p>
            <a:pPr marL="180975" indent="-180975">
              <a:buFont typeface="Arial" panose="020B0604020202020204" pitchFamily="34" charset="0"/>
              <a:buChar char="•"/>
            </a:pPr>
            <a:r>
              <a:rPr lang="en-ZA" dirty="0"/>
              <a:t>If 1% is greater than R148,72 then the maximum i.e. R148,72 is deducted. </a:t>
            </a:r>
          </a:p>
          <a:p>
            <a:pPr marL="180975" indent="-180975">
              <a:buFont typeface="Arial" panose="020B0604020202020204" pitchFamily="34" charset="0"/>
              <a:buChar char="•"/>
            </a:pPr>
            <a:r>
              <a:rPr lang="en-ZA" dirty="0"/>
              <a:t>The employer pays an equal amount of 1% of each employee’s basic salary into the fund. This means that the employer pays 2% of the basic salary or the maximum amount of R297,44 into the fund.</a:t>
            </a:r>
          </a:p>
          <a:p>
            <a:endParaRPr lang="en-ZA" b="1" dirty="0"/>
          </a:p>
          <a:p>
            <a:endParaRPr lang="en-ZA" dirty="0"/>
          </a:p>
          <a:p>
            <a:endParaRPr lang="en-ZA" dirty="0"/>
          </a:p>
        </p:txBody>
      </p:sp>
      <p:sp>
        <p:nvSpPr>
          <p:cNvPr id="4" name="Text Placeholder 3"/>
          <p:cNvSpPr>
            <a:spLocks noGrp="1"/>
          </p:cNvSpPr>
          <p:nvPr>
            <p:ph type="body" sz="quarter" idx="10"/>
          </p:nvPr>
        </p:nvSpPr>
        <p:spPr>
          <a:xfrm>
            <a:off x="413941" y="1219746"/>
            <a:ext cx="7905751" cy="301871"/>
          </a:xfrm>
        </p:spPr>
        <p:txBody>
          <a:bodyPr/>
          <a:lstStyle/>
          <a:p>
            <a:r>
              <a:rPr lang="en-GB" dirty="0"/>
              <a:t>Unit 8.2</a:t>
            </a:r>
          </a:p>
        </p:txBody>
      </p:sp>
      <p:grpSp>
        <p:nvGrpSpPr>
          <p:cNvPr id="5" name="Group 4"/>
          <p:cNvGrpSpPr/>
          <p:nvPr/>
        </p:nvGrpSpPr>
        <p:grpSpPr>
          <a:xfrm>
            <a:off x="3071004" y="1874766"/>
            <a:ext cx="4824461" cy="1077218"/>
            <a:chOff x="3647661" y="2835178"/>
            <a:chExt cx="4247804" cy="1077218"/>
          </a:xfrm>
        </p:grpSpPr>
        <p:sp>
          <p:nvSpPr>
            <p:cNvPr id="6" name="Rectangle 5"/>
            <p:cNvSpPr/>
            <p:nvPr/>
          </p:nvSpPr>
          <p:spPr>
            <a:xfrm>
              <a:off x="3647661" y="2931520"/>
              <a:ext cx="4247804" cy="522992"/>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709197" y="2835178"/>
              <a:ext cx="4075044" cy="1077218"/>
            </a:xfrm>
            <a:prstGeom prst="rect">
              <a:avLst/>
            </a:prstGeom>
            <a:noFill/>
          </p:spPr>
          <p:txBody>
            <a:bodyPr wrap="square" rtlCol="0">
              <a:spAutoFit/>
            </a:bodyPr>
            <a:lstStyle/>
            <a:p>
              <a:pPr algn="r">
                <a:spcBef>
                  <a:spcPts val="300"/>
                </a:spcBef>
              </a:pPr>
              <a:r>
                <a:rPr lang="en-ZA" sz="2800" b="1" dirty="0">
                  <a:solidFill>
                    <a:schemeClr val="bg1"/>
                  </a:solidFill>
                </a:rPr>
                <a:t>“The employer </a:t>
              </a:r>
              <a:r>
                <a:rPr lang="en-ZA" sz="3600" b="1" i="1" dirty="0">
                  <a:solidFill>
                    <a:schemeClr val="bg1"/>
                  </a:solidFill>
                </a:rPr>
                <a:t>deducts 1%</a:t>
              </a:r>
              <a:r>
                <a:rPr lang="en-ZA" sz="2800" b="1" i="1" dirty="0">
                  <a:solidFill>
                    <a:schemeClr val="bg1"/>
                  </a:solidFill>
                </a:rPr>
                <a:t> </a:t>
              </a:r>
              <a:r>
                <a:rPr lang="en-ZA" sz="2800" b="1" dirty="0">
                  <a:solidFill>
                    <a:schemeClr val="bg1"/>
                  </a:solidFill>
                </a:rPr>
                <a:t>entitled to</a:t>
              </a:r>
              <a:endParaRPr lang="en-ZA" sz="3600" b="1" i="1" dirty="0">
                <a:solidFill>
                  <a:schemeClr val="bg1"/>
                </a:solidFill>
              </a:endParaRPr>
            </a:p>
          </p:txBody>
        </p:sp>
      </p:gr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3459" y="2218980"/>
            <a:ext cx="3046716" cy="3600000"/>
          </a:xfrm>
          <a:prstGeom prst="rect">
            <a:avLst/>
          </a:prstGeom>
          <a:noFill/>
          <a:ln>
            <a:noFill/>
          </a:ln>
        </p:spPr>
      </p:pic>
      <p:grpSp>
        <p:nvGrpSpPr>
          <p:cNvPr id="9" name="Group 8"/>
          <p:cNvGrpSpPr/>
          <p:nvPr/>
        </p:nvGrpSpPr>
        <p:grpSpPr>
          <a:xfrm>
            <a:off x="2863970" y="3133007"/>
            <a:ext cx="5018627" cy="646331"/>
            <a:chOff x="3488635" y="4093419"/>
            <a:chExt cx="4393962" cy="646331"/>
          </a:xfrm>
        </p:grpSpPr>
        <p:sp>
          <p:nvSpPr>
            <p:cNvPr id="10" name="Rectangle 9"/>
            <p:cNvSpPr/>
            <p:nvPr/>
          </p:nvSpPr>
          <p:spPr>
            <a:xfrm>
              <a:off x="4114800" y="4157213"/>
              <a:ext cx="3767797" cy="522992"/>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3488635" y="4093419"/>
              <a:ext cx="4264658" cy="646331"/>
            </a:xfrm>
            <a:prstGeom prst="rect">
              <a:avLst/>
            </a:prstGeom>
            <a:noFill/>
          </p:spPr>
          <p:txBody>
            <a:bodyPr wrap="square" rtlCol="0">
              <a:spAutoFit/>
            </a:bodyPr>
            <a:lstStyle/>
            <a:p>
              <a:pPr algn="r">
                <a:spcBef>
                  <a:spcPts val="300"/>
                </a:spcBef>
              </a:pPr>
              <a:r>
                <a:rPr lang="en-ZA" sz="3600" b="1" dirty="0">
                  <a:solidFill>
                    <a:schemeClr val="bg1"/>
                  </a:solidFill>
                </a:rPr>
                <a:t> </a:t>
              </a:r>
              <a:r>
                <a:rPr lang="en-ZA" sz="3600" b="1" i="1" dirty="0">
                  <a:solidFill>
                    <a:schemeClr val="bg1"/>
                  </a:solidFill>
                </a:rPr>
                <a:t>basic salary</a:t>
              </a:r>
              <a:r>
                <a:rPr lang="en-ZA" sz="2800" b="1" dirty="0">
                  <a:solidFill>
                    <a:schemeClr val="bg1"/>
                  </a:solidFill>
                </a:rPr>
                <a:t> for </a:t>
              </a:r>
              <a:r>
                <a:rPr lang="en-ZA" sz="3600" b="1" i="1" dirty="0">
                  <a:solidFill>
                    <a:schemeClr val="bg1"/>
                  </a:solidFill>
                </a:rPr>
                <a:t>UIF</a:t>
              </a:r>
            </a:p>
          </p:txBody>
        </p:sp>
      </p:grpSp>
      <p:grpSp>
        <p:nvGrpSpPr>
          <p:cNvPr id="12" name="Group 11"/>
          <p:cNvGrpSpPr/>
          <p:nvPr/>
        </p:nvGrpSpPr>
        <p:grpSpPr>
          <a:xfrm>
            <a:off x="1708030" y="2490836"/>
            <a:ext cx="6187434" cy="646331"/>
            <a:chOff x="3714980" y="3451248"/>
            <a:chExt cx="4180484" cy="646331"/>
          </a:xfrm>
        </p:grpSpPr>
        <p:sp>
          <p:nvSpPr>
            <p:cNvPr id="13" name="Rectangle 12"/>
            <p:cNvSpPr/>
            <p:nvPr/>
          </p:nvSpPr>
          <p:spPr>
            <a:xfrm>
              <a:off x="5227983" y="3546020"/>
              <a:ext cx="2667481" cy="522992"/>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3714980" y="3451248"/>
              <a:ext cx="4075044" cy="646331"/>
            </a:xfrm>
            <a:prstGeom prst="rect">
              <a:avLst/>
            </a:prstGeom>
            <a:noFill/>
          </p:spPr>
          <p:txBody>
            <a:bodyPr wrap="square" rtlCol="0">
              <a:spAutoFit/>
            </a:bodyPr>
            <a:lstStyle/>
            <a:p>
              <a:pPr algn="r">
                <a:spcBef>
                  <a:spcPts val="300"/>
                </a:spcBef>
              </a:pPr>
              <a:r>
                <a:rPr lang="en-ZA" sz="2800" b="1" dirty="0">
                  <a:solidFill>
                    <a:schemeClr val="bg1"/>
                  </a:solidFill>
                </a:rPr>
                <a:t>of each</a:t>
              </a:r>
              <a:r>
                <a:rPr lang="en-ZA" sz="3600" b="1" i="1" dirty="0">
                  <a:solidFill>
                    <a:schemeClr val="bg1"/>
                  </a:solidFill>
                </a:rPr>
                <a:t> employee’s</a:t>
              </a:r>
            </a:p>
          </p:txBody>
        </p:sp>
      </p:gr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547" y="1874766"/>
            <a:ext cx="1465712" cy="2382513"/>
          </a:xfrm>
          <a:prstGeom prst="rect">
            <a:avLst/>
          </a:prstGeom>
        </p:spPr>
      </p:pic>
    </p:spTree>
    <p:extLst>
      <p:ext uri="{BB962C8B-B14F-4D97-AF65-F5344CB8AC3E}">
        <p14:creationId xmlns:p14="http://schemas.microsoft.com/office/powerpoint/2010/main" val="93768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0-#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0-#ppt_w/2"/>
                                          </p:val>
                                        </p:tav>
                                        <p:tav tm="100000">
                                          <p:val>
                                            <p:strVal val="#ppt_x"/>
                                          </p:val>
                                        </p:tav>
                                      </p:tavLst>
                                    </p:anim>
                                    <p:anim calcmode="lin" valueType="num">
                                      <p:cBhvr additive="base">
                                        <p:cTn id="2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0-#ppt_w/2"/>
                                          </p:val>
                                        </p:tav>
                                        <p:tav tm="100000">
                                          <p:val>
                                            <p:strVal val="#ppt_x"/>
                                          </p:val>
                                        </p:tav>
                                      </p:tavLst>
                                    </p:anim>
                                    <p:anim calcmode="lin" valueType="num">
                                      <p:cBhvr additive="base">
                                        <p:cTn id="31"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Example 8.2 page 178</a:t>
            </a:r>
            <a:endParaRPr lang="en-GB" dirty="0"/>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a:t>
            </a:r>
            <a:r>
              <a:rPr lang="en-GB" dirty="0" smtClean="0">
                <a:solidFill>
                  <a:schemeClr val="bg1">
                    <a:lumMod val="65000"/>
                  </a:schemeClr>
                </a:solidFill>
              </a:rPr>
              <a:t>8.2</a:t>
            </a:r>
            <a:endParaRPr lang="en-GB" dirty="0">
              <a:solidFill>
                <a:schemeClr val="bg1">
                  <a:lumMod val="65000"/>
                </a:schemeClr>
              </a:solidFill>
            </a:endParaRPr>
          </a:p>
        </p:txBody>
      </p:sp>
      <p:grpSp>
        <p:nvGrpSpPr>
          <p:cNvPr id="21" name="Group 20"/>
          <p:cNvGrpSpPr/>
          <p:nvPr/>
        </p:nvGrpSpPr>
        <p:grpSpPr>
          <a:xfrm>
            <a:off x="863600" y="1570913"/>
            <a:ext cx="7198724" cy="2102984"/>
            <a:chOff x="863600" y="2622794"/>
            <a:chExt cx="7198724" cy="2102984"/>
          </a:xfrm>
        </p:grpSpPr>
        <p:sp>
          <p:nvSpPr>
            <p:cNvPr id="22" name="Rectangle 21"/>
            <p:cNvSpPr/>
            <p:nvPr/>
          </p:nvSpPr>
          <p:spPr>
            <a:xfrm>
              <a:off x="863600" y="2622794"/>
              <a:ext cx="7198724" cy="2102984"/>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sp>
          <p:nvSpPr>
            <p:cNvPr id="23" name="Content Placeholder 2"/>
            <p:cNvSpPr txBox="1">
              <a:spLocks/>
            </p:cNvSpPr>
            <p:nvPr/>
          </p:nvSpPr>
          <p:spPr>
            <a:xfrm>
              <a:off x="1471449" y="2772866"/>
              <a:ext cx="6413664" cy="1834780"/>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ZA" sz="2000" dirty="0"/>
                <a:t>Eric earns R12 500. </a:t>
              </a:r>
            </a:p>
            <a:p>
              <a:pPr marL="266700" indent="-266700">
                <a:buFont typeface="+mj-lt"/>
                <a:buAutoNum type="alphaLcParenR"/>
              </a:pPr>
              <a:r>
                <a:rPr lang="en-ZA" sz="2000" dirty="0"/>
                <a:t>Calculate the UIF portion his employer will deduct from his salary.</a:t>
              </a:r>
            </a:p>
            <a:p>
              <a:pPr marL="266700" indent="-266700">
                <a:buFont typeface="+mj-lt"/>
                <a:buAutoNum type="alphaLcParenR"/>
              </a:pPr>
              <a:r>
                <a:rPr lang="en-ZA" sz="2000" dirty="0"/>
                <a:t>How much will his employer pay over to SARS? Explain.</a:t>
              </a:r>
            </a:p>
          </p:txBody>
        </p:sp>
      </p:grpSp>
      <p:grpSp>
        <p:nvGrpSpPr>
          <p:cNvPr id="24" name="Group 23"/>
          <p:cNvGrpSpPr/>
          <p:nvPr/>
        </p:nvGrpSpPr>
        <p:grpSpPr>
          <a:xfrm>
            <a:off x="352501" y="1662189"/>
            <a:ext cx="1029149" cy="955774"/>
            <a:chOff x="352501" y="2871461"/>
            <a:chExt cx="1525437" cy="1416679"/>
          </a:xfrm>
        </p:grpSpPr>
        <p:sp>
          <p:nvSpPr>
            <p:cNvPr id="25" name="Rectangle 24"/>
            <p:cNvSpPr/>
            <p:nvPr/>
          </p:nvSpPr>
          <p:spPr>
            <a:xfrm>
              <a:off x="352501" y="2871461"/>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26" name="Picture 25"/>
            <p:cNvPicPr>
              <a:picLocks noChangeAspect="1"/>
            </p:cNvPicPr>
            <p:nvPr/>
          </p:nvPicPr>
          <p:blipFill rotWithShape="1">
            <a:blip r:embed="rId2" cstate="print">
              <a:extLst>
                <a:ext uri="{28A0092B-C50C-407E-A947-70E740481C1C}">
                  <a14:useLocalDpi xmlns:a14="http://schemas.microsoft.com/office/drawing/2010/main" val="0"/>
                </a:ext>
              </a:extLst>
            </a:blip>
            <a:srcRect l="28341" t="21938" r="24354" b="31691"/>
            <a:stretch/>
          </p:blipFill>
          <p:spPr>
            <a:xfrm>
              <a:off x="626636" y="3081420"/>
              <a:ext cx="977166" cy="1010861"/>
            </a:xfrm>
            <a:prstGeom prst="rect">
              <a:avLst/>
            </a:prstGeom>
          </p:spPr>
        </p:pic>
      </p:grpSp>
      <p:sp>
        <p:nvSpPr>
          <p:cNvPr id="27" name="Rectangle 26"/>
          <p:cNvSpPr/>
          <p:nvPr/>
        </p:nvSpPr>
        <p:spPr>
          <a:xfrm>
            <a:off x="863600" y="3791588"/>
            <a:ext cx="7198724" cy="127211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w="57150">
                <a:solidFill>
                  <a:srgbClr val="B4DB6F"/>
                </a:solidFill>
              </a:ln>
              <a:solidFill>
                <a:srgbClr val="008D91"/>
              </a:solidFill>
            </a:endParaRPr>
          </a:p>
        </p:txBody>
      </p:sp>
      <p:grpSp>
        <p:nvGrpSpPr>
          <p:cNvPr id="28" name="Group 27"/>
          <p:cNvGrpSpPr>
            <a:grpSpLocks noChangeAspect="1"/>
          </p:cNvGrpSpPr>
          <p:nvPr/>
        </p:nvGrpSpPr>
        <p:grpSpPr>
          <a:xfrm>
            <a:off x="348042" y="3881036"/>
            <a:ext cx="1031115" cy="957600"/>
            <a:chOff x="352501" y="1521403"/>
            <a:chExt cx="1525437" cy="1416679"/>
          </a:xfrm>
        </p:grpSpPr>
        <p:sp>
          <p:nvSpPr>
            <p:cNvPr id="29" name="Rectangle 28"/>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8806" y="1965229"/>
            <a:ext cx="3046715" cy="3600000"/>
          </a:xfrm>
          <a:prstGeom prst="rect">
            <a:avLst/>
          </a:prstGeom>
          <a:noFill/>
          <a:ln>
            <a:noFill/>
          </a:ln>
        </p:spPr>
      </p:pic>
      <p:sp>
        <p:nvSpPr>
          <p:cNvPr id="3" name="TextBox 2"/>
          <p:cNvSpPr txBox="1"/>
          <p:nvPr/>
        </p:nvSpPr>
        <p:spPr>
          <a:xfrm>
            <a:off x="1523053" y="4085769"/>
            <a:ext cx="6362059" cy="646331"/>
          </a:xfrm>
          <a:prstGeom prst="rect">
            <a:avLst/>
          </a:prstGeom>
          <a:noFill/>
        </p:spPr>
        <p:txBody>
          <a:bodyPr wrap="square" rtlCol="0">
            <a:spAutoFit/>
          </a:bodyPr>
          <a:lstStyle/>
          <a:p>
            <a:pPr marL="266700" indent="-266700">
              <a:buFont typeface="+mj-lt"/>
              <a:buAutoNum type="alphaLcParenR"/>
            </a:pPr>
            <a:r>
              <a:rPr lang="en-ZA" dirty="0"/>
              <a:t>1% × R12 500 = R125,00</a:t>
            </a:r>
          </a:p>
          <a:p>
            <a:pPr marL="266700" indent="-266700">
              <a:buFont typeface="+mj-lt"/>
              <a:buAutoNum type="alphaLcParenR"/>
            </a:pPr>
            <a:r>
              <a:rPr lang="en-ZA" dirty="0"/>
              <a:t>R250,00. His employer must also pay R125,00 to SARS.</a:t>
            </a:r>
          </a:p>
        </p:txBody>
      </p:sp>
    </p:spTree>
    <p:extLst>
      <p:ext uri="{BB962C8B-B14F-4D97-AF65-F5344CB8AC3E}">
        <p14:creationId xmlns:p14="http://schemas.microsoft.com/office/powerpoint/2010/main" val="197528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1"/>
                                        </p:tgtEl>
                                      </p:cBhvr>
                                    </p:animEffect>
                                    <p:set>
                                      <p:cBhvr>
                                        <p:cTn id="7" dur="1" fill="hold">
                                          <p:stCondLst>
                                            <p:cond delay="499"/>
                                          </p:stCondLst>
                                        </p:cTn>
                                        <p:tgtEl>
                                          <p:spTgt spid="31"/>
                                        </p:tgtEl>
                                        <p:attrNameLst>
                                          <p:attrName>style.visibility</p:attrName>
                                        </p:attrNameLst>
                                      </p:cBhvr>
                                      <p:to>
                                        <p:strVal val="hidden"/>
                                      </p:to>
                                    </p:se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anim calcmode="lin" valueType="num">
                                      <p:cBhvr>
                                        <p:cTn id="12" dur="1000" fill="hold"/>
                                        <p:tgtEl>
                                          <p:spTgt spid="24"/>
                                        </p:tgtEl>
                                        <p:attrNameLst>
                                          <p:attrName>ppt_x</p:attrName>
                                        </p:attrNameLst>
                                      </p:cBhvr>
                                      <p:tavLst>
                                        <p:tav tm="0">
                                          <p:val>
                                            <p:strVal val="#ppt_x"/>
                                          </p:val>
                                        </p:tav>
                                        <p:tav tm="100000">
                                          <p:val>
                                            <p:strVal val="#ppt_x"/>
                                          </p:val>
                                        </p:tav>
                                      </p:tavLst>
                                    </p:anim>
                                    <p:anim calcmode="lin" valueType="num">
                                      <p:cBhvr>
                                        <p:cTn id="13" dur="900" decel="100000" fill="hold"/>
                                        <p:tgtEl>
                                          <p:spTgt spid="2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900" decel="100000" fill="hold"/>
                                        <p:tgtEl>
                                          <p:spTgt spid="2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0-#ppt_w/2"/>
                                          </p:val>
                                        </p:tav>
                                        <p:tav tm="100000">
                                          <p:val>
                                            <p:strVal val="#ppt_x"/>
                                          </p:val>
                                        </p:tav>
                                      </p:tavLst>
                                    </p:anim>
                                    <p:anim calcmode="lin" valueType="num">
                                      <p:cBhvr additive="base">
                                        <p:cTn id="30"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fade">
                                      <p:cBhvr>
                                        <p:cTn id="35" dur="500"/>
                                        <p:tgtEl>
                                          <p:spTgt spid="3">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lnSpcReduction="10000"/>
          </a:bodyPr>
          <a:lstStyle/>
          <a:p>
            <a:r>
              <a:rPr lang="en-ZA" dirty="0"/>
              <a:t>Unit 8.2 </a:t>
            </a:r>
          </a:p>
        </p:txBody>
      </p:sp>
      <p:sp>
        <p:nvSpPr>
          <p:cNvPr id="3" name="Content Placeholder 2"/>
          <p:cNvSpPr>
            <a:spLocks noGrp="1"/>
          </p:cNvSpPr>
          <p:nvPr>
            <p:ph sz="quarter" idx="10"/>
          </p:nvPr>
        </p:nvSpPr>
        <p:spPr/>
        <p:txBody>
          <a:bodyPr/>
          <a:lstStyle/>
          <a:p>
            <a:r>
              <a:rPr lang="en-ZA" dirty="0"/>
              <a:t>Exercise 8.2</a:t>
            </a:r>
          </a:p>
        </p:txBody>
      </p:sp>
      <p:sp>
        <p:nvSpPr>
          <p:cNvPr id="4" name="Text Placeholder 3"/>
          <p:cNvSpPr>
            <a:spLocks noGrp="1"/>
          </p:cNvSpPr>
          <p:nvPr>
            <p:ph type="body" idx="11"/>
          </p:nvPr>
        </p:nvSpPr>
        <p:spPr/>
        <p:txBody>
          <a:bodyPr>
            <a:normAutofit/>
          </a:bodyPr>
          <a:lstStyle/>
          <a:p>
            <a:r>
              <a:rPr lang="en-US" altLang="en-US" sz="2000" dirty="0"/>
              <a:t>Complete </a:t>
            </a:r>
            <a:r>
              <a:rPr lang="en-US" altLang="en-US" sz="2000" b="1" dirty="0"/>
              <a:t>Exercise 8.2 </a:t>
            </a:r>
            <a:r>
              <a:rPr lang="en-US" altLang="en-US" sz="2000" dirty="0"/>
              <a:t>on </a:t>
            </a:r>
            <a:r>
              <a:rPr lang="en-US" altLang="en-US" sz="2000" b="1" dirty="0"/>
              <a:t>page 178 </a:t>
            </a:r>
            <a:r>
              <a:rPr lang="en-US" altLang="en-US" sz="2000" dirty="0"/>
              <a:t>of your Student’s Book</a:t>
            </a:r>
            <a:endParaRPr lang="en-GB" altLang="en-US" sz="2000" dirty="0"/>
          </a:p>
        </p:txBody>
      </p:sp>
    </p:spTree>
    <p:extLst>
      <p:ext uri="{BB962C8B-B14F-4D97-AF65-F5344CB8AC3E}">
        <p14:creationId xmlns:p14="http://schemas.microsoft.com/office/powerpoint/2010/main" val="191344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47752"/>
          <a:stretch/>
        </p:blipFill>
        <p:spPr>
          <a:xfrm>
            <a:off x="555242" y="3676381"/>
            <a:ext cx="7593844" cy="2413912"/>
          </a:xfrm>
          <a:prstGeom prst="rect">
            <a:avLst/>
          </a:prstGeom>
        </p:spPr>
      </p:pic>
      <p:sp>
        <p:nvSpPr>
          <p:cNvPr id="2" name="Title 1"/>
          <p:cNvSpPr>
            <a:spLocks noGrp="1"/>
          </p:cNvSpPr>
          <p:nvPr>
            <p:ph type="title"/>
          </p:nvPr>
        </p:nvSpPr>
        <p:spPr/>
        <p:txBody>
          <a:bodyPr/>
          <a:lstStyle/>
          <a:p>
            <a:r>
              <a:rPr lang="en-ZA" sz="4400" dirty="0"/>
              <a:t>Understanding personal income tax</a:t>
            </a:r>
          </a:p>
        </p:txBody>
      </p:sp>
      <p:sp>
        <p:nvSpPr>
          <p:cNvPr id="3" name="Content Placeholder 2"/>
          <p:cNvSpPr>
            <a:spLocks noGrp="1"/>
          </p:cNvSpPr>
          <p:nvPr>
            <p:ph idx="1"/>
          </p:nvPr>
        </p:nvSpPr>
        <p:spPr>
          <a:xfrm>
            <a:off x="399289" y="1947672"/>
            <a:ext cx="7905751" cy="1656919"/>
          </a:xfrm>
        </p:spPr>
        <p:txBody>
          <a:bodyPr/>
          <a:lstStyle/>
          <a:p>
            <a:pPr marL="180975" indent="-180975">
              <a:spcBef>
                <a:spcPts val="600"/>
              </a:spcBef>
              <a:buFont typeface="Arial" panose="020B0604020202020204" pitchFamily="34" charset="0"/>
              <a:buChar char="•"/>
            </a:pPr>
            <a:r>
              <a:rPr lang="en-ZA" dirty="0"/>
              <a:t>Income tax is an important source of revenue for the government.</a:t>
            </a:r>
          </a:p>
          <a:p>
            <a:pPr marL="180975" indent="-180975">
              <a:spcBef>
                <a:spcPts val="600"/>
              </a:spcBef>
              <a:buFont typeface="Arial" panose="020B0604020202020204" pitchFamily="34" charset="0"/>
              <a:buChar char="•"/>
            </a:pPr>
            <a:r>
              <a:rPr lang="en-ZA" dirty="0"/>
              <a:t>Income tax is the tax that employees pay on their earnings. </a:t>
            </a:r>
          </a:p>
          <a:p>
            <a:pPr marL="180975" indent="-180975">
              <a:spcBef>
                <a:spcPts val="600"/>
              </a:spcBef>
              <a:buFont typeface="Arial" panose="020B0604020202020204" pitchFamily="34" charset="0"/>
              <a:buChar char="•"/>
            </a:pPr>
            <a:r>
              <a:rPr lang="en-ZA" dirty="0"/>
              <a:t>Every year during the budget speech, the Minister of Finance announces the new tax rates for the financial year.</a:t>
            </a:r>
          </a:p>
          <a:p>
            <a:pPr marL="180975" indent="-180975">
              <a:spcBef>
                <a:spcPts val="600"/>
              </a:spcBef>
              <a:buFont typeface="Arial" panose="020B0604020202020204" pitchFamily="34" charset="0"/>
              <a:buChar char="•"/>
            </a:pPr>
            <a:r>
              <a:rPr lang="en-ZA" dirty="0"/>
              <a:t>These rates are issued in a tax table.</a:t>
            </a:r>
          </a:p>
          <a:p>
            <a:endParaRPr lang="en-ZA" dirty="0"/>
          </a:p>
        </p:txBody>
      </p:sp>
      <p:sp>
        <p:nvSpPr>
          <p:cNvPr id="4" name="Text Placeholder 3"/>
          <p:cNvSpPr>
            <a:spLocks noGrp="1"/>
          </p:cNvSpPr>
          <p:nvPr>
            <p:ph type="body" sz="quarter" idx="10"/>
          </p:nvPr>
        </p:nvSpPr>
        <p:spPr/>
        <p:txBody>
          <a:bodyPr/>
          <a:lstStyle/>
          <a:p>
            <a:r>
              <a:rPr lang="en-GB" dirty="0"/>
              <a:t>Unit 8.3</a:t>
            </a:r>
          </a:p>
        </p:txBody>
      </p:sp>
    </p:spTree>
    <p:extLst>
      <p:ext uri="{BB962C8B-B14F-4D97-AF65-F5344CB8AC3E}">
        <p14:creationId xmlns:p14="http://schemas.microsoft.com/office/powerpoint/2010/main" val="1610024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400" dirty="0"/>
              <a:t>How to calculate a person’s monthly tax deduction</a:t>
            </a:r>
          </a:p>
        </p:txBody>
      </p:sp>
      <p:sp>
        <p:nvSpPr>
          <p:cNvPr id="4" name="Text Placeholder 3"/>
          <p:cNvSpPr>
            <a:spLocks noGrp="1"/>
          </p:cNvSpPr>
          <p:nvPr>
            <p:ph type="body" sz="quarter" idx="10"/>
          </p:nvPr>
        </p:nvSpPr>
        <p:spPr/>
        <p:txBody>
          <a:bodyPr/>
          <a:lstStyle/>
          <a:p>
            <a:r>
              <a:rPr lang="en-GB" dirty="0"/>
              <a:t>Unit 8.3</a:t>
            </a:r>
          </a:p>
        </p:txBody>
      </p:sp>
      <p:sp>
        <p:nvSpPr>
          <p:cNvPr id="6" name="Rectangle 5"/>
          <p:cNvSpPr/>
          <p:nvPr/>
        </p:nvSpPr>
        <p:spPr>
          <a:xfrm>
            <a:off x="498075" y="1966731"/>
            <a:ext cx="7388313" cy="504416"/>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7" name="TextBox 6"/>
          <p:cNvSpPr txBox="1"/>
          <p:nvPr/>
        </p:nvSpPr>
        <p:spPr>
          <a:xfrm>
            <a:off x="524614" y="1955948"/>
            <a:ext cx="609600" cy="523220"/>
          </a:xfrm>
          <a:prstGeom prst="rect">
            <a:avLst/>
          </a:prstGeom>
          <a:noFill/>
        </p:spPr>
        <p:txBody>
          <a:bodyPr wrap="square" rtlCol="0">
            <a:spAutoFit/>
          </a:bodyPr>
          <a:lstStyle/>
          <a:p>
            <a:pPr algn="ctr"/>
            <a:r>
              <a:rPr lang="en-GB" sz="2800" b="1" dirty="0">
                <a:solidFill>
                  <a:schemeClr val="bg1"/>
                </a:solidFill>
              </a:rPr>
              <a:t>1</a:t>
            </a:r>
            <a:endParaRPr lang="en-ZA" sz="2800" dirty="0">
              <a:solidFill>
                <a:schemeClr val="bg1"/>
              </a:solidFill>
            </a:endParaRPr>
          </a:p>
        </p:txBody>
      </p:sp>
      <p:sp>
        <p:nvSpPr>
          <p:cNvPr id="8" name="TextBox 7"/>
          <p:cNvSpPr txBox="1"/>
          <p:nvPr/>
        </p:nvSpPr>
        <p:spPr>
          <a:xfrm>
            <a:off x="1230204" y="2035477"/>
            <a:ext cx="6231300" cy="400110"/>
          </a:xfrm>
          <a:prstGeom prst="rect">
            <a:avLst/>
          </a:prstGeom>
          <a:noFill/>
        </p:spPr>
        <p:txBody>
          <a:bodyPr wrap="square" rtlCol="0">
            <a:spAutoFit/>
          </a:bodyPr>
          <a:lstStyle/>
          <a:p>
            <a:r>
              <a:rPr lang="en-ZA" sz="2000" dirty="0"/>
              <a:t>Determine the gross annual salary.</a:t>
            </a:r>
          </a:p>
        </p:txBody>
      </p:sp>
      <p:sp>
        <p:nvSpPr>
          <p:cNvPr id="9" name="Rectangle 8"/>
          <p:cNvSpPr/>
          <p:nvPr/>
        </p:nvSpPr>
        <p:spPr>
          <a:xfrm>
            <a:off x="1116284" y="2063032"/>
            <a:ext cx="45719" cy="324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Rectangle 10"/>
          <p:cNvSpPr/>
          <p:nvPr/>
        </p:nvSpPr>
        <p:spPr>
          <a:xfrm>
            <a:off x="496800" y="2534388"/>
            <a:ext cx="7388313" cy="504416"/>
          </a:xfrm>
          <a:prstGeom prst="rect">
            <a:avLst/>
          </a:prstGeom>
          <a:solidFill>
            <a:srgbClr val="BDD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12" name="TextBox 11"/>
          <p:cNvSpPr txBox="1"/>
          <p:nvPr/>
        </p:nvSpPr>
        <p:spPr>
          <a:xfrm>
            <a:off x="523339" y="2523605"/>
            <a:ext cx="609600" cy="523220"/>
          </a:xfrm>
          <a:prstGeom prst="rect">
            <a:avLst/>
          </a:prstGeom>
          <a:noFill/>
        </p:spPr>
        <p:txBody>
          <a:bodyPr wrap="square" rtlCol="0">
            <a:spAutoFit/>
          </a:bodyPr>
          <a:lstStyle/>
          <a:p>
            <a:pPr algn="ctr"/>
            <a:r>
              <a:rPr lang="en-GB" sz="2800" b="1" dirty="0">
                <a:solidFill>
                  <a:schemeClr val="bg1"/>
                </a:solidFill>
              </a:rPr>
              <a:t>2</a:t>
            </a:r>
            <a:endParaRPr lang="en-ZA" sz="2800" dirty="0">
              <a:solidFill>
                <a:schemeClr val="bg1"/>
              </a:solidFill>
            </a:endParaRPr>
          </a:p>
        </p:txBody>
      </p:sp>
      <p:sp>
        <p:nvSpPr>
          <p:cNvPr id="13" name="TextBox 12"/>
          <p:cNvSpPr txBox="1"/>
          <p:nvPr/>
        </p:nvSpPr>
        <p:spPr>
          <a:xfrm>
            <a:off x="1228929" y="2603134"/>
            <a:ext cx="6231300" cy="400110"/>
          </a:xfrm>
          <a:prstGeom prst="rect">
            <a:avLst/>
          </a:prstGeom>
          <a:noFill/>
        </p:spPr>
        <p:txBody>
          <a:bodyPr wrap="square" rtlCol="0">
            <a:spAutoFit/>
          </a:bodyPr>
          <a:lstStyle/>
          <a:p>
            <a:r>
              <a:rPr lang="en-ZA" sz="2000" dirty="0"/>
              <a:t>Determine allowable deductions.</a:t>
            </a:r>
          </a:p>
        </p:txBody>
      </p:sp>
      <p:sp>
        <p:nvSpPr>
          <p:cNvPr id="14" name="Rectangle 13"/>
          <p:cNvSpPr/>
          <p:nvPr/>
        </p:nvSpPr>
        <p:spPr>
          <a:xfrm>
            <a:off x="1115009" y="2630689"/>
            <a:ext cx="45719" cy="324000"/>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5" name="Rectangle 14"/>
          <p:cNvSpPr/>
          <p:nvPr/>
        </p:nvSpPr>
        <p:spPr>
          <a:xfrm>
            <a:off x="498075" y="3114387"/>
            <a:ext cx="7388313" cy="1759537"/>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16" name="TextBox 15"/>
          <p:cNvSpPr txBox="1"/>
          <p:nvPr/>
        </p:nvSpPr>
        <p:spPr>
          <a:xfrm>
            <a:off x="524614" y="3715819"/>
            <a:ext cx="609600" cy="523220"/>
          </a:xfrm>
          <a:prstGeom prst="rect">
            <a:avLst/>
          </a:prstGeom>
          <a:noFill/>
        </p:spPr>
        <p:txBody>
          <a:bodyPr wrap="square" rtlCol="0">
            <a:spAutoFit/>
          </a:bodyPr>
          <a:lstStyle/>
          <a:p>
            <a:pPr algn="ctr"/>
            <a:r>
              <a:rPr lang="en-GB" sz="2800" b="1" dirty="0">
                <a:solidFill>
                  <a:schemeClr val="bg1"/>
                </a:solidFill>
              </a:rPr>
              <a:t>3</a:t>
            </a:r>
            <a:endParaRPr lang="en-ZA" sz="2800" dirty="0">
              <a:solidFill>
                <a:schemeClr val="bg1"/>
              </a:solidFill>
            </a:endParaRPr>
          </a:p>
        </p:txBody>
      </p:sp>
      <p:sp>
        <p:nvSpPr>
          <p:cNvPr id="17" name="TextBox 16"/>
          <p:cNvSpPr txBox="1"/>
          <p:nvPr/>
        </p:nvSpPr>
        <p:spPr>
          <a:xfrm>
            <a:off x="1230204" y="3194508"/>
            <a:ext cx="6231300" cy="1631216"/>
          </a:xfrm>
          <a:prstGeom prst="rect">
            <a:avLst/>
          </a:prstGeom>
          <a:noFill/>
        </p:spPr>
        <p:txBody>
          <a:bodyPr wrap="square" rtlCol="0">
            <a:spAutoFit/>
          </a:bodyPr>
          <a:lstStyle/>
          <a:p>
            <a:r>
              <a:rPr lang="en-ZA" sz="2000" dirty="0"/>
              <a:t>Subtract the allowable deductions from gross annual salary. What remains is the taxable salary. </a:t>
            </a:r>
          </a:p>
          <a:p>
            <a:pPr marL="361950" indent="-180975">
              <a:buFont typeface="Arial" panose="020B0604020202020204" pitchFamily="34" charset="0"/>
              <a:buChar char="•"/>
            </a:pPr>
            <a:r>
              <a:rPr lang="en-ZA" sz="2000" dirty="0"/>
              <a:t>Pension maximum of 7,5% of basic income</a:t>
            </a:r>
          </a:p>
          <a:p>
            <a:pPr marL="361950" indent="-180975">
              <a:buFont typeface="Arial" panose="020B0604020202020204" pitchFamily="34" charset="0"/>
              <a:buChar char="•"/>
            </a:pPr>
            <a:r>
              <a:rPr lang="en-ZA" sz="2000" dirty="0"/>
              <a:t>Retirement annuities (with limits)</a:t>
            </a:r>
          </a:p>
          <a:p>
            <a:pPr marL="361950" indent="-180975">
              <a:buFont typeface="Arial" panose="020B0604020202020204" pitchFamily="34" charset="0"/>
              <a:buChar char="•"/>
            </a:pPr>
            <a:r>
              <a:rPr lang="en-ZA" sz="2000" dirty="0"/>
              <a:t>Other exceptions.</a:t>
            </a:r>
          </a:p>
        </p:txBody>
      </p:sp>
      <p:sp>
        <p:nvSpPr>
          <p:cNvPr id="18" name="Rectangle 17"/>
          <p:cNvSpPr/>
          <p:nvPr/>
        </p:nvSpPr>
        <p:spPr>
          <a:xfrm>
            <a:off x="1116284" y="3271071"/>
            <a:ext cx="45719" cy="1440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5660" y="2591674"/>
            <a:ext cx="2756432" cy="3257001"/>
          </a:xfrm>
          <a:prstGeom prst="rect">
            <a:avLst/>
          </a:prstGeom>
          <a:noFill/>
          <a:ln>
            <a:noFill/>
          </a:ln>
        </p:spPr>
      </p:pic>
      <p:sp>
        <p:nvSpPr>
          <p:cNvPr id="40" name="Rectangle 39"/>
          <p:cNvSpPr/>
          <p:nvPr/>
        </p:nvSpPr>
        <p:spPr>
          <a:xfrm>
            <a:off x="496800" y="4951559"/>
            <a:ext cx="7388313" cy="504416"/>
          </a:xfrm>
          <a:prstGeom prst="rect">
            <a:avLst/>
          </a:prstGeom>
          <a:solidFill>
            <a:srgbClr val="BDD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41" name="TextBox 40"/>
          <p:cNvSpPr txBox="1"/>
          <p:nvPr/>
        </p:nvSpPr>
        <p:spPr>
          <a:xfrm>
            <a:off x="523339" y="4940776"/>
            <a:ext cx="609600" cy="523220"/>
          </a:xfrm>
          <a:prstGeom prst="rect">
            <a:avLst/>
          </a:prstGeom>
          <a:noFill/>
        </p:spPr>
        <p:txBody>
          <a:bodyPr wrap="square" rtlCol="0">
            <a:spAutoFit/>
          </a:bodyPr>
          <a:lstStyle/>
          <a:p>
            <a:pPr algn="ctr"/>
            <a:r>
              <a:rPr lang="en-GB" sz="2800" b="1" dirty="0">
                <a:solidFill>
                  <a:schemeClr val="bg1"/>
                </a:solidFill>
              </a:rPr>
              <a:t>4</a:t>
            </a:r>
            <a:endParaRPr lang="en-ZA" sz="2800" dirty="0">
              <a:solidFill>
                <a:schemeClr val="bg1"/>
              </a:solidFill>
            </a:endParaRPr>
          </a:p>
        </p:txBody>
      </p:sp>
      <p:sp>
        <p:nvSpPr>
          <p:cNvPr id="42" name="TextBox 41"/>
          <p:cNvSpPr txBox="1"/>
          <p:nvPr/>
        </p:nvSpPr>
        <p:spPr>
          <a:xfrm>
            <a:off x="1228929" y="5020305"/>
            <a:ext cx="6231300" cy="400110"/>
          </a:xfrm>
          <a:prstGeom prst="rect">
            <a:avLst/>
          </a:prstGeom>
          <a:noFill/>
        </p:spPr>
        <p:txBody>
          <a:bodyPr wrap="square" rtlCol="0">
            <a:spAutoFit/>
          </a:bodyPr>
          <a:lstStyle/>
          <a:p>
            <a:r>
              <a:rPr lang="en-ZA" sz="2000" dirty="0"/>
              <a:t>Determine the tax bracket.</a:t>
            </a:r>
          </a:p>
        </p:txBody>
      </p:sp>
      <p:sp>
        <p:nvSpPr>
          <p:cNvPr id="43" name="Rectangle 42"/>
          <p:cNvSpPr/>
          <p:nvPr/>
        </p:nvSpPr>
        <p:spPr>
          <a:xfrm>
            <a:off x="1115009" y="5047860"/>
            <a:ext cx="45719" cy="324000"/>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7" name="Rectangle 46"/>
          <p:cNvSpPr/>
          <p:nvPr/>
        </p:nvSpPr>
        <p:spPr>
          <a:xfrm>
            <a:off x="1115009" y="4354207"/>
            <a:ext cx="45719" cy="324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9" name="Rectangle 48"/>
          <p:cNvSpPr/>
          <p:nvPr/>
        </p:nvSpPr>
        <p:spPr>
          <a:xfrm>
            <a:off x="495525" y="5526401"/>
            <a:ext cx="7388313" cy="504416"/>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50" name="TextBox 49"/>
          <p:cNvSpPr txBox="1"/>
          <p:nvPr/>
        </p:nvSpPr>
        <p:spPr>
          <a:xfrm>
            <a:off x="522064" y="5515618"/>
            <a:ext cx="609600" cy="523220"/>
          </a:xfrm>
          <a:prstGeom prst="rect">
            <a:avLst/>
          </a:prstGeom>
          <a:noFill/>
        </p:spPr>
        <p:txBody>
          <a:bodyPr wrap="square" rtlCol="0">
            <a:spAutoFit/>
          </a:bodyPr>
          <a:lstStyle/>
          <a:p>
            <a:pPr algn="ctr"/>
            <a:r>
              <a:rPr lang="en-GB" sz="2800" b="1" dirty="0">
                <a:solidFill>
                  <a:schemeClr val="bg1"/>
                </a:solidFill>
              </a:rPr>
              <a:t>5</a:t>
            </a:r>
            <a:endParaRPr lang="en-ZA" sz="2800" dirty="0">
              <a:solidFill>
                <a:schemeClr val="bg1"/>
              </a:solidFill>
            </a:endParaRPr>
          </a:p>
        </p:txBody>
      </p:sp>
      <p:sp>
        <p:nvSpPr>
          <p:cNvPr id="51" name="TextBox 50"/>
          <p:cNvSpPr txBox="1"/>
          <p:nvPr/>
        </p:nvSpPr>
        <p:spPr>
          <a:xfrm>
            <a:off x="1227654" y="5595147"/>
            <a:ext cx="6231300" cy="400110"/>
          </a:xfrm>
          <a:prstGeom prst="rect">
            <a:avLst/>
          </a:prstGeom>
          <a:noFill/>
        </p:spPr>
        <p:txBody>
          <a:bodyPr wrap="square" rtlCol="0">
            <a:spAutoFit/>
          </a:bodyPr>
          <a:lstStyle/>
          <a:p>
            <a:r>
              <a:rPr lang="en-ZA" sz="2000" dirty="0"/>
              <a:t>Calculate the annual tax according to the tax bracket.</a:t>
            </a:r>
          </a:p>
        </p:txBody>
      </p:sp>
      <p:sp>
        <p:nvSpPr>
          <p:cNvPr id="52" name="Rectangle 51"/>
          <p:cNvSpPr/>
          <p:nvPr/>
        </p:nvSpPr>
        <p:spPr>
          <a:xfrm>
            <a:off x="1113734" y="5622702"/>
            <a:ext cx="45719" cy="324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77943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7"/>
                                        </p:tgtEl>
                                      </p:cBhvr>
                                    </p:animEffect>
                                    <p:set>
                                      <p:cBhvr>
                                        <p:cTn id="7" dur="1" fill="hold">
                                          <p:stCondLst>
                                            <p:cond delay="499"/>
                                          </p:stCondLst>
                                        </p:cTn>
                                        <p:tgtEl>
                                          <p:spTgt spid="27"/>
                                        </p:tgtEl>
                                        <p:attrNameLst>
                                          <p:attrName>style.visibility</p:attrName>
                                        </p:attrNameLst>
                                      </p:cBhvr>
                                      <p:to>
                                        <p:strVal val="hidden"/>
                                      </p:to>
                                    </p:se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1+#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par>
                                <p:cTn id="17" presetID="53" presetClass="entr" presetSubtype="16"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par>
                                <p:cTn id="22" presetID="10" presetClass="entr" presetSubtype="0" fill="hold" grpId="0" nodeType="withEffect">
                                  <p:stCondLst>
                                    <p:cond delay="50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0-#ppt_w/2"/>
                                          </p:val>
                                        </p:tav>
                                        <p:tav tm="100000">
                                          <p:val>
                                            <p:strVal val="#ppt_x"/>
                                          </p:val>
                                        </p:tav>
                                      </p:tavLst>
                                    </p:anim>
                                    <p:anim calcmode="lin" valueType="num">
                                      <p:cBhvr additive="base">
                                        <p:cTn id="30" dur="500" fill="hold"/>
                                        <p:tgtEl>
                                          <p:spTgt spid="11"/>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1+#ppt_w/2"/>
                                          </p:val>
                                        </p:tav>
                                        <p:tav tm="100000">
                                          <p:val>
                                            <p:strVal val="#ppt_x"/>
                                          </p:val>
                                        </p:tav>
                                      </p:tavLst>
                                    </p:anim>
                                    <p:anim calcmode="lin" valueType="num">
                                      <p:cBhvr additive="base">
                                        <p:cTn id="34" dur="500" fill="hold"/>
                                        <p:tgtEl>
                                          <p:spTgt spid="12"/>
                                        </p:tgtEl>
                                        <p:attrNameLst>
                                          <p:attrName>ppt_y</p:attrName>
                                        </p:attrNameLst>
                                      </p:cBhvr>
                                      <p:tavLst>
                                        <p:tav tm="0">
                                          <p:val>
                                            <p:strVal val="#ppt_y"/>
                                          </p:val>
                                        </p:tav>
                                        <p:tav tm="100000">
                                          <p:val>
                                            <p:strVal val="#ppt_y"/>
                                          </p:val>
                                        </p:tav>
                                      </p:tavLst>
                                    </p:anim>
                                  </p:childTnLst>
                                </p:cTn>
                              </p:par>
                              <p:par>
                                <p:cTn id="35" presetID="53" presetClass="entr" presetSubtype="16"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Effect transition="in" filter="fade">
                                      <p:cBhvr>
                                        <p:cTn id="39" dur="500"/>
                                        <p:tgtEl>
                                          <p:spTgt spid="14"/>
                                        </p:tgtEl>
                                      </p:cBhvr>
                                    </p:animEffect>
                                  </p:childTnLst>
                                </p:cTn>
                              </p:par>
                              <p:par>
                                <p:cTn id="40" presetID="10" presetClass="entr" presetSubtype="0" fill="hold" grpId="0" nodeType="withEffect">
                                  <p:stCondLst>
                                    <p:cond delay="50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0-#ppt_w/2"/>
                                          </p:val>
                                        </p:tav>
                                        <p:tav tm="100000">
                                          <p:val>
                                            <p:strVal val="#ppt_x"/>
                                          </p:val>
                                        </p:tav>
                                      </p:tavLst>
                                    </p:anim>
                                    <p:anim calcmode="lin" valueType="num">
                                      <p:cBhvr additive="base">
                                        <p:cTn id="48" dur="500" fill="hold"/>
                                        <p:tgtEl>
                                          <p:spTgt spid="15"/>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1+#ppt_w/2"/>
                                          </p:val>
                                        </p:tav>
                                        <p:tav tm="100000">
                                          <p:val>
                                            <p:strVal val="#ppt_x"/>
                                          </p:val>
                                        </p:tav>
                                      </p:tavLst>
                                    </p:anim>
                                    <p:anim calcmode="lin" valueType="num">
                                      <p:cBhvr additive="base">
                                        <p:cTn id="52" dur="500" fill="hold"/>
                                        <p:tgtEl>
                                          <p:spTgt spid="16"/>
                                        </p:tgtEl>
                                        <p:attrNameLst>
                                          <p:attrName>ppt_y</p:attrName>
                                        </p:attrNameLst>
                                      </p:cBhvr>
                                      <p:tavLst>
                                        <p:tav tm="0">
                                          <p:val>
                                            <p:strVal val="#ppt_y"/>
                                          </p:val>
                                        </p:tav>
                                        <p:tav tm="100000">
                                          <p:val>
                                            <p:strVal val="#ppt_y"/>
                                          </p:val>
                                        </p:tav>
                                      </p:tavLst>
                                    </p:anim>
                                  </p:childTnLst>
                                </p:cTn>
                              </p:par>
                              <p:par>
                                <p:cTn id="53" presetID="53" presetClass="entr" presetSubtype="16"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500" fill="hold"/>
                                        <p:tgtEl>
                                          <p:spTgt spid="18"/>
                                        </p:tgtEl>
                                        <p:attrNameLst>
                                          <p:attrName>ppt_w</p:attrName>
                                        </p:attrNameLst>
                                      </p:cBhvr>
                                      <p:tavLst>
                                        <p:tav tm="0">
                                          <p:val>
                                            <p:fltVal val="0"/>
                                          </p:val>
                                        </p:tav>
                                        <p:tav tm="100000">
                                          <p:val>
                                            <p:strVal val="#ppt_w"/>
                                          </p:val>
                                        </p:tav>
                                      </p:tavLst>
                                    </p:anim>
                                    <p:anim calcmode="lin" valueType="num">
                                      <p:cBhvr>
                                        <p:cTn id="56" dur="500" fill="hold"/>
                                        <p:tgtEl>
                                          <p:spTgt spid="18"/>
                                        </p:tgtEl>
                                        <p:attrNameLst>
                                          <p:attrName>ppt_h</p:attrName>
                                        </p:attrNameLst>
                                      </p:cBhvr>
                                      <p:tavLst>
                                        <p:tav tm="0">
                                          <p:val>
                                            <p:fltVal val="0"/>
                                          </p:val>
                                        </p:tav>
                                        <p:tav tm="100000">
                                          <p:val>
                                            <p:strVal val="#ppt_h"/>
                                          </p:val>
                                        </p:tav>
                                      </p:tavLst>
                                    </p:anim>
                                    <p:animEffect transition="in" filter="fade">
                                      <p:cBhvr>
                                        <p:cTn id="57" dur="500"/>
                                        <p:tgtEl>
                                          <p:spTgt spid="18"/>
                                        </p:tgtEl>
                                      </p:cBhvr>
                                    </p:animEffect>
                                  </p:childTnLst>
                                </p:cTn>
                              </p:par>
                              <p:par>
                                <p:cTn id="58" presetID="10" presetClass="entr" presetSubtype="0" fill="hold" grpId="0" nodeType="withEffect">
                                  <p:stCondLst>
                                    <p:cond delay="50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additive="base">
                                        <p:cTn id="65" dur="500" fill="hold"/>
                                        <p:tgtEl>
                                          <p:spTgt spid="40"/>
                                        </p:tgtEl>
                                        <p:attrNameLst>
                                          <p:attrName>ppt_x</p:attrName>
                                        </p:attrNameLst>
                                      </p:cBhvr>
                                      <p:tavLst>
                                        <p:tav tm="0">
                                          <p:val>
                                            <p:strVal val="0-#ppt_w/2"/>
                                          </p:val>
                                        </p:tav>
                                        <p:tav tm="100000">
                                          <p:val>
                                            <p:strVal val="#ppt_x"/>
                                          </p:val>
                                        </p:tav>
                                      </p:tavLst>
                                    </p:anim>
                                    <p:anim calcmode="lin" valueType="num">
                                      <p:cBhvr additive="base">
                                        <p:cTn id="66" dur="500" fill="hold"/>
                                        <p:tgtEl>
                                          <p:spTgt spid="40"/>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additive="base">
                                        <p:cTn id="69" dur="500" fill="hold"/>
                                        <p:tgtEl>
                                          <p:spTgt spid="41"/>
                                        </p:tgtEl>
                                        <p:attrNameLst>
                                          <p:attrName>ppt_x</p:attrName>
                                        </p:attrNameLst>
                                      </p:cBhvr>
                                      <p:tavLst>
                                        <p:tav tm="0">
                                          <p:val>
                                            <p:strVal val="1+#ppt_w/2"/>
                                          </p:val>
                                        </p:tav>
                                        <p:tav tm="100000">
                                          <p:val>
                                            <p:strVal val="#ppt_x"/>
                                          </p:val>
                                        </p:tav>
                                      </p:tavLst>
                                    </p:anim>
                                    <p:anim calcmode="lin" valueType="num">
                                      <p:cBhvr additive="base">
                                        <p:cTn id="70" dur="500" fill="hold"/>
                                        <p:tgtEl>
                                          <p:spTgt spid="41"/>
                                        </p:tgtEl>
                                        <p:attrNameLst>
                                          <p:attrName>ppt_y</p:attrName>
                                        </p:attrNameLst>
                                      </p:cBhvr>
                                      <p:tavLst>
                                        <p:tav tm="0">
                                          <p:val>
                                            <p:strVal val="#ppt_y"/>
                                          </p:val>
                                        </p:tav>
                                        <p:tav tm="100000">
                                          <p:val>
                                            <p:strVal val="#ppt_y"/>
                                          </p:val>
                                        </p:tav>
                                      </p:tavLst>
                                    </p:anim>
                                  </p:childTnLst>
                                </p:cTn>
                              </p:par>
                              <p:par>
                                <p:cTn id="71" presetID="53" presetClass="entr" presetSubtype="16" fill="hold" grpId="0" nodeType="with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p:cTn id="73" dur="500" fill="hold"/>
                                        <p:tgtEl>
                                          <p:spTgt spid="43"/>
                                        </p:tgtEl>
                                        <p:attrNameLst>
                                          <p:attrName>ppt_w</p:attrName>
                                        </p:attrNameLst>
                                      </p:cBhvr>
                                      <p:tavLst>
                                        <p:tav tm="0">
                                          <p:val>
                                            <p:fltVal val="0"/>
                                          </p:val>
                                        </p:tav>
                                        <p:tav tm="100000">
                                          <p:val>
                                            <p:strVal val="#ppt_w"/>
                                          </p:val>
                                        </p:tav>
                                      </p:tavLst>
                                    </p:anim>
                                    <p:anim calcmode="lin" valueType="num">
                                      <p:cBhvr>
                                        <p:cTn id="74" dur="500" fill="hold"/>
                                        <p:tgtEl>
                                          <p:spTgt spid="43"/>
                                        </p:tgtEl>
                                        <p:attrNameLst>
                                          <p:attrName>ppt_h</p:attrName>
                                        </p:attrNameLst>
                                      </p:cBhvr>
                                      <p:tavLst>
                                        <p:tav tm="0">
                                          <p:val>
                                            <p:fltVal val="0"/>
                                          </p:val>
                                        </p:tav>
                                        <p:tav tm="100000">
                                          <p:val>
                                            <p:strVal val="#ppt_h"/>
                                          </p:val>
                                        </p:tav>
                                      </p:tavLst>
                                    </p:anim>
                                    <p:animEffect transition="in" filter="fade">
                                      <p:cBhvr>
                                        <p:cTn id="75" dur="500"/>
                                        <p:tgtEl>
                                          <p:spTgt spid="43"/>
                                        </p:tgtEl>
                                      </p:cBhvr>
                                    </p:animEffect>
                                  </p:childTnLst>
                                </p:cTn>
                              </p:par>
                              <p:par>
                                <p:cTn id="76" presetID="10" presetClass="entr" presetSubtype="0" fill="hold" grpId="0" nodeType="withEffect">
                                  <p:stCondLst>
                                    <p:cond delay="500"/>
                                  </p:stCondLst>
                                  <p:childTnLst>
                                    <p:set>
                                      <p:cBhvr>
                                        <p:cTn id="77" dur="1" fill="hold">
                                          <p:stCondLst>
                                            <p:cond delay="0"/>
                                          </p:stCondLst>
                                        </p:cTn>
                                        <p:tgtEl>
                                          <p:spTgt spid="42"/>
                                        </p:tgtEl>
                                        <p:attrNameLst>
                                          <p:attrName>style.visibility</p:attrName>
                                        </p:attrNameLst>
                                      </p:cBhvr>
                                      <p:to>
                                        <p:strVal val="visible"/>
                                      </p:to>
                                    </p:set>
                                    <p:animEffect transition="in" filter="fade">
                                      <p:cBhvr>
                                        <p:cTn id="78" dur="500"/>
                                        <p:tgtEl>
                                          <p:spTgt spid="42"/>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500" fill="hold"/>
                                        <p:tgtEl>
                                          <p:spTgt spid="47"/>
                                        </p:tgtEl>
                                        <p:attrNameLst>
                                          <p:attrName>ppt_w</p:attrName>
                                        </p:attrNameLst>
                                      </p:cBhvr>
                                      <p:tavLst>
                                        <p:tav tm="0">
                                          <p:val>
                                            <p:fltVal val="0"/>
                                          </p:val>
                                        </p:tav>
                                        <p:tav tm="100000">
                                          <p:val>
                                            <p:strVal val="#ppt_w"/>
                                          </p:val>
                                        </p:tav>
                                      </p:tavLst>
                                    </p:anim>
                                    <p:anim calcmode="lin" valueType="num">
                                      <p:cBhvr>
                                        <p:cTn id="82" dur="500" fill="hold"/>
                                        <p:tgtEl>
                                          <p:spTgt spid="47"/>
                                        </p:tgtEl>
                                        <p:attrNameLst>
                                          <p:attrName>ppt_h</p:attrName>
                                        </p:attrNameLst>
                                      </p:cBhvr>
                                      <p:tavLst>
                                        <p:tav tm="0">
                                          <p:val>
                                            <p:fltVal val="0"/>
                                          </p:val>
                                        </p:tav>
                                        <p:tav tm="100000">
                                          <p:val>
                                            <p:strVal val="#ppt_h"/>
                                          </p:val>
                                        </p:tav>
                                      </p:tavLst>
                                    </p:anim>
                                    <p:animEffect transition="in" filter="fade">
                                      <p:cBhvr>
                                        <p:cTn id="83" dur="500"/>
                                        <p:tgtEl>
                                          <p:spTgt spid="47"/>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49"/>
                                        </p:tgtEl>
                                        <p:attrNameLst>
                                          <p:attrName>style.visibility</p:attrName>
                                        </p:attrNameLst>
                                      </p:cBhvr>
                                      <p:to>
                                        <p:strVal val="visible"/>
                                      </p:to>
                                    </p:set>
                                    <p:anim calcmode="lin" valueType="num">
                                      <p:cBhvr additive="base">
                                        <p:cTn id="88" dur="500" fill="hold"/>
                                        <p:tgtEl>
                                          <p:spTgt spid="49"/>
                                        </p:tgtEl>
                                        <p:attrNameLst>
                                          <p:attrName>ppt_x</p:attrName>
                                        </p:attrNameLst>
                                      </p:cBhvr>
                                      <p:tavLst>
                                        <p:tav tm="0">
                                          <p:val>
                                            <p:strVal val="0-#ppt_w/2"/>
                                          </p:val>
                                        </p:tav>
                                        <p:tav tm="100000">
                                          <p:val>
                                            <p:strVal val="#ppt_x"/>
                                          </p:val>
                                        </p:tav>
                                      </p:tavLst>
                                    </p:anim>
                                    <p:anim calcmode="lin" valueType="num">
                                      <p:cBhvr additive="base">
                                        <p:cTn id="89" dur="500" fill="hold"/>
                                        <p:tgtEl>
                                          <p:spTgt spid="49"/>
                                        </p:tgtEl>
                                        <p:attrNameLst>
                                          <p:attrName>ppt_y</p:attrName>
                                        </p:attrNameLst>
                                      </p:cBhvr>
                                      <p:tavLst>
                                        <p:tav tm="0">
                                          <p:val>
                                            <p:strVal val="#ppt_y"/>
                                          </p:val>
                                        </p:tav>
                                        <p:tav tm="100000">
                                          <p:val>
                                            <p:strVal val="#ppt_y"/>
                                          </p:val>
                                        </p:tav>
                                      </p:tavLst>
                                    </p:anim>
                                  </p:childTnLst>
                                </p:cTn>
                              </p:par>
                              <p:par>
                                <p:cTn id="90" presetID="2" presetClass="entr" presetSubtype="2" fill="hold" grpId="0" nodeType="withEffect">
                                  <p:stCondLst>
                                    <p:cond delay="0"/>
                                  </p:stCondLst>
                                  <p:childTnLst>
                                    <p:set>
                                      <p:cBhvr>
                                        <p:cTn id="91" dur="1" fill="hold">
                                          <p:stCondLst>
                                            <p:cond delay="0"/>
                                          </p:stCondLst>
                                        </p:cTn>
                                        <p:tgtEl>
                                          <p:spTgt spid="50"/>
                                        </p:tgtEl>
                                        <p:attrNameLst>
                                          <p:attrName>style.visibility</p:attrName>
                                        </p:attrNameLst>
                                      </p:cBhvr>
                                      <p:to>
                                        <p:strVal val="visible"/>
                                      </p:to>
                                    </p:set>
                                    <p:anim calcmode="lin" valueType="num">
                                      <p:cBhvr additive="base">
                                        <p:cTn id="92" dur="500" fill="hold"/>
                                        <p:tgtEl>
                                          <p:spTgt spid="50"/>
                                        </p:tgtEl>
                                        <p:attrNameLst>
                                          <p:attrName>ppt_x</p:attrName>
                                        </p:attrNameLst>
                                      </p:cBhvr>
                                      <p:tavLst>
                                        <p:tav tm="0">
                                          <p:val>
                                            <p:strVal val="1+#ppt_w/2"/>
                                          </p:val>
                                        </p:tav>
                                        <p:tav tm="100000">
                                          <p:val>
                                            <p:strVal val="#ppt_x"/>
                                          </p:val>
                                        </p:tav>
                                      </p:tavLst>
                                    </p:anim>
                                    <p:anim calcmode="lin" valueType="num">
                                      <p:cBhvr additive="base">
                                        <p:cTn id="93" dur="500" fill="hold"/>
                                        <p:tgtEl>
                                          <p:spTgt spid="50"/>
                                        </p:tgtEl>
                                        <p:attrNameLst>
                                          <p:attrName>ppt_y</p:attrName>
                                        </p:attrNameLst>
                                      </p:cBhvr>
                                      <p:tavLst>
                                        <p:tav tm="0">
                                          <p:val>
                                            <p:strVal val="#ppt_y"/>
                                          </p:val>
                                        </p:tav>
                                        <p:tav tm="100000">
                                          <p:val>
                                            <p:strVal val="#ppt_y"/>
                                          </p:val>
                                        </p:tav>
                                      </p:tavLst>
                                    </p:anim>
                                  </p:childTnLst>
                                </p:cTn>
                              </p:par>
                              <p:par>
                                <p:cTn id="94" presetID="53" presetClass="entr" presetSubtype="16" fill="hold" grpId="0" nodeType="withEffect">
                                  <p:stCondLst>
                                    <p:cond delay="0"/>
                                  </p:stCondLst>
                                  <p:childTnLst>
                                    <p:set>
                                      <p:cBhvr>
                                        <p:cTn id="95" dur="1" fill="hold">
                                          <p:stCondLst>
                                            <p:cond delay="0"/>
                                          </p:stCondLst>
                                        </p:cTn>
                                        <p:tgtEl>
                                          <p:spTgt spid="52"/>
                                        </p:tgtEl>
                                        <p:attrNameLst>
                                          <p:attrName>style.visibility</p:attrName>
                                        </p:attrNameLst>
                                      </p:cBhvr>
                                      <p:to>
                                        <p:strVal val="visible"/>
                                      </p:to>
                                    </p:set>
                                    <p:anim calcmode="lin" valueType="num">
                                      <p:cBhvr>
                                        <p:cTn id="96" dur="500" fill="hold"/>
                                        <p:tgtEl>
                                          <p:spTgt spid="52"/>
                                        </p:tgtEl>
                                        <p:attrNameLst>
                                          <p:attrName>ppt_w</p:attrName>
                                        </p:attrNameLst>
                                      </p:cBhvr>
                                      <p:tavLst>
                                        <p:tav tm="0">
                                          <p:val>
                                            <p:fltVal val="0"/>
                                          </p:val>
                                        </p:tav>
                                        <p:tav tm="100000">
                                          <p:val>
                                            <p:strVal val="#ppt_w"/>
                                          </p:val>
                                        </p:tav>
                                      </p:tavLst>
                                    </p:anim>
                                    <p:anim calcmode="lin" valueType="num">
                                      <p:cBhvr>
                                        <p:cTn id="97" dur="500" fill="hold"/>
                                        <p:tgtEl>
                                          <p:spTgt spid="52"/>
                                        </p:tgtEl>
                                        <p:attrNameLst>
                                          <p:attrName>ppt_h</p:attrName>
                                        </p:attrNameLst>
                                      </p:cBhvr>
                                      <p:tavLst>
                                        <p:tav tm="0">
                                          <p:val>
                                            <p:fltVal val="0"/>
                                          </p:val>
                                        </p:tav>
                                        <p:tav tm="100000">
                                          <p:val>
                                            <p:strVal val="#ppt_h"/>
                                          </p:val>
                                        </p:tav>
                                      </p:tavLst>
                                    </p:anim>
                                    <p:animEffect transition="in" filter="fade">
                                      <p:cBhvr>
                                        <p:cTn id="98" dur="500"/>
                                        <p:tgtEl>
                                          <p:spTgt spid="52"/>
                                        </p:tgtEl>
                                      </p:cBhvr>
                                    </p:animEffect>
                                  </p:childTnLst>
                                </p:cTn>
                              </p:par>
                              <p:par>
                                <p:cTn id="99" presetID="10" presetClass="entr" presetSubtype="0" fill="hold" grpId="0" nodeType="withEffect">
                                  <p:stCondLst>
                                    <p:cond delay="500"/>
                                  </p:stCondLst>
                                  <p:childTnLst>
                                    <p:set>
                                      <p:cBhvr>
                                        <p:cTn id="100" dur="1" fill="hold">
                                          <p:stCondLst>
                                            <p:cond delay="0"/>
                                          </p:stCondLst>
                                        </p:cTn>
                                        <p:tgtEl>
                                          <p:spTgt spid="51"/>
                                        </p:tgtEl>
                                        <p:attrNameLst>
                                          <p:attrName>style.visibility</p:attrName>
                                        </p:attrNameLst>
                                      </p:cBhvr>
                                      <p:to>
                                        <p:strVal val="visible"/>
                                      </p:to>
                                    </p:set>
                                    <p:animEffect transition="in" filter="fade">
                                      <p:cBhvr>
                                        <p:cTn id="10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animBg="1"/>
      <p:bldP spid="11" grpId="0" animBg="1"/>
      <p:bldP spid="12" grpId="0"/>
      <p:bldP spid="13" grpId="0"/>
      <p:bldP spid="14" grpId="0" animBg="1"/>
      <p:bldP spid="15" grpId="0" animBg="1"/>
      <p:bldP spid="16" grpId="0"/>
      <p:bldP spid="17" grpId="0"/>
      <p:bldP spid="18" grpId="0" animBg="1"/>
      <p:bldP spid="40" grpId="0" animBg="1"/>
      <p:bldP spid="41" grpId="0"/>
      <p:bldP spid="42" grpId="0"/>
      <p:bldP spid="43" grpId="0" animBg="1"/>
      <p:bldP spid="47" grpId="0" animBg="1"/>
      <p:bldP spid="49" grpId="0" animBg="1"/>
      <p:bldP spid="50" grpId="0"/>
      <p:bldP spid="51" grpId="0"/>
      <p:bldP spid="5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400" dirty="0"/>
              <a:t>How to calculate a person’s monthly tax deduction</a:t>
            </a:r>
          </a:p>
        </p:txBody>
      </p:sp>
      <p:sp>
        <p:nvSpPr>
          <p:cNvPr id="4" name="Text Placeholder 3"/>
          <p:cNvSpPr>
            <a:spLocks noGrp="1"/>
          </p:cNvSpPr>
          <p:nvPr>
            <p:ph type="body" sz="quarter" idx="10"/>
          </p:nvPr>
        </p:nvSpPr>
        <p:spPr/>
        <p:txBody>
          <a:bodyPr/>
          <a:lstStyle/>
          <a:p>
            <a:r>
              <a:rPr lang="en-GB" dirty="0"/>
              <a:t>Unit 8.3</a:t>
            </a:r>
          </a:p>
        </p:txBody>
      </p:sp>
      <p:sp>
        <p:nvSpPr>
          <p:cNvPr id="28" name="Rectangle 27"/>
          <p:cNvSpPr/>
          <p:nvPr/>
        </p:nvSpPr>
        <p:spPr>
          <a:xfrm>
            <a:off x="496800" y="1952625"/>
            <a:ext cx="7388313" cy="504416"/>
          </a:xfrm>
          <a:prstGeom prst="rect">
            <a:avLst/>
          </a:prstGeom>
          <a:solidFill>
            <a:srgbClr val="BDD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29" name="TextBox 28"/>
          <p:cNvSpPr txBox="1"/>
          <p:nvPr/>
        </p:nvSpPr>
        <p:spPr>
          <a:xfrm>
            <a:off x="523339" y="1941842"/>
            <a:ext cx="609600" cy="523220"/>
          </a:xfrm>
          <a:prstGeom prst="rect">
            <a:avLst/>
          </a:prstGeom>
          <a:noFill/>
        </p:spPr>
        <p:txBody>
          <a:bodyPr wrap="square" rtlCol="0">
            <a:spAutoFit/>
          </a:bodyPr>
          <a:lstStyle/>
          <a:p>
            <a:pPr algn="ctr"/>
            <a:r>
              <a:rPr lang="en-GB" sz="2800" b="1" dirty="0">
                <a:solidFill>
                  <a:schemeClr val="bg1"/>
                </a:solidFill>
              </a:rPr>
              <a:t>6</a:t>
            </a:r>
            <a:endParaRPr lang="en-ZA" sz="2800" dirty="0">
              <a:solidFill>
                <a:schemeClr val="bg1"/>
              </a:solidFill>
            </a:endParaRPr>
          </a:p>
        </p:txBody>
      </p:sp>
      <p:sp>
        <p:nvSpPr>
          <p:cNvPr id="30" name="TextBox 29"/>
          <p:cNvSpPr txBox="1"/>
          <p:nvPr/>
        </p:nvSpPr>
        <p:spPr>
          <a:xfrm>
            <a:off x="1228929" y="2021371"/>
            <a:ext cx="6231300" cy="400110"/>
          </a:xfrm>
          <a:prstGeom prst="rect">
            <a:avLst/>
          </a:prstGeom>
          <a:noFill/>
        </p:spPr>
        <p:txBody>
          <a:bodyPr wrap="square" rtlCol="0">
            <a:spAutoFit/>
          </a:bodyPr>
          <a:lstStyle/>
          <a:p>
            <a:r>
              <a:rPr lang="en-ZA" sz="2000" dirty="0"/>
              <a:t>Subtract any rebate that is applicable.</a:t>
            </a:r>
          </a:p>
        </p:txBody>
      </p:sp>
      <p:sp>
        <p:nvSpPr>
          <p:cNvPr id="31" name="Rectangle 30"/>
          <p:cNvSpPr/>
          <p:nvPr/>
        </p:nvSpPr>
        <p:spPr>
          <a:xfrm>
            <a:off x="1115009" y="2048926"/>
            <a:ext cx="45719" cy="324000"/>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2" name="Rectangle 31"/>
          <p:cNvSpPr/>
          <p:nvPr/>
        </p:nvSpPr>
        <p:spPr>
          <a:xfrm>
            <a:off x="523338" y="2528486"/>
            <a:ext cx="7388313" cy="816680"/>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33" name="TextBox 32"/>
          <p:cNvSpPr txBox="1"/>
          <p:nvPr/>
        </p:nvSpPr>
        <p:spPr>
          <a:xfrm>
            <a:off x="523339" y="2664189"/>
            <a:ext cx="609600" cy="523220"/>
          </a:xfrm>
          <a:prstGeom prst="rect">
            <a:avLst/>
          </a:prstGeom>
          <a:noFill/>
        </p:spPr>
        <p:txBody>
          <a:bodyPr wrap="square" rtlCol="0">
            <a:spAutoFit/>
          </a:bodyPr>
          <a:lstStyle/>
          <a:p>
            <a:pPr algn="ctr"/>
            <a:r>
              <a:rPr lang="en-GB" sz="2800" b="1" dirty="0">
                <a:solidFill>
                  <a:schemeClr val="bg1"/>
                </a:solidFill>
              </a:rPr>
              <a:t>7</a:t>
            </a:r>
            <a:endParaRPr lang="en-ZA" sz="2800" dirty="0">
              <a:solidFill>
                <a:schemeClr val="bg1"/>
              </a:solidFill>
            </a:endParaRPr>
          </a:p>
        </p:txBody>
      </p:sp>
      <p:sp>
        <p:nvSpPr>
          <p:cNvPr id="34" name="TextBox 33"/>
          <p:cNvSpPr txBox="1"/>
          <p:nvPr/>
        </p:nvSpPr>
        <p:spPr>
          <a:xfrm>
            <a:off x="1228929" y="2613858"/>
            <a:ext cx="6483086" cy="707886"/>
          </a:xfrm>
          <a:prstGeom prst="rect">
            <a:avLst/>
          </a:prstGeom>
          <a:noFill/>
        </p:spPr>
        <p:txBody>
          <a:bodyPr wrap="square" rtlCol="0">
            <a:spAutoFit/>
          </a:bodyPr>
          <a:lstStyle/>
          <a:p>
            <a:r>
              <a:rPr lang="en-ZA" sz="2000" dirty="0"/>
              <a:t>Subtract medical aid credits (according to rates). This gives the annual tax amount payable.</a:t>
            </a:r>
          </a:p>
        </p:txBody>
      </p:sp>
      <p:sp>
        <p:nvSpPr>
          <p:cNvPr id="35" name="Rectangle 34"/>
          <p:cNvSpPr/>
          <p:nvPr/>
        </p:nvSpPr>
        <p:spPr>
          <a:xfrm>
            <a:off x="1115009" y="2667917"/>
            <a:ext cx="45719" cy="576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6" name="Rectangle 35"/>
          <p:cNvSpPr/>
          <p:nvPr/>
        </p:nvSpPr>
        <p:spPr>
          <a:xfrm>
            <a:off x="523339" y="3420130"/>
            <a:ext cx="7388313" cy="504416"/>
          </a:xfrm>
          <a:prstGeom prst="rect">
            <a:avLst/>
          </a:prstGeom>
          <a:solidFill>
            <a:srgbClr val="BDD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37" name="TextBox 36"/>
          <p:cNvSpPr txBox="1"/>
          <p:nvPr/>
        </p:nvSpPr>
        <p:spPr>
          <a:xfrm>
            <a:off x="549878" y="3409347"/>
            <a:ext cx="609600" cy="523220"/>
          </a:xfrm>
          <a:prstGeom prst="rect">
            <a:avLst/>
          </a:prstGeom>
          <a:noFill/>
        </p:spPr>
        <p:txBody>
          <a:bodyPr wrap="square" rtlCol="0">
            <a:spAutoFit/>
          </a:bodyPr>
          <a:lstStyle/>
          <a:p>
            <a:pPr algn="ctr"/>
            <a:r>
              <a:rPr lang="en-GB" sz="2800" b="1" dirty="0">
                <a:solidFill>
                  <a:schemeClr val="bg1"/>
                </a:solidFill>
              </a:rPr>
              <a:t>8</a:t>
            </a:r>
            <a:endParaRPr lang="en-ZA" sz="2800" dirty="0">
              <a:solidFill>
                <a:schemeClr val="bg1"/>
              </a:solidFill>
            </a:endParaRPr>
          </a:p>
        </p:txBody>
      </p:sp>
      <p:sp>
        <p:nvSpPr>
          <p:cNvPr id="38" name="TextBox 37"/>
          <p:cNvSpPr txBox="1"/>
          <p:nvPr/>
        </p:nvSpPr>
        <p:spPr>
          <a:xfrm>
            <a:off x="1255467" y="3488876"/>
            <a:ext cx="6629645" cy="400110"/>
          </a:xfrm>
          <a:prstGeom prst="rect">
            <a:avLst/>
          </a:prstGeom>
          <a:noFill/>
        </p:spPr>
        <p:txBody>
          <a:bodyPr wrap="square" rtlCol="0">
            <a:spAutoFit/>
          </a:bodyPr>
          <a:lstStyle/>
          <a:p>
            <a:r>
              <a:rPr lang="en-ZA" sz="2000" dirty="0"/>
              <a:t>Divide the calculated tax by 12 to get the monthly tax payable.</a:t>
            </a:r>
          </a:p>
        </p:txBody>
      </p:sp>
      <p:sp>
        <p:nvSpPr>
          <p:cNvPr id="39" name="Rectangle 38"/>
          <p:cNvSpPr/>
          <p:nvPr/>
        </p:nvSpPr>
        <p:spPr>
          <a:xfrm>
            <a:off x="1141548" y="3516431"/>
            <a:ext cx="45719" cy="324000"/>
          </a:xfrm>
          <a:prstGeom prst="rect">
            <a:avLst/>
          </a:prstGeom>
          <a:solidFill>
            <a:srgbClr val="9DCC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001708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1+#ppt_w/2"/>
                                          </p:val>
                                        </p:tav>
                                        <p:tav tm="100000">
                                          <p:val>
                                            <p:strVal val="#ppt_x"/>
                                          </p:val>
                                        </p:tav>
                                      </p:tavLst>
                                    </p:anim>
                                    <p:anim calcmode="lin" valueType="num">
                                      <p:cBhvr additive="base">
                                        <p:cTn id="12" dur="500" fill="hold"/>
                                        <p:tgtEl>
                                          <p:spTgt spid="29"/>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p:cTn id="15" dur="500" fill="hold"/>
                                        <p:tgtEl>
                                          <p:spTgt spid="31"/>
                                        </p:tgtEl>
                                        <p:attrNameLst>
                                          <p:attrName>ppt_w</p:attrName>
                                        </p:attrNameLst>
                                      </p:cBhvr>
                                      <p:tavLst>
                                        <p:tav tm="0">
                                          <p:val>
                                            <p:fltVal val="0"/>
                                          </p:val>
                                        </p:tav>
                                        <p:tav tm="100000">
                                          <p:val>
                                            <p:strVal val="#ppt_w"/>
                                          </p:val>
                                        </p:tav>
                                      </p:tavLst>
                                    </p:anim>
                                    <p:anim calcmode="lin" valueType="num">
                                      <p:cBhvr>
                                        <p:cTn id="16" dur="500" fill="hold"/>
                                        <p:tgtEl>
                                          <p:spTgt spid="31"/>
                                        </p:tgtEl>
                                        <p:attrNameLst>
                                          <p:attrName>ppt_h</p:attrName>
                                        </p:attrNameLst>
                                      </p:cBhvr>
                                      <p:tavLst>
                                        <p:tav tm="0">
                                          <p:val>
                                            <p:fltVal val="0"/>
                                          </p:val>
                                        </p:tav>
                                        <p:tav tm="100000">
                                          <p:val>
                                            <p:strVal val="#ppt_h"/>
                                          </p:val>
                                        </p:tav>
                                      </p:tavLst>
                                    </p:anim>
                                    <p:animEffect transition="in" filter="fade">
                                      <p:cBhvr>
                                        <p:cTn id="17" dur="500"/>
                                        <p:tgtEl>
                                          <p:spTgt spid="31"/>
                                        </p:tgtEl>
                                      </p:cBhvr>
                                    </p:animEffect>
                                  </p:childTnLst>
                                </p:cTn>
                              </p:par>
                              <p:par>
                                <p:cTn id="18" presetID="10" presetClass="entr" presetSubtype="0" fill="hold" grpId="0" nodeType="withEffect">
                                  <p:stCondLst>
                                    <p:cond delay="500"/>
                                  </p:stCondLst>
                                  <p:childTnLst>
                                    <p:set>
                                      <p:cBhvr>
                                        <p:cTn id="19" dur="1" fill="hold">
                                          <p:stCondLst>
                                            <p:cond delay="0"/>
                                          </p:stCondLst>
                                        </p:cTn>
                                        <p:tgtEl>
                                          <p:spTgt spid="30"/>
                                        </p:tgtEl>
                                        <p:attrNameLst>
                                          <p:attrName>style.visibility</p:attrName>
                                        </p:attrNameLst>
                                      </p:cBhvr>
                                      <p:to>
                                        <p:strVal val="visible"/>
                                      </p:to>
                                    </p:set>
                                    <p:animEffect transition="in" filter="fade">
                                      <p:cBhvr>
                                        <p:cTn id="20" dur="500"/>
                                        <p:tgtEl>
                                          <p:spTgt spid="30"/>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500" fill="hold"/>
                                        <p:tgtEl>
                                          <p:spTgt spid="32"/>
                                        </p:tgtEl>
                                        <p:attrNameLst>
                                          <p:attrName>ppt_x</p:attrName>
                                        </p:attrNameLst>
                                      </p:cBhvr>
                                      <p:tavLst>
                                        <p:tav tm="0">
                                          <p:val>
                                            <p:strVal val="0-#ppt_w/2"/>
                                          </p:val>
                                        </p:tav>
                                        <p:tav tm="100000">
                                          <p:val>
                                            <p:strVal val="#ppt_x"/>
                                          </p:val>
                                        </p:tav>
                                      </p:tavLst>
                                    </p:anim>
                                    <p:anim calcmode="lin" valueType="num">
                                      <p:cBhvr additive="base">
                                        <p:cTn id="26" dur="500" fill="hold"/>
                                        <p:tgtEl>
                                          <p:spTgt spid="32"/>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additive="base">
                                        <p:cTn id="29" dur="500" fill="hold"/>
                                        <p:tgtEl>
                                          <p:spTgt spid="33"/>
                                        </p:tgtEl>
                                        <p:attrNameLst>
                                          <p:attrName>ppt_x</p:attrName>
                                        </p:attrNameLst>
                                      </p:cBhvr>
                                      <p:tavLst>
                                        <p:tav tm="0">
                                          <p:val>
                                            <p:strVal val="1+#ppt_w/2"/>
                                          </p:val>
                                        </p:tav>
                                        <p:tav tm="100000">
                                          <p:val>
                                            <p:strVal val="#ppt_x"/>
                                          </p:val>
                                        </p:tav>
                                      </p:tavLst>
                                    </p:anim>
                                    <p:anim calcmode="lin" valueType="num">
                                      <p:cBhvr additive="base">
                                        <p:cTn id="30" dur="500" fill="hold"/>
                                        <p:tgtEl>
                                          <p:spTgt spid="33"/>
                                        </p:tgtEl>
                                        <p:attrNameLst>
                                          <p:attrName>ppt_y</p:attrName>
                                        </p:attrNameLst>
                                      </p:cBhvr>
                                      <p:tavLst>
                                        <p:tav tm="0">
                                          <p:val>
                                            <p:strVal val="#ppt_y"/>
                                          </p:val>
                                        </p:tav>
                                        <p:tav tm="100000">
                                          <p:val>
                                            <p:strVal val="#ppt_y"/>
                                          </p:val>
                                        </p:tav>
                                      </p:tavLst>
                                    </p:anim>
                                  </p:childTnLst>
                                </p:cTn>
                              </p:par>
                              <p:par>
                                <p:cTn id="31" presetID="53" presetClass="entr" presetSubtype="16"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p:cTn id="33" dur="500" fill="hold"/>
                                        <p:tgtEl>
                                          <p:spTgt spid="35"/>
                                        </p:tgtEl>
                                        <p:attrNameLst>
                                          <p:attrName>ppt_w</p:attrName>
                                        </p:attrNameLst>
                                      </p:cBhvr>
                                      <p:tavLst>
                                        <p:tav tm="0">
                                          <p:val>
                                            <p:fltVal val="0"/>
                                          </p:val>
                                        </p:tav>
                                        <p:tav tm="100000">
                                          <p:val>
                                            <p:strVal val="#ppt_w"/>
                                          </p:val>
                                        </p:tav>
                                      </p:tavLst>
                                    </p:anim>
                                    <p:anim calcmode="lin" valueType="num">
                                      <p:cBhvr>
                                        <p:cTn id="34" dur="500" fill="hold"/>
                                        <p:tgtEl>
                                          <p:spTgt spid="35"/>
                                        </p:tgtEl>
                                        <p:attrNameLst>
                                          <p:attrName>ppt_h</p:attrName>
                                        </p:attrNameLst>
                                      </p:cBhvr>
                                      <p:tavLst>
                                        <p:tav tm="0">
                                          <p:val>
                                            <p:fltVal val="0"/>
                                          </p:val>
                                        </p:tav>
                                        <p:tav tm="100000">
                                          <p:val>
                                            <p:strVal val="#ppt_h"/>
                                          </p:val>
                                        </p:tav>
                                      </p:tavLst>
                                    </p:anim>
                                    <p:animEffect transition="in" filter="fade">
                                      <p:cBhvr>
                                        <p:cTn id="35" dur="500"/>
                                        <p:tgtEl>
                                          <p:spTgt spid="35"/>
                                        </p:tgtEl>
                                      </p:cBhvr>
                                    </p:animEffect>
                                  </p:childTnLst>
                                </p:cTn>
                              </p:par>
                              <p:par>
                                <p:cTn id="36" presetID="10" presetClass="entr" presetSubtype="0" fill="hold" grpId="0" nodeType="withEffect">
                                  <p:stCondLst>
                                    <p:cond delay="50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500"/>
                                        <p:tgtEl>
                                          <p:spTgt spid="34"/>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6"/>
                                        </p:tgtEl>
                                        <p:attrNameLst>
                                          <p:attrName>style.visibility</p:attrName>
                                        </p:attrNameLst>
                                      </p:cBhvr>
                                      <p:to>
                                        <p:strVal val="visible"/>
                                      </p:to>
                                    </p:set>
                                    <p:anim calcmode="lin" valueType="num">
                                      <p:cBhvr additive="base">
                                        <p:cTn id="43" dur="500" fill="hold"/>
                                        <p:tgtEl>
                                          <p:spTgt spid="36"/>
                                        </p:tgtEl>
                                        <p:attrNameLst>
                                          <p:attrName>ppt_x</p:attrName>
                                        </p:attrNameLst>
                                      </p:cBhvr>
                                      <p:tavLst>
                                        <p:tav tm="0">
                                          <p:val>
                                            <p:strVal val="0-#ppt_w/2"/>
                                          </p:val>
                                        </p:tav>
                                        <p:tav tm="100000">
                                          <p:val>
                                            <p:strVal val="#ppt_x"/>
                                          </p:val>
                                        </p:tav>
                                      </p:tavLst>
                                    </p:anim>
                                    <p:anim calcmode="lin" valueType="num">
                                      <p:cBhvr additive="base">
                                        <p:cTn id="44" dur="500" fill="hold"/>
                                        <p:tgtEl>
                                          <p:spTgt spid="36"/>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500" fill="hold"/>
                                        <p:tgtEl>
                                          <p:spTgt spid="37"/>
                                        </p:tgtEl>
                                        <p:attrNameLst>
                                          <p:attrName>ppt_x</p:attrName>
                                        </p:attrNameLst>
                                      </p:cBhvr>
                                      <p:tavLst>
                                        <p:tav tm="0">
                                          <p:val>
                                            <p:strVal val="1+#ppt_w/2"/>
                                          </p:val>
                                        </p:tav>
                                        <p:tav tm="100000">
                                          <p:val>
                                            <p:strVal val="#ppt_x"/>
                                          </p:val>
                                        </p:tav>
                                      </p:tavLst>
                                    </p:anim>
                                    <p:anim calcmode="lin" valueType="num">
                                      <p:cBhvr additive="base">
                                        <p:cTn id="48" dur="500" fill="hold"/>
                                        <p:tgtEl>
                                          <p:spTgt spid="37"/>
                                        </p:tgtEl>
                                        <p:attrNameLst>
                                          <p:attrName>ppt_y</p:attrName>
                                        </p:attrNameLst>
                                      </p:cBhvr>
                                      <p:tavLst>
                                        <p:tav tm="0">
                                          <p:val>
                                            <p:strVal val="#ppt_y"/>
                                          </p:val>
                                        </p:tav>
                                        <p:tav tm="100000">
                                          <p:val>
                                            <p:strVal val="#ppt_y"/>
                                          </p:val>
                                        </p:tav>
                                      </p:tavLst>
                                    </p:anim>
                                  </p:childTnLst>
                                </p:cTn>
                              </p:par>
                              <p:par>
                                <p:cTn id="49" presetID="53" presetClass="entr" presetSubtype="16"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anim calcmode="lin" valueType="num">
                                      <p:cBhvr>
                                        <p:cTn id="51" dur="500" fill="hold"/>
                                        <p:tgtEl>
                                          <p:spTgt spid="39"/>
                                        </p:tgtEl>
                                        <p:attrNameLst>
                                          <p:attrName>ppt_w</p:attrName>
                                        </p:attrNameLst>
                                      </p:cBhvr>
                                      <p:tavLst>
                                        <p:tav tm="0">
                                          <p:val>
                                            <p:fltVal val="0"/>
                                          </p:val>
                                        </p:tav>
                                        <p:tav tm="100000">
                                          <p:val>
                                            <p:strVal val="#ppt_w"/>
                                          </p:val>
                                        </p:tav>
                                      </p:tavLst>
                                    </p:anim>
                                    <p:anim calcmode="lin" valueType="num">
                                      <p:cBhvr>
                                        <p:cTn id="52" dur="500" fill="hold"/>
                                        <p:tgtEl>
                                          <p:spTgt spid="39"/>
                                        </p:tgtEl>
                                        <p:attrNameLst>
                                          <p:attrName>ppt_h</p:attrName>
                                        </p:attrNameLst>
                                      </p:cBhvr>
                                      <p:tavLst>
                                        <p:tav tm="0">
                                          <p:val>
                                            <p:fltVal val="0"/>
                                          </p:val>
                                        </p:tav>
                                        <p:tav tm="100000">
                                          <p:val>
                                            <p:strVal val="#ppt_h"/>
                                          </p:val>
                                        </p:tav>
                                      </p:tavLst>
                                    </p:anim>
                                    <p:animEffect transition="in" filter="fade">
                                      <p:cBhvr>
                                        <p:cTn id="53" dur="500"/>
                                        <p:tgtEl>
                                          <p:spTgt spid="39"/>
                                        </p:tgtEl>
                                      </p:cBhvr>
                                    </p:animEffect>
                                  </p:childTnLst>
                                </p:cTn>
                              </p:par>
                              <p:par>
                                <p:cTn id="54" presetID="10" presetClass="entr" presetSubtype="0" fill="hold" grpId="0" nodeType="withEffect">
                                  <p:stCondLst>
                                    <p:cond delay="500"/>
                                  </p:stCondLst>
                                  <p:childTnLst>
                                    <p:set>
                                      <p:cBhvr>
                                        <p:cTn id="55" dur="1" fill="hold">
                                          <p:stCondLst>
                                            <p:cond delay="0"/>
                                          </p:stCondLst>
                                        </p:cTn>
                                        <p:tgtEl>
                                          <p:spTgt spid="38"/>
                                        </p:tgtEl>
                                        <p:attrNameLst>
                                          <p:attrName>style.visibility</p:attrName>
                                        </p:attrNameLst>
                                      </p:cBhvr>
                                      <p:to>
                                        <p:strVal val="visible"/>
                                      </p:to>
                                    </p:set>
                                    <p:animEffect transition="in" filter="fade">
                                      <p:cBhvr>
                                        <p:cTn id="5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P spid="30" grpId="0"/>
      <p:bldP spid="31" grpId="0" animBg="1"/>
      <p:bldP spid="32" grpId="0" animBg="1"/>
      <p:bldP spid="33" grpId="0"/>
      <p:bldP spid="34" grpId="0"/>
      <p:bldP spid="35" grpId="0" animBg="1"/>
      <p:bldP spid="36" grpId="0" animBg="1"/>
      <p:bldP spid="37" grpId="0"/>
      <p:bldP spid="38" grpId="0"/>
      <p:bldP spid="3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63600" y="1444870"/>
            <a:ext cx="7200900" cy="4576517"/>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FF0000"/>
              </a:solidFill>
            </a:endParaRPr>
          </a:p>
        </p:txBody>
      </p:sp>
      <p:sp>
        <p:nvSpPr>
          <p:cNvPr id="6" name="Rectangle 5"/>
          <p:cNvSpPr/>
          <p:nvPr/>
        </p:nvSpPr>
        <p:spPr>
          <a:xfrm>
            <a:off x="352501" y="1607278"/>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8341" t="21938" r="24354" b="31691"/>
          <a:stretch/>
        </p:blipFill>
        <p:spPr>
          <a:xfrm>
            <a:off x="626636" y="1817237"/>
            <a:ext cx="977166" cy="1010861"/>
          </a:xfrm>
          <a:prstGeom prst="rect">
            <a:avLst/>
          </a:prstGeom>
        </p:spPr>
      </p:pic>
      <p:sp>
        <p:nvSpPr>
          <p:cNvPr id="8" name="Content Placeholder 2"/>
          <p:cNvSpPr txBox="1">
            <a:spLocks/>
          </p:cNvSpPr>
          <p:nvPr/>
        </p:nvSpPr>
        <p:spPr>
          <a:xfrm>
            <a:off x="2041235" y="1723163"/>
            <a:ext cx="5663929" cy="148675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ZA" altLang="en-US" sz="2000" dirty="0" err="1"/>
              <a:t>Refiloe</a:t>
            </a:r>
            <a:r>
              <a:rPr lang="en-ZA" altLang="en-US" sz="2000" dirty="0"/>
              <a:t> earns R425 600 per year. Her pension contribution is R5 627,08 per month and her medical aid contribution is R1 876,45 per month. </a:t>
            </a:r>
          </a:p>
          <a:p>
            <a:pPr marL="0" indent="0">
              <a:buNone/>
            </a:pPr>
            <a:r>
              <a:rPr lang="en-ZA" altLang="en-US" sz="2000" dirty="0"/>
              <a:t>Her husband and two children are her dependents. </a:t>
            </a:r>
          </a:p>
          <a:p>
            <a:pPr marL="457200" indent="-457200">
              <a:buAutoNum type="arabicPeriod"/>
            </a:pPr>
            <a:r>
              <a:rPr lang="en-ZA" altLang="en-US" sz="2000" dirty="0"/>
              <a:t>Calculate the amount that can be deducted from </a:t>
            </a:r>
            <a:r>
              <a:rPr lang="en-ZA" altLang="en-US" sz="2000" dirty="0" err="1"/>
              <a:t>Refiloe’s</a:t>
            </a:r>
            <a:r>
              <a:rPr lang="en-ZA" altLang="en-US" sz="2000" dirty="0"/>
              <a:t> gross income for pension contributions. </a:t>
            </a:r>
          </a:p>
          <a:p>
            <a:pPr marL="457200" indent="-457200">
              <a:buAutoNum type="arabicPeriod"/>
            </a:pPr>
            <a:r>
              <a:rPr lang="en-ZA" altLang="en-US" sz="2000" dirty="0"/>
              <a:t>Calculate her monthly tax payable. Refer to the tax table for 2017 to 2018.</a:t>
            </a:r>
          </a:p>
          <a:p>
            <a:pPr marL="457200" indent="-457200">
              <a:buAutoNum type="arabicPeriod"/>
            </a:pPr>
            <a:r>
              <a:rPr lang="en-ZA" altLang="en-US" sz="2000" dirty="0"/>
              <a:t>When </a:t>
            </a:r>
            <a:r>
              <a:rPr lang="en-ZA" altLang="en-US" sz="2000" dirty="0" err="1"/>
              <a:t>Refiloe</a:t>
            </a:r>
            <a:r>
              <a:rPr lang="en-ZA" altLang="en-US" sz="2000" dirty="0"/>
              <a:t> completes her tax return at the end of the tax year, she can claim a rebate on her medical aid contributions. Calculate the rebate amount. </a:t>
            </a:r>
          </a:p>
        </p:txBody>
      </p:sp>
      <p:sp>
        <p:nvSpPr>
          <p:cNvPr id="2" name="Title 1"/>
          <p:cNvSpPr>
            <a:spLocks noGrp="1"/>
          </p:cNvSpPr>
          <p:nvPr>
            <p:ph type="title"/>
          </p:nvPr>
        </p:nvSpPr>
        <p:spPr/>
        <p:txBody>
          <a:bodyPr/>
          <a:lstStyle/>
          <a:p>
            <a:r>
              <a:rPr lang="en-ZA" dirty="0"/>
              <a:t>Example 8.3 page 180</a:t>
            </a:r>
            <a:endParaRPr lang="en-GB" dirty="0"/>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5588351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63600" y="1444870"/>
            <a:ext cx="7200900" cy="4576517"/>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FF0000"/>
              </a:solidFill>
            </a:endParaRPr>
          </a:p>
        </p:txBody>
      </p:sp>
      <p:sp>
        <p:nvSpPr>
          <p:cNvPr id="6" name="Rectangle 5"/>
          <p:cNvSpPr/>
          <p:nvPr/>
        </p:nvSpPr>
        <p:spPr>
          <a:xfrm>
            <a:off x="352501" y="1607278"/>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8341" t="21938" r="24354" b="31691"/>
          <a:stretch/>
        </p:blipFill>
        <p:spPr>
          <a:xfrm>
            <a:off x="626636" y="1817237"/>
            <a:ext cx="977166" cy="1010861"/>
          </a:xfrm>
          <a:prstGeom prst="rect">
            <a:avLst/>
          </a:prstGeom>
        </p:spPr>
      </p:pic>
      <p:sp>
        <p:nvSpPr>
          <p:cNvPr id="8" name="Content Placeholder 2"/>
          <p:cNvSpPr txBox="1">
            <a:spLocks/>
          </p:cNvSpPr>
          <p:nvPr/>
        </p:nvSpPr>
        <p:spPr>
          <a:xfrm>
            <a:off x="2041235" y="1723163"/>
            <a:ext cx="5663929" cy="340016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4"/>
            </a:pPr>
            <a:r>
              <a:rPr lang="en-ZA" altLang="en-US" sz="2000" dirty="0" err="1"/>
              <a:t>Refiloe</a:t>
            </a:r>
            <a:r>
              <a:rPr lang="en-ZA" altLang="en-US" sz="2000" dirty="0"/>
              <a:t> started a new job on 01 November 2017.  Her salary increased to R585 740 per annum. </a:t>
            </a:r>
          </a:p>
          <a:p>
            <a:pPr marL="457200" indent="-457200">
              <a:buFont typeface="+mj-lt"/>
              <a:buAutoNum type="arabicPeriod" startAt="4"/>
            </a:pPr>
            <a:endParaRPr lang="en-ZA" altLang="en-US" sz="2000" dirty="0"/>
          </a:p>
          <a:p>
            <a:pPr marL="914400" lvl="1" indent="-457200">
              <a:buFont typeface="+mj-lt"/>
              <a:buAutoNum type="alphaLcParenR"/>
            </a:pPr>
            <a:r>
              <a:rPr lang="en-ZA" altLang="en-US" sz="2000" dirty="0"/>
              <a:t>Calculate her annual income for the year 1 March 2017 to 28 February 2018. </a:t>
            </a:r>
          </a:p>
          <a:p>
            <a:pPr marL="914400" lvl="1" indent="-457200">
              <a:buFont typeface="+mj-lt"/>
              <a:buAutoNum type="alphaLcParenR"/>
            </a:pPr>
            <a:r>
              <a:rPr lang="en-ZA" altLang="en-US" sz="2000" dirty="0"/>
              <a:t>Calculate her taxable income. </a:t>
            </a:r>
          </a:p>
          <a:p>
            <a:pPr marL="914400" lvl="1" indent="-457200">
              <a:buFont typeface="+mj-lt"/>
              <a:buAutoNum type="alphaLcParenR"/>
            </a:pPr>
            <a:r>
              <a:rPr lang="en-ZA" altLang="en-US" sz="2000" dirty="0"/>
              <a:t>How does the increase affect </a:t>
            </a:r>
            <a:r>
              <a:rPr lang="en-ZA" altLang="en-US" sz="2000" dirty="0" err="1"/>
              <a:t>Refiloe’s</a:t>
            </a:r>
            <a:r>
              <a:rPr lang="en-ZA" altLang="en-US" sz="2000" dirty="0"/>
              <a:t> tax?  Explain fully.</a:t>
            </a:r>
          </a:p>
        </p:txBody>
      </p:sp>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1181964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Taxation</a:t>
            </a:r>
            <a:endParaRPr lang="en-GB" dirty="0"/>
          </a:p>
        </p:txBody>
      </p:sp>
      <p:sp>
        <p:nvSpPr>
          <p:cNvPr id="3" name="Text Placeholder 2"/>
          <p:cNvSpPr>
            <a:spLocks noGrp="1"/>
          </p:cNvSpPr>
          <p:nvPr>
            <p:ph type="body" idx="1"/>
          </p:nvPr>
        </p:nvSpPr>
        <p:spPr/>
        <p:txBody>
          <a:bodyPr/>
          <a:lstStyle/>
          <a:p>
            <a:r>
              <a:rPr lang="en-ZA" sz="3200" dirty="0"/>
              <a:t>Module 8</a:t>
            </a:r>
            <a:endParaRPr lang="en-GB" dirty="0"/>
          </a:p>
        </p:txBody>
      </p:sp>
    </p:spTree>
    <p:extLst>
      <p:ext uri="{BB962C8B-B14F-4D97-AF65-F5344CB8AC3E}">
        <p14:creationId xmlns:p14="http://schemas.microsoft.com/office/powerpoint/2010/main" val="23229068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646" y="1444870"/>
            <a:ext cx="7202854" cy="446856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grpSp>
        <p:nvGrpSpPr>
          <p:cNvPr id="10" name="Group 9"/>
          <p:cNvGrpSpPr/>
          <p:nvPr/>
        </p:nvGrpSpPr>
        <p:grpSpPr>
          <a:xfrm>
            <a:off x="352501" y="1607278"/>
            <a:ext cx="1525437" cy="1416679"/>
            <a:chOff x="352501" y="1521403"/>
            <a:chExt cx="1525437" cy="1416679"/>
          </a:xfrm>
        </p:grpSpPr>
        <p:sp>
          <p:nvSpPr>
            <p:cNvPr id="11" name="Rectangle 10"/>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05653" y="1906886"/>
            <a:ext cx="3056446" cy="3611498"/>
          </a:xfrm>
          <a:prstGeom prst="rect">
            <a:avLst/>
          </a:prstGeom>
          <a:noFill/>
          <a:ln>
            <a:noFill/>
          </a:ln>
        </p:spPr>
      </p:pic>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15" name="Content Placeholder 2"/>
          <p:cNvSpPr txBox="1">
            <a:spLocks/>
          </p:cNvSpPr>
          <p:nvPr/>
        </p:nvSpPr>
        <p:spPr>
          <a:xfrm>
            <a:off x="2041236" y="1776951"/>
            <a:ext cx="5859965" cy="334637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300"/>
              </a:spcBef>
              <a:buFont typeface="+mj-lt"/>
              <a:buAutoNum type="arabicPeriod"/>
            </a:pPr>
            <a:r>
              <a:rPr lang="en-ZA" altLang="en-US" sz="2000" b="1" dirty="0"/>
              <a:t> Annual pension contribution: </a:t>
            </a:r>
          </a:p>
          <a:p>
            <a:pPr marL="538163" indent="0">
              <a:spcBef>
                <a:spcPts val="300"/>
              </a:spcBef>
              <a:buNone/>
            </a:pPr>
            <a:r>
              <a:rPr lang="en-ZA" altLang="en-US" sz="2000" dirty="0"/>
              <a:t>= 5 627,08 × 12 </a:t>
            </a:r>
          </a:p>
          <a:p>
            <a:pPr marL="538163" indent="0">
              <a:spcBef>
                <a:spcPts val="300"/>
              </a:spcBef>
              <a:buNone/>
            </a:pPr>
            <a:r>
              <a:rPr lang="en-ZA" altLang="en-US" sz="2000" dirty="0"/>
              <a:t>= R67 524,96 </a:t>
            </a:r>
          </a:p>
          <a:p>
            <a:pPr marL="538163" indent="0">
              <a:spcBef>
                <a:spcPts val="300"/>
              </a:spcBef>
              <a:buNone/>
            </a:pPr>
            <a:endParaRPr lang="en-ZA" altLang="en-US" sz="2000" dirty="0"/>
          </a:p>
          <a:p>
            <a:pPr marL="538163" indent="0">
              <a:spcBef>
                <a:spcPts val="300"/>
              </a:spcBef>
              <a:buNone/>
            </a:pPr>
            <a:r>
              <a:rPr lang="en-ZA" altLang="en-US" sz="2000" b="1" dirty="0"/>
              <a:t>Maximum pension rebate: </a:t>
            </a:r>
          </a:p>
          <a:p>
            <a:pPr marL="538163" indent="0">
              <a:spcBef>
                <a:spcPts val="300"/>
              </a:spcBef>
              <a:buNone/>
            </a:pPr>
            <a:r>
              <a:rPr lang="en-ZA" altLang="en-US" sz="2000" dirty="0"/>
              <a:t>= 27,5% of R365 000 </a:t>
            </a:r>
          </a:p>
          <a:p>
            <a:pPr marL="538163" indent="0">
              <a:spcBef>
                <a:spcPts val="300"/>
              </a:spcBef>
              <a:buNone/>
            </a:pPr>
            <a:r>
              <a:rPr lang="en-ZA" altLang="en-US" sz="2000" dirty="0"/>
              <a:t>= R100 375 </a:t>
            </a:r>
          </a:p>
          <a:p>
            <a:pPr marL="538163" indent="0">
              <a:spcBef>
                <a:spcPts val="300"/>
              </a:spcBef>
              <a:buNone/>
            </a:pPr>
            <a:endParaRPr lang="en-ZA" altLang="en-US" sz="2000" dirty="0"/>
          </a:p>
          <a:p>
            <a:pPr marL="538163" indent="0">
              <a:spcBef>
                <a:spcPts val="300"/>
              </a:spcBef>
              <a:buNone/>
            </a:pPr>
            <a:r>
              <a:rPr lang="en-ZA" altLang="en-US" sz="2000" dirty="0" err="1"/>
              <a:t>Refiloe</a:t>
            </a:r>
            <a:r>
              <a:rPr lang="en-ZA" altLang="en-US" sz="2000" dirty="0"/>
              <a:t> may deduct her total pension contribution because it is less than the maximum. </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1272286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xEl>
                                              <p:pRg st="0" end="0"/>
                                            </p:txEl>
                                          </p:spTgt>
                                        </p:tgtEl>
                                        <p:attrNameLst>
                                          <p:attrName>style.visibility</p:attrName>
                                        </p:attrNameLst>
                                      </p:cBhvr>
                                      <p:to>
                                        <p:strVal val="visible"/>
                                      </p:to>
                                    </p:set>
                                    <p:animEffect transition="in" filter="fade">
                                      <p:cBhvr>
                                        <p:cTn id="23" dur="500"/>
                                        <p:tgtEl>
                                          <p:spTgt spid="1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5">
                                            <p:txEl>
                                              <p:pRg st="1" end="1"/>
                                            </p:txEl>
                                          </p:spTgt>
                                        </p:tgtEl>
                                        <p:attrNameLst>
                                          <p:attrName>style.visibility</p:attrName>
                                        </p:attrNameLst>
                                      </p:cBhvr>
                                      <p:to>
                                        <p:strVal val="visible"/>
                                      </p:to>
                                    </p:set>
                                    <p:animEffect transition="in" filter="fade">
                                      <p:cBhvr>
                                        <p:cTn id="28" dur="500"/>
                                        <p:tgtEl>
                                          <p:spTgt spid="15">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5">
                                            <p:txEl>
                                              <p:pRg st="2" end="2"/>
                                            </p:txEl>
                                          </p:spTgt>
                                        </p:tgtEl>
                                        <p:attrNameLst>
                                          <p:attrName>style.visibility</p:attrName>
                                        </p:attrNameLst>
                                      </p:cBhvr>
                                      <p:to>
                                        <p:strVal val="visible"/>
                                      </p:to>
                                    </p:set>
                                    <p:animEffect transition="in" filter="fade">
                                      <p:cBhvr>
                                        <p:cTn id="33" dur="500"/>
                                        <p:tgtEl>
                                          <p:spTgt spid="15">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xEl>
                                              <p:pRg st="4" end="4"/>
                                            </p:txEl>
                                          </p:spTgt>
                                        </p:tgtEl>
                                        <p:attrNameLst>
                                          <p:attrName>style.visibility</p:attrName>
                                        </p:attrNameLst>
                                      </p:cBhvr>
                                      <p:to>
                                        <p:strVal val="visible"/>
                                      </p:to>
                                    </p:set>
                                    <p:animEffect transition="in" filter="fade">
                                      <p:cBhvr>
                                        <p:cTn id="38" dur="500"/>
                                        <p:tgtEl>
                                          <p:spTgt spid="15">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5">
                                            <p:txEl>
                                              <p:pRg st="5" end="5"/>
                                            </p:txEl>
                                          </p:spTgt>
                                        </p:tgtEl>
                                        <p:attrNameLst>
                                          <p:attrName>style.visibility</p:attrName>
                                        </p:attrNameLst>
                                      </p:cBhvr>
                                      <p:to>
                                        <p:strVal val="visible"/>
                                      </p:to>
                                    </p:set>
                                    <p:animEffect transition="in" filter="fade">
                                      <p:cBhvr>
                                        <p:cTn id="43" dur="500"/>
                                        <p:tgtEl>
                                          <p:spTgt spid="15">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5">
                                            <p:txEl>
                                              <p:pRg st="6" end="6"/>
                                            </p:txEl>
                                          </p:spTgt>
                                        </p:tgtEl>
                                        <p:attrNameLst>
                                          <p:attrName>style.visibility</p:attrName>
                                        </p:attrNameLst>
                                      </p:cBhvr>
                                      <p:to>
                                        <p:strVal val="visible"/>
                                      </p:to>
                                    </p:set>
                                    <p:animEffect transition="in" filter="fade">
                                      <p:cBhvr>
                                        <p:cTn id="48" dur="500"/>
                                        <p:tgtEl>
                                          <p:spTgt spid="15">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5">
                                            <p:txEl>
                                              <p:pRg st="8" end="8"/>
                                            </p:txEl>
                                          </p:spTgt>
                                        </p:tgtEl>
                                        <p:attrNameLst>
                                          <p:attrName>style.visibility</p:attrName>
                                        </p:attrNameLst>
                                      </p:cBhvr>
                                      <p:to>
                                        <p:strVal val="visible"/>
                                      </p:to>
                                    </p:set>
                                    <p:animEffect transition="in" filter="fade">
                                      <p:cBhvr>
                                        <p:cTn id="53" dur="500"/>
                                        <p:tgtEl>
                                          <p:spTgt spid="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646" y="1444870"/>
            <a:ext cx="7202854" cy="446856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grpSp>
        <p:nvGrpSpPr>
          <p:cNvPr id="10" name="Group 9"/>
          <p:cNvGrpSpPr/>
          <p:nvPr/>
        </p:nvGrpSpPr>
        <p:grpSpPr>
          <a:xfrm>
            <a:off x="352501" y="1607278"/>
            <a:ext cx="1525437" cy="1416679"/>
            <a:chOff x="352501" y="1521403"/>
            <a:chExt cx="1525437" cy="1416679"/>
          </a:xfrm>
        </p:grpSpPr>
        <p:sp>
          <p:nvSpPr>
            <p:cNvPr id="11" name="Rectangle 10"/>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15" name="Content Placeholder 2"/>
          <p:cNvSpPr txBox="1">
            <a:spLocks/>
          </p:cNvSpPr>
          <p:nvPr/>
        </p:nvSpPr>
        <p:spPr>
          <a:xfrm>
            <a:off x="2041236" y="1776951"/>
            <a:ext cx="5859965" cy="334637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300"/>
              </a:spcBef>
              <a:buFont typeface="+mj-lt"/>
              <a:buAutoNum type="arabicPeriod" startAt="2"/>
            </a:pPr>
            <a:r>
              <a:rPr lang="en-ZA" altLang="en-US" sz="2000" b="1" dirty="0"/>
              <a:t>Taxable income = gross income – pension rebate           </a:t>
            </a:r>
            <a:r>
              <a:rPr lang="en-ZA" altLang="en-US" sz="2000" dirty="0"/>
              <a:t>		      = R425 600 – 67 524,96                        		      = R358 075,04 </a:t>
            </a:r>
          </a:p>
          <a:p>
            <a:pPr marL="444500" indent="0">
              <a:spcBef>
                <a:spcPts val="300"/>
              </a:spcBef>
              <a:buNone/>
            </a:pPr>
            <a:r>
              <a:rPr lang="en-ZA" altLang="en-US" sz="2000" b="1" dirty="0"/>
              <a:t>Tax bracket:  </a:t>
            </a:r>
            <a:r>
              <a:rPr lang="en-ZA" altLang="en-US" sz="2000" dirty="0"/>
              <a:t>296 541 - 410 460</a:t>
            </a:r>
          </a:p>
          <a:p>
            <a:pPr marL="444500" indent="0">
              <a:spcBef>
                <a:spcPts val="300"/>
              </a:spcBef>
              <a:buNone/>
            </a:pPr>
            <a:endParaRPr lang="en-ZA" altLang="en-US" sz="2000" dirty="0"/>
          </a:p>
          <a:p>
            <a:pPr marL="444500" indent="0">
              <a:spcBef>
                <a:spcPts val="300"/>
              </a:spcBef>
              <a:buNone/>
            </a:pPr>
            <a:r>
              <a:rPr lang="en-ZA" altLang="en-US" sz="2000" b="1" dirty="0"/>
              <a:t>Annual tax payable </a:t>
            </a:r>
          </a:p>
          <a:p>
            <a:pPr marL="444500" indent="0">
              <a:spcBef>
                <a:spcPts val="300"/>
              </a:spcBef>
              <a:buNone/>
            </a:pPr>
            <a:r>
              <a:rPr lang="en-ZA" altLang="en-US" sz="2000" dirty="0"/>
              <a:t>= 61 910 + 31% of taxable income above 296 540  </a:t>
            </a:r>
          </a:p>
          <a:p>
            <a:pPr marL="444500" indent="0">
              <a:spcBef>
                <a:spcPts val="300"/>
              </a:spcBef>
              <a:buNone/>
            </a:pPr>
            <a:r>
              <a:rPr lang="en-ZA" altLang="en-US" sz="2000" dirty="0"/>
              <a:t>= 61 910 + 31% × (358 075,04 – 296 540)  </a:t>
            </a:r>
          </a:p>
          <a:p>
            <a:pPr marL="444500" indent="0">
              <a:spcBef>
                <a:spcPts val="300"/>
              </a:spcBef>
              <a:buNone/>
            </a:pPr>
            <a:r>
              <a:rPr lang="en-ZA" altLang="en-US" sz="2000" dirty="0"/>
              <a:t>= 61 910 + (31% × 61 535,04)  </a:t>
            </a:r>
          </a:p>
          <a:p>
            <a:pPr marL="444500" indent="0">
              <a:spcBef>
                <a:spcPts val="300"/>
              </a:spcBef>
              <a:buNone/>
            </a:pPr>
            <a:r>
              <a:rPr lang="en-ZA" altLang="en-US" sz="2000" dirty="0"/>
              <a:t>= 61 910 + 19 075,86  </a:t>
            </a:r>
          </a:p>
          <a:p>
            <a:pPr marL="444500" indent="0">
              <a:spcBef>
                <a:spcPts val="300"/>
              </a:spcBef>
              <a:buNone/>
            </a:pPr>
            <a:r>
              <a:rPr lang="en-ZA" altLang="en-US" sz="2000" dirty="0"/>
              <a:t>= R80 985,86</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33330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fade">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Effect transition="in" filter="fade">
                                      <p:cBhvr>
                                        <p:cTn id="17" dur="500"/>
                                        <p:tgtEl>
                                          <p:spTgt spid="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xEl>
                                              <p:pRg st="4" end="4"/>
                                            </p:txEl>
                                          </p:spTgt>
                                        </p:tgtEl>
                                        <p:attrNameLst>
                                          <p:attrName>style.visibility</p:attrName>
                                        </p:attrNameLst>
                                      </p:cBhvr>
                                      <p:to>
                                        <p:strVal val="visible"/>
                                      </p:to>
                                    </p:set>
                                    <p:animEffect transition="in" filter="fade">
                                      <p:cBhvr>
                                        <p:cTn id="22" dur="500"/>
                                        <p:tgtEl>
                                          <p:spTgt spid="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animEffect transition="in" filter="fade">
                                      <p:cBhvr>
                                        <p:cTn id="27" dur="500"/>
                                        <p:tgtEl>
                                          <p:spTgt spid="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xEl>
                                              <p:pRg st="6" end="6"/>
                                            </p:txEl>
                                          </p:spTgt>
                                        </p:tgtEl>
                                        <p:attrNameLst>
                                          <p:attrName>style.visibility</p:attrName>
                                        </p:attrNameLst>
                                      </p:cBhvr>
                                      <p:to>
                                        <p:strVal val="visible"/>
                                      </p:to>
                                    </p:set>
                                    <p:animEffect transition="in" filter="fade">
                                      <p:cBhvr>
                                        <p:cTn id="32" dur="500"/>
                                        <p:tgtEl>
                                          <p:spTgt spid="1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xEl>
                                              <p:pRg st="7" end="7"/>
                                            </p:txEl>
                                          </p:spTgt>
                                        </p:tgtEl>
                                        <p:attrNameLst>
                                          <p:attrName>style.visibility</p:attrName>
                                        </p:attrNameLst>
                                      </p:cBhvr>
                                      <p:to>
                                        <p:strVal val="visible"/>
                                      </p:to>
                                    </p:set>
                                    <p:animEffect transition="in" filter="fade">
                                      <p:cBhvr>
                                        <p:cTn id="37" dur="500"/>
                                        <p:tgtEl>
                                          <p:spTgt spid="1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xEl>
                                              <p:pRg st="8" end="8"/>
                                            </p:txEl>
                                          </p:spTgt>
                                        </p:tgtEl>
                                        <p:attrNameLst>
                                          <p:attrName>style.visibility</p:attrName>
                                        </p:attrNameLst>
                                      </p:cBhvr>
                                      <p:to>
                                        <p:strVal val="visible"/>
                                      </p:to>
                                    </p:set>
                                    <p:animEffect transition="in" filter="fade">
                                      <p:cBhvr>
                                        <p:cTn id="42" dur="500"/>
                                        <p:tgtEl>
                                          <p:spTgt spid="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646" y="1444870"/>
            <a:ext cx="7202854" cy="446856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grpSp>
        <p:nvGrpSpPr>
          <p:cNvPr id="10" name="Group 9"/>
          <p:cNvGrpSpPr/>
          <p:nvPr/>
        </p:nvGrpSpPr>
        <p:grpSpPr>
          <a:xfrm>
            <a:off x="352501" y="1607278"/>
            <a:ext cx="1525437" cy="1416679"/>
            <a:chOff x="352501" y="1521403"/>
            <a:chExt cx="1525437" cy="1416679"/>
          </a:xfrm>
        </p:grpSpPr>
        <p:sp>
          <p:nvSpPr>
            <p:cNvPr id="11" name="Rectangle 10"/>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15" name="Content Placeholder 2"/>
          <p:cNvSpPr txBox="1">
            <a:spLocks/>
          </p:cNvSpPr>
          <p:nvPr/>
        </p:nvSpPr>
        <p:spPr>
          <a:xfrm>
            <a:off x="2041236" y="1776951"/>
            <a:ext cx="5859965" cy="334637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0">
              <a:spcBef>
                <a:spcPts val="300"/>
              </a:spcBef>
              <a:buNone/>
            </a:pPr>
            <a:r>
              <a:rPr lang="en-ZA" altLang="en-US" sz="2000" b="1" dirty="0"/>
              <a:t>Deduct primary rebate: </a:t>
            </a:r>
          </a:p>
          <a:p>
            <a:pPr marL="444500" indent="0">
              <a:spcBef>
                <a:spcPts val="300"/>
              </a:spcBef>
              <a:buNone/>
            </a:pPr>
            <a:r>
              <a:rPr lang="en-ZA" altLang="en-US" sz="2000" dirty="0"/>
              <a:t>80 985,86 – 13 635 </a:t>
            </a:r>
          </a:p>
          <a:p>
            <a:pPr marL="444500" indent="0">
              <a:spcBef>
                <a:spcPts val="300"/>
              </a:spcBef>
              <a:buNone/>
            </a:pPr>
            <a:r>
              <a:rPr lang="en-ZA" altLang="en-US" sz="2000" dirty="0"/>
              <a:t>= R67 350,86 </a:t>
            </a:r>
          </a:p>
          <a:p>
            <a:pPr marL="444500" indent="0">
              <a:spcBef>
                <a:spcPts val="300"/>
              </a:spcBef>
              <a:buNone/>
            </a:pPr>
            <a:endParaRPr lang="en-ZA" altLang="en-US" sz="2000" dirty="0"/>
          </a:p>
          <a:p>
            <a:pPr marL="444500" indent="0">
              <a:spcBef>
                <a:spcPts val="300"/>
              </a:spcBef>
              <a:buNone/>
            </a:pPr>
            <a:r>
              <a:rPr lang="en-ZA" altLang="en-US" sz="2000" b="1" dirty="0"/>
              <a:t>Monthly tax payable:</a:t>
            </a:r>
          </a:p>
          <a:p>
            <a:pPr marL="444500" indent="0">
              <a:spcBef>
                <a:spcPts val="300"/>
              </a:spcBef>
              <a:buNone/>
            </a:pPr>
            <a:r>
              <a:rPr lang="en-ZA" altLang="en-US" sz="2000" dirty="0"/>
              <a:t>= 67 350,86 ÷ 12 </a:t>
            </a:r>
          </a:p>
          <a:p>
            <a:pPr marL="444500" indent="0">
              <a:spcBef>
                <a:spcPts val="300"/>
              </a:spcBef>
              <a:buNone/>
            </a:pPr>
            <a:r>
              <a:rPr lang="en-ZA" altLang="en-US" sz="2000" dirty="0"/>
              <a:t>= R5 612,57 </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322866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fade">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fade">
                                      <p:cBhvr>
                                        <p:cTn id="17" dur="5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xEl>
                                              <p:pRg st="4" end="4"/>
                                            </p:txEl>
                                          </p:spTgt>
                                        </p:tgtEl>
                                        <p:attrNameLst>
                                          <p:attrName>style.visibility</p:attrName>
                                        </p:attrNameLst>
                                      </p:cBhvr>
                                      <p:to>
                                        <p:strVal val="visible"/>
                                      </p:to>
                                    </p:set>
                                    <p:animEffect transition="in" filter="fade">
                                      <p:cBhvr>
                                        <p:cTn id="22" dur="500"/>
                                        <p:tgtEl>
                                          <p:spTgt spid="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animEffect transition="in" filter="fade">
                                      <p:cBhvr>
                                        <p:cTn id="27" dur="500"/>
                                        <p:tgtEl>
                                          <p:spTgt spid="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xEl>
                                              <p:pRg st="6" end="6"/>
                                            </p:txEl>
                                          </p:spTgt>
                                        </p:tgtEl>
                                        <p:attrNameLst>
                                          <p:attrName>style.visibility</p:attrName>
                                        </p:attrNameLst>
                                      </p:cBhvr>
                                      <p:to>
                                        <p:strVal val="visible"/>
                                      </p:to>
                                    </p:set>
                                    <p:animEffect transition="in" filter="fade">
                                      <p:cBhvr>
                                        <p:cTn id="32"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646" y="1444870"/>
            <a:ext cx="7202854" cy="446856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grpSp>
        <p:nvGrpSpPr>
          <p:cNvPr id="10" name="Group 9"/>
          <p:cNvGrpSpPr/>
          <p:nvPr/>
        </p:nvGrpSpPr>
        <p:grpSpPr>
          <a:xfrm>
            <a:off x="352501" y="1607278"/>
            <a:ext cx="1525437" cy="1416679"/>
            <a:chOff x="352501" y="1521403"/>
            <a:chExt cx="1525437" cy="1416679"/>
          </a:xfrm>
        </p:grpSpPr>
        <p:sp>
          <p:nvSpPr>
            <p:cNvPr id="11" name="Rectangle 10"/>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15" name="Content Placeholder 2"/>
          <p:cNvSpPr txBox="1">
            <a:spLocks/>
          </p:cNvSpPr>
          <p:nvPr/>
        </p:nvSpPr>
        <p:spPr>
          <a:xfrm>
            <a:off x="2041236" y="1776951"/>
            <a:ext cx="5859965" cy="334637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300"/>
              </a:spcBef>
              <a:buFont typeface="+mj-lt"/>
              <a:buAutoNum type="arabicPeriod" startAt="3"/>
            </a:pPr>
            <a:r>
              <a:rPr lang="en-ZA" altLang="en-US" sz="2000" dirty="0" err="1"/>
              <a:t>Refiloe</a:t>
            </a:r>
            <a:r>
              <a:rPr lang="en-ZA" altLang="en-US" sz="2000" dirty="0"/>
              <a:t> has her husband and two children on her medical aid.  She may claim R303 per month for herself (main member) and her husband (first additional member).  She may also claim R240 per month for each of her two children. </a:t>
            </a:r>
          </a:p>
          <a:p>
            <a:pPr marL="444500" indent="0">
              <a:spcBef>
                <a:spcPts val="300"/>
              </a:spcBef>
              <a:buNone/>
            </a:pPr>
            <a:endParaRPr lang="en-ZA" altLang="en-US" sz="2000" dirty="0"/>
          </a:p>
          <a:p>
            <a:pPr marL="444500" indent="0">
              <a:spcBef>
                <a:spcPts val="300"/>
              </a:spcBef>
              <a:buNone/>
            </a:pPr>
            <a:r>
              <a:rPr lang="en-ZA" altLang="en-US" sz="2000" dirty="0"/>
              <a:t>(R303 × 2) + (R204 × 2) = R1 014 per month. </a:t>
            </a:r>
          </a:p>
          <a:p>
            <a:pPr marL="444500" indent="0">
              <a:spcBef>
                <a:spcPts val="300"/>
              </a:spcBef>
              <a:buNone/>
            </a:pPr>
            <a:endParaRPr lang="en-ZA" altLang="en-US" sz="2000" dirty="0"/>
          </a:p>
          <a:p>
            <a:pPr marL="444500" indent="0">
              <a:spcBef>
                <a:spcPts val="300"/>
              </a:spcBef>
              <a:buNone/>
            </a:pPr>
            <a:r>
              <a:rPr lang="en-ZA" altLang="en-US" sz="2000" dirty="0"/>
              <a:t>She may claim R1 014 × 12 = R12 168 per year as a tax deduction when she submits her tax return at the end of the tax year. </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347555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fade">
                                      <p:cBhvr>
                                        <p:cTn id="12" dur="500"/>
                                        <p:tgtEl>
                                          <p:spTgt spid="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xEl>
                                              <p:pRg st="4" end="4"/>
                                            </p:txEl>
                                          </p:spTgt>
                                        </p:tgtEl>
                                        <p:attrNameLst>
                                          <p:attrName>style.visibility</p:attrName>
                                        </p:attrNameLst>
                                      </p:cBhvr>
                                      <p:to>
                                        <p:strVal val="visible"/>
                                      </p:to>
                                    </p:set>
                                    <p:animEffect transition="in" filter="fade">
                                      <p:cBhvr>
                                        <p:cTn id="17"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646" y="1444870"/>
            <a:ext cx="7202854" cy="446856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grpSp>
        <p:nvGrpSpPr>
          <p:cNvPr id="10" name="Group 9"/>
          <p:cNvGrpSpPr/>
          <p:nvPr/>
        </p:nvGrpSpPr>
        <p:grpSpPr>
          <a:xfrm>
            <a:off x="352501" y="1607278"/>
            <a:ext cx="1525437" cy="1416679"/>
            <a:chOff x="352501" y="1521403"/>
            <a:chExt cx="1525437" cy="1416679"/>
          </a:xfrm>
        </p:grpSpPr>
        <p:sp>
          <p:nvSpPr>
            <p:cNvPr id="11" name="Rectangle 10"/>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15" name="Content Placeholder 2"/>
          <p:cNvSpPr txBox="1">
            <a:spLocks/>
          </p:cNvSpPr>
          <p:nvPr/>
        </p:nvSpPr>
        <p:spPr>
          <a:xfrm>
            <a:off x="2041236" y="1696268"/>
            <a:ext cx="5859965" cy="41364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300"/>
              </a:spcBef>
              <a:buFont typeface="+mj-lt"/>
              <a:buAutoNum type="arabicPeriod" startAt="4"/>
            </a:pPr>
            <a:r>
              <a:rPr lang="en-ZA" altLang="en-US" sz="2000" dirty="0"/>
              <a:t> </a:t>
            </a:r>
          </a:p>
          <a:p>
            <a:pPr marL="538163" lvl="1" indent="-363538">
              <a:spcBef>
                <a:spcPts val="300"/>
              </a:spcBef>
              <a:buFont typeface="+mj-lt"/>
              <a:buAutoNum type="alphaLcParenR"/>
            </a:pPr>
            <a:r>
              <a:rPr lang="en-ZA" altLang="en-US" sz="2000" b="1" dirty="0" err="1"/>
              <a:t>Refiloe’s</a:t>
            </a:r>
            <a:r>
              <a:rPr lang="en-ZA" altLang="en-US" sz="2000" b="1" dirty="0"/>
              <a:t> monthly income before the increase       </a:t>
            </a:r>
            <a:r>
              <a:rPr lang="en-ZA" altLang="en-US" sz="2000" dirty="0"/>
              <a:t>= 425 600 ÷ 12  </a:t>
            </a:r>
          </a:p>
          <a:p>
            <a:pPr marL="538163" lvl="1" indent="0">
              <a:spcBef>
                <a:spcPts val="300"/>
              </a:spcBef>
              <a:buNone/>
            </a:pPr>
            <a:r>
              <a:rPr lang="en-ZA" altLang="en-US" sz="2000" dirty="0"/>
              <a:t>= R35 466,67  </a:t>
            </a:r>
          </a:p>
          <a:p>
            <a:pPr marL="538163" lvl="1" indent="0">
              <a:spcBef>
                <a:spcPts val="300"/>
              </a:spcBef>
              <a:buNone/>
            </a:pPr>
            <a:r>
              <a:rPr lang="en-ZA" altLang="en-US" sz="2000" dirty="0"/>
              <a:t>She earned this monthly income for 8 months from  01 March to 31 October 2017.  </a:t>
            </a:r>
          </a:p>
          <a:p>
            <a:pPr marL="538163" lvl="1" indent="0">
              <a:spcBef>
                <a:spcPts val="300"/>
              </a:spcBef>
              <a:buNone/>
            </a:pPr>
            <a:endParaRPr lang="en-ZA" altLang="en-US" sz="2000" dirty="0"/>
          </a:p>
          <a:p>
            <a:pPr marL="538163" lvl="1" indent="0">
              <a:spcBef>
                <a:spcPts val="300"/>
              </a:spcBef>
              <a:buNone/>
            </a:pPr>
            <a:r>
              <a:rPr lang="en-ZA" altLang="en-US" sz="2000" b="1" dirty="0"/>
              <a:t>Her new monthly income </a:t>
            </a:r>
          </a:p>
          <a:p>
            <a:pPr marL="538163" lvl="1" indent="0">
              <a:spcBef>
                <a:spcPts val="300"/>
              </a:spcBef>
              <a:buNone/>
            </a:pPr>
            <a:r>
              <a:rPr lang="en-ZA" altLang="en-US" sz="2000" dirty="0"/>
              <a:t>= R585 740 ÷ 12 </a:t>
            </a:r>
          </a:p>
          <a:p>
            <a:pPr marL="538163" lvl="1" indent="0">
              <a:spcBef>
                <a:spcPts val="300"/>
              </a:spcBef>
              <a:buNone/>
            </a:pPr>
            <a:r>
              <a:rPr lang="en-ZA" altLang="en-US" sz="2000" dirty="0"/>
              <a:t>= R48 811,67</a:t>
            </a:r>
          </a:p>
          <a:p>
            <a:pPr marL="538163" lvl="1" indent="0">
              <a:spcBef>
                <a:spcPts val="300"/>
              </a:spcBef>
              <a:buNone/>
            </a:pPr>
            <a:r>
              <a:rPr lang="en-ZA" altLang="en-US" sz="2000" dirty="0"/>
              <a:t> </a:t>
            </a:r>
          </a:p>
          <a:p>
            <a:pPr marL="538163" lvl="1" indent="0">
              <a:spcBef>
                <a:spcPts val="300"/>
              </a:spcBef>
              <a:buNone/>
            </a:pPr>
            <a:r>
              <a:rPr lang="en-ZA" altLang="en-US" sz="2000" dirty="0"/>
              <a:t>She earned this monthly income for 4 months from 01 November 2017 to 28 February 2018. </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358500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fade">
                                      <p:cBhvr>
                                        <p:cTn id="10" dur="500"/>
                                        <p:tgtEl>
                                          <p:spTgt spid="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fade">
                                      <p:cBhvr>
                                        <p:cTn id="15" dur="500"/>
                                        <p:tgtEl>
                                          <p:spTgt spid="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5">
                                            <p:txEl>
                                              <p:pRg st="3" end="3"/>
                                            </p:txEl>
                                          </p:spTgt>
                                        </p:tgtEl>
                                        <p:attrNameLst>
                                          <p:attrName>style.visibility</p:attrName>
                                        </p:attrNameLst>
                                      </p:cBhvr>
                                      <p:to>
                                        <p:strVal val="visible"/>
                                      </p:to>
                                    </p:set>
                                    <p:animEffect transition="in" filter="fade">
                                      <p:cBhvr>
                                        <p:cTn id="20" dur="500"/>
                                        <p:tgtEl>
                                          <p:spTgt spid="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xEl>
                                              <p:pRg st="5" end="5"/>
                                            </p:txEl>
                                          </p:spTgt>
                                        </p:tgtEl>
                                        <p:attrNameLst>
                                          <p:attrName>style.visibility</p:attrName>
                                        </p:attrNameLst>
                                      </p:cBhvr>
                                      <p:to>
                                        <p:strVal val="visible"/>
                                      </p:to>
                                    </p:set>
                                    <p:animEffect transition="in" filter="fade">
                                      <p:cBhvr>
                                        <p:cTn id="25" dur="500"/>
                                        <p:tgtEl>
                                          <p:spTgt spid="15">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5">
                                            <p:txEl>
                                              <p:pRg st="6" end="6"/>
                                            </p:txEl>
                                          </p:spTgt>
                                        </p:tgtEl>
                                        <p:attrNameLst>
                                          <p:attrName>style.visibility</p:attrName>
                                        </p:attrNameLst>
                                      </p:cBhvr>
                                      <p:to>
                                        <p:strVal val="visible"/>
                                      </p:to>
                                    </p:set>
                                    <p:animEffect transition="in" filter="fade">
                                      <p:cBhvr>
                                        <p:cTn id="30" dur="500"/>
                                        <p:tgtEl>
                                          <p:spTgt spid="15">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
                                            <p:txEl>
                                              <p:pRg st="7" end="7"/>
                                            </p:txEl>
                                          </p:spTgt>
                                        </p:tgtEl>
                                        <p:attrNameLst>
                                          <p:attrName>style.visibility</p:attrName>
                                        </p:attrNameLst>
                                      </p:cBhvr>
                                      <p:to>
                                        <p:strVal val="visible"/>
                                      </p:to>
                                    </p:set>
                                    <p:animEffect transition="in" filter="fade">
                                      <p:cBhvr>
                                        <p:cTn id="35" dur="500"/>
                                        <p:tgtEl>
                                          <p:spTgt spid="15">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
                                            <p:txEl>
                                              <p:pRg st="9" end="9"/>
                                            </p:txEl>
                                          </p:spTgt>
                                        </p:tgtEl>
                                        <p:attrNameLst>
                                          <p:attrName>style.visibility</p:attrName>
                                        </p:attrNameLst>
                                      </p:cBhvr>
                                      <p:to>
                                        <p:strVal val="visible"/>
                                      </p:to>
                                    </p:set>
                                    <p:animEffect transition="in" filter="fade">
                                      <p:cBhvr>
                                        <p:cTn id="40" dur="500"/>
                                        <p:tgtEl>
                                          <p:spTgt spid="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646" y="1444870"/>
            <a:ext cx="7202854" cy="446856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grpSp>
        <p:nvGrpSpPr>
          <p:cNvPr id="10" name="Group 9"/>
          <p:cNvGrpSpPr/>
          <p:nvPr/>
        </p:nvGrpSpPr>
        <p:grpSpPr>
          <a:xfrm>
            <a:off x="352501" y="1607278"/>
            <a:ext cx="1525437" cy="1416679"/>
            <a:chOff x="352501" y="1521403"/>
            <a:chExt cx="1525437" cy="1416679"/>
          </a:xfrm>
        </p:grpSpPr>
        <p:sp>
          <p:nvSpPr>
            <p:cNvPr id="11" name="Rectangle 10"/>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15" name="Content Placeholder 2"/>
          <p:cNvSpPr txBox="1">
            <a:spLocks/>
          </p:cNvSpPr>
          <p:nvPr/>
        </p:nvSpPr>
        <p:spPr>
          <a:xfrm>
            <a:off x="2041236" y="1776951"/>
            <a:ext cx="5859965" cy="334637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300"/>
              </a:spcBef>
              <a:buFont typeface="+mj-lt"/>
              <a:buAutoNum type="arabicPeriod" startAt="4"/>
            </a:pPr>
            <a:r>
              <a:rPr lang="en-ZA" altLang="en-US" sz="2000" dirty="0"/>
              <a:t> </a:t>
            </a:r>
          </a:p>
          <a:p>
            <a:pPr marL="363538" lvl="1" indent="0">
              <a:spcBef>
                <a:spcPts val="300"/>
              </a:spcBef>
              <a:buNone/>
            </a:pPr>
            <a:r>
              <a:rPr lang="en-ZA" altLang="en-US" sz="2000" b="1" dirty="0"/>
              <a:t>Her annual income  </a:t>
            </a:r>
          </a:p>
          <a:p>
            <a:pPr marL="363538" lvl="1" indent="0">
              <a:spcBef>
                <a:spcPts val="300"/>
              </a:spcBef>
              <a:buNone/>
            </a:pPr>
            <a:r>
              <a:rPr lang="en-ZA" altLang="en-US" sz="2000" dirty="0"/>
              <a:t>= (35 466,67 × 8) + (48 811,67 × 4) </a:t>
            </a:r>
          </a:p>
          <a:p>
            <a:pPr marL="363538" lvl="1" indent="0">
              <a:spcBef>
                <a:spcPts val="300"/>
              </a:spcBef>
              <a:buNone/>
            </a:pPr>
            <a:r>
              <a:rPr lang="en-ZA" altLang="en-US" sz="2000" dirty="0"/>
              <a:t>= 283 733,36 + 195 246,68 </a:t>
            </a:r>
          </a:p>
          <a:p>
            <a:pPr marL="363538" lvl="1" indent="0">
              <a:spcBef>
                <a:spcPts val="300"/>
              </a:spcBef>
              <a:buNone/>
            </a:pPr>
            <a:r>
              <a:rPr lang="en-ZA" altLang="en-US" sz="2000" dirty="0"/>
              <a:t>= R478 980,04 </a:t>
            </a:r>
          </a:p>
          <a:p>
            <a:pPr marL="363538" lvl="1" indent="0">
              <a:spcBef>
                <a:spcPts val="300"/>
              </a:spcBef>
              <a:buNone/>
            </a:pPr>
            <a:endParaRPr lang="en-ZA" altLang="en-US" sz="2000" dirty="0"/>
          </a:p>
          <a:p>
            <a:pPr marL="363538" lvl="1" indent="0">
              <a:spcBef>
                <a:spcPts val="300"/>
              </a:spcBef>
              <a:buNone/>
            </a:pPr>
            <a:r>
              <a:rPr lang="en-ZA" altLang="en-US" sz="2000" b="1" dirty="0"/>
              <a:t>Taxable income = gross income – pension rebate </a:t>
            </a:r>
            <a:r>
              <a:rPr lang="en-ZA" altLang="en-US" sz="2000" dirty="0"/>
              <a:t>  </a:t>
            </a:r>
          </a:p>
          <a:p>
            <a:pPr marL="363538" lvl="1" indent="0">
              <a:spcBef>
                <a:spcPts val="300"/>
              </a:spcBef>
              <a:buNone/>
            </a:pPr>
            <a:r>
              <a:rPr lang="en-ZA" altLang="en-US" sz="2000" dirty="0"/>
              <a:t>= 478 980,04 – 67 524,96   </a:t>
            </a:r>
          </a:p>
          <a:p>
            <a:pPr marL="363538" lvl="1" indent="0">
              <a:spcBef>
                <a:spcPts val="300"/>
              </a:spcBef>
              <a:buNone/>
            </a:pPr>
            <a:r>
              <a:rPr lang="en-ZA" altLang="en-US" sz="2000" dirty="0"/>
              <a:t>= R411 455,08</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68095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fade">
                                      <p:cBhvr>
                                        <p:cTn id="10" dur="500"/>
                                        <p:tgtEl>
                                          <p:spTgt spid="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fade">
                                      <p:cBhvr>
                                        <p:cTn id="15" dur="500"/>
                                        <p:tgtEl>
                                          <p:spTgt spid="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5">
                                            <p:txEl>
                                              <p:pRg st="3" end="3"/>
                                            </p:txEl>
                                          </p:spTgt>
                                        </p:tgtEl>
                                        <p:attrNameLst>
                                          <p:attrName>style.visibility</p:attrName>
                                        </p:attrNameLst>
                                      </p:cBhvr>
                                      <p:to>
                                        <p:strVal val="visible"/>
                                      </p:to>
                                    </p:set>
                                    <p:animEffect transition="in" filter="fade">
                                      <p:cBhvr>
                                        <p:cTn id="20" dur="500"/>
                                        <p:tgtEl>
                                          <p:spTgt spid="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xEl>
                                              <p:pRg st="4" end="4"/>
                                            </p:txEl>
                                          </p:spTgt>
                                        </p:tgtEl>
                                        <p:attrNameLst>
                                          <p:attrName>style.visibility</p:attrName>
                                        </p:attrNameLst>
                                      </p:cBhvr>
                                      <p:to>
                                        <p:strVal val="visible"/>
                                      </p:to>
                                    </p:set>
                                    <p:animEffect transition="in" filter="fade">
                                      <p:cBhvr>
                                        <p:cTn id="25" dur="500"/>
                                        <p:tgtEl>
                                          <p:spTgt spid="1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5">
                                            <p:txEl>
                                              <p:pRg st="6" end="6"/>
                                            </p:txEl>
                                          </p:spTgt>
                                        </p:tgtEl>
                                        <p:attrNameLst>
                                          <p:attrName>style.visibility</p:attrName>
                                        </p:attrNameLst>
                                      </p:cBhvr>
                                      <p:to>
                                        <p:strVal val="visible"/>
                                      </p:to>
                                    </p:set>
                                    <p:animEffect transition="in" filter="fade">
                                      <p:cBhvr>
                                        <p:cTn id="30" dur="500"/>
                                        <p:tgtEl>
                                          <p:spTgt spid="15">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
                                            <p:txEl>
                                              <p:pRg st="7" end="7"/>
                                            </p:txEl>
                                          </p:spTgt>
                                        </p:tgtEl>
                                        <p:attrNameLst>
                                          <p:attrName>style.visibility</p:attrName>
                                        </p:attrNameLst>
                                      </p:cBhvr>
                                      <p:to>
                                        <p:strVal val="visible"/>
                                      </p:to>
                                    </p:set>
                                    <p:animEffect transition="in" filter="fade">
                                      <p:cBhvr>
                                        <p:cTn id="35" dur="500"/>
                                        <p:tgtEl>
                                          <p:spTgt spid="15">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
                                            <p:txEl>
                                              <p:pRg st="8" end="8"/>
                                            </p:txEl>
                                          </p:spTgt>
                                        </p:tgtEl>
                                        <p:attrNameLst>
                                          <p:attrName>style.visibility</p:attrName>
                                        </p:attrNameLst>
                                      </p:cBhvr>
                                      <p:to>
                                        <p:strVal val="visible"/>
                                      </p:to>
                                    </p:set>
                                    <p:animEffect transition="in" filter="fade">
                                      <p:cBhvr>
                                        <p:cTn id="40" dur="500"/>
                                        <p:tgtEl>
                                          <p:spTgt spid="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646" y="1444870"/>
            <a:ext cx="7202854" cy="446856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grpSp>
        <p:nvGrpSpPr>
          <p:cNvPr id="10" name="Group 9"/>
          <p:cNvGrpSpPr/>
          <p:nvPr/>
        </p:nvGrpSpPr>
        <p:grpSpPr>
          <a:xfrm>
            <a:off x="352501" y="1607278"/>
            <a:ext cx="1525437" cy="1416679"/>
            <a:chOff x="352501" y="1521403"/>
            <a:chExt cx="1525437" cy="1416679"/>
          </a:xfrm>
        </p:grpSpPr>
        <p:sp>
          <p:nvSpPr>
            <p:cNvPr id="11" name="Rectangle 10"/>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15" name="Content Placeholder 2"/>
          <p:cNvSpPr txBox="1">
            <a:spLocks/>
          </p:cNvSpPr>
          <p:nvPr/>
        </p:nvSpPr>
        <p:spPr>
          <a:xfrm>
            <a:off x="2041236" y="1696268"/>
            <a:ext cx="5859965" cy="41364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300"/>
              </a:spcBef>
              <a:buFont typeface="+mj-lt"/>
              <a:buAutoNum type="arabicPeriod" startAt="4"/>
            </a:pPr>
            <a:r>
              <a:rPr lang="en-ZA" altLang="en-US" sz="2000" dirty="0"/>
              <a:t> </a:t>
            </a:r>
          </a:p>
          <a:p>
            <a:pPr marL="631825" lvl="1" indent="-457200">
              <a:spcBef>
                <a:spcPts val="300"/>
              </a:spcBef>
              <a:buFont typeface="+mj-lt"/>
              <a:buAutoNum type="alphaLcParenR" startAt="2"/>
            </a:pPr>
            <a:r>
              <a:rPr lang="en-ZA" altLang="en-US" sz="2000" b="1" dirty="0" err="1"/>
              <a:t>Refiloe’s</a:t>
            </a:r>
            <a:r>
              <a:rPr lang="en-ZA" altLang="en-US" sz="2000" b="1" dirty="0"/>
              <a:t> monthly income before the increase       </a:t>
            </a:r>
            <a:r>
              <a:rPr lang="en-ZA" altLang="en-US" sz="2000" dirty="0"/>
              <a:t>= 425 600 ÷ 12  </a:t>
            </a:r>
          </a:p>
          <a:p>
            <a:pPr marL="538163" lvl="1" indent="0">
              <a:spcBef>
                <a:spcPts val="300"/>
              </a:spcBef>
              <a:buNone/>
            </a:pPr>
            <a:r>
              <a:rPr lang="en-ZA" altLang="en-US" sz="2000" dirty="0"/>
              <a:t>= R35 466,67  </a:t>
            </a:r>
          </a:p>
          <a:p>
            <a:pPr marL="538163" lvl="1" indent="0">
              <a:spcBef>
                <a:spcPts val="300"/>
              </a:spcBef>
              <a:buNone/>
            </a:pPr>
            <a:r>
              <a:rPr lang="en-ZA" altLang="en-US" sz="2000" dirty="0"/>
              <a:t>She earned this monthly income for 8 months from  01 March to 31 October 2017.  </a:t>
            </a:r>
          </a:p>
          <a:p>
            <a:pPr marL="538163" lvl="1" indent="0">
              <a:spcBef>
                <a:spcPts val="300"/>
              </a:spcBef>
              <a:buNone/>
            </a:pPr>
            <a:endParaRPr lang="en-ZA" altLang="en-US" sz="2000" dirty="0"/>
          </a:p>
          <a:p>
            <a:pPr marL="538163" lvl="1" indent="0">
              <a:spcBef>
                <a:spcPts val="300"/>
              </a:spcBef>
              <a:buNone/>
            </a:pPr>
            <a:r>
              <a:rPr lang="en-ZA" altLang="en-US" sz="2000" b="1" dirty="0"/>
              <a:t>Her new monthly income </a:t>
            </a:r>
          </a:p>
          <a:p>
            <a:pPr marL="538163" lvl="1" indent="0">
              <a:spcBef>
                <a:spcPts val="300"/>
              </a:spcBef>
              <a:buNone/>
            </a:pPr>
            <a:r>
              <a:rPr lang="en-ZA" altLang="en-US" sz="2000" dirty="0"/>
              <a:t>= R585 740 ÷ 12 </a:t>
            </a:r>
          </a:p>
          <a:p>
            <a:pPr marL="538163" lvl="1" indent="0">
              <a:spcBef>
                <a:spcPts val="300"/>
              </a:spcBef>
              <a:buNone/>
            </a:pPr>
            <a:r>
              <a:rPr lang="en-ZA" altLang="en-US" sz="2000" dirty="0"/>
              <a:t>= R48 811,67  </a:t>
            </a:r>
          </a:p>
          <a:p>
            <a:pPr marL="538163" lvl="1" indent="0">
              <a:spcBef>
                <a:spcPts val="300"/>
              </a:spcBef>
              <a:buNone/>
            </a:pPr>
            <a:r>
              <a:rPr lang="en-ZA" altLang="en-US" sz="2000" dirty="0"/>
              <a:t> </a:t>
            </a:r>
          </a:p>
          <a:p>
            <a:pPr marL="538163" lvl="1" indent="0">
              <a:spcBef>
                <a:spcPts val="300"/>
              </a:spcBef>
              <a:buNone/>
            </a:pPr>
            <a:r>
              <a:rPr lang="en-ZA" altLang="en-US" sz="2000" dirty="0"/>
              <a:t>She earned this monthly income for 4 months from 01 November 2017 to 28 February 2018. </a:t>
            </a:r>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125796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fade">
                                      <p:cBhvr>
                                        <p:cTn id="10" dur="500"/>
                                        <p:tgtEl>
                                          <p:spTgt spid="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fade">
                                      <p:cBhvr>
                                        <p:cTn id="15" dur="500"/>
                                        <p:tgtEl>
                                          <p:spTgt spid="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5">
                                            <p:txEl>
                                              <p:pRg st="3" end="3"/>
                                            </p:txEl>
                                          </p:spTgt>
                                        </p:tgtEl>
                                        <p:attrNameLst>
                                          <p:attrName>style.visibility</p:attrName>
                                        </p:attrNameLst>
                                      </p:cBhvr>
                                      <p:to>
                                        <p:strVal val="visible"/>
                                      </p:to>
                                    </p:set>
                                    <p:animEffect transition="in" filter="fade">
                                      <p:cBhvr>
                                        <p:cTn id="20" dur="500"/>
                                        <p:tgtEl>
                                          <p:spTgt spid="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xEl>
                                              <p:pRg st="5" end="5"/>
                                            </p:txEl>
                                          </p:spTgt>
                                        </p:tgtEl>
                                        <p:attrNameLst>
                                          <p:attrName>style.visibility</p:attrName>
                                        </p:attrNameLst>
                                      </p:cBhvr>
                                      <p:to>
                                        <p:strVal val="visible"/>
                                      </p:to>
                                    </p:set>
                                    <p:animEffect transition="in" filter="fade">
                                      <p:cBhvr>
                                        <p:cTn id="25" dur="500"/>
                                        <p:tgtEl>
                                          <p:spTgt spid="15">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5">
                                            <p:txEl>
                                              <p:pRg st="6" end="6"/>
                                            </p:txEl>
                                          </p:spTgt>
                                        </p:tgtEl>
                                        <p:attrNameLst>
                                          <p:attrName>style.visibility</p:attrName>
                                        </p:attrNameLst>
                                      </p:cBhvr>
                                      <p:to>
                                        <p:strVal val="visible"/>
                                      </p:to>
                                    </p:set>
                                    <p:animEffect transition="in" filter="fade">
                                      <p:cBhvr>
                                        <p:cTn id="30" dur="500"/>
                                        <p:tgtEl>
                                          <p:spTgt spid="15">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
                                            <p:txEl>
                                              <p:pRg st="7" end="7"/>
                                            </p:txEl>
                                          </p:spTgt>
                                        </p:tgtEl>
                                        <p:attrNameLst>
                                          <p:attrName>style.visibility</p:attrName>
                                        </p:attrNameLst>
                                      </p:cBhvr>
                                      <p:to>
                                        <p:strVal val="visible"/>
                                      </p:to>
                                    </p:set>
                                    <p:animEffect transition="in" filter="fade">
                                      <p:cBhvr>
                                        <p:cTn id="35" dur="500"/>
                                        <p:tgtEl>
                                          <p:spTgt spid="15">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
                                            <p:txEl>
                                              <p:pRg st="8" end="8"/>
                                            </p:txEl>
                                          </p:spTgt>
                                        </p:tgtEl>
                                        <p:attrNameLst>
                                          <p:attrName>style.visibility</p:attrName>
                                        </p:attrNameLst>
                                      </p:cBhvr>
                                      <p:to>
                                        <p:strVal val="visible"/>
                                      </p:to>
                                    </p:set>
                                    <p:animEffect transition="in" filter="fade">
                                      <p:cBhvr>
                                        <p:cTn id="40" dur="500"/>
                                        <p:tgtEl>
                                          <p:spTgt spid="15">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xEl>
                                              <p:pRg st="9" end="9"/>
                                            </p:txEl>
                                          </p:spTgt>
                                        </p:tgtEl>
                                        <p:attrNameLst>
                                          <p:attrName>style.visibility</p:attrName>
                                        </p:attrNameLst>
                                      </p:cBhvr>
                                      <p:to>
                                        <p:strVal val="visible"/>
                                      </p:to>
                                    </p:set>
                                    <p:animEffect transition="in" filter="fade">
                                      <p:cBhvr>
                                        <p:cTn id="45" dur="500"/>
                                        <p:tgtEl>
                                          <p:spTgt spid="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646" y="1444870"/>
            <a:ext cx="7202854" cy="446856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grpSp>
        <p:nvGrpSpPr>
          <p:cNvPr id="10" name="Group 9"/>
          <p:cNvGrpSpPr/>
          <p:nvPr/>
        </p:nvGrpSpPr>
        <p:grpSpPr>
          <a:xfrm>
            <a:off x="352501" y="1607278"/>
            <a:ext cx="1525437" cy="1416679"/>
            <a:chOff x="352501" y="1521403"/>
            <a:chExt cx="1525437" cy="1416679"/>
          </a:xfrm>
        </p:grpSpPr>
        <p:sp>
          <p:nvSpPr>
            <p:cNvPr id="11" name="Rectangle 10"/>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sp>
        <p:nvSpPr>
          <p:cNvPr id="2" name="Title 1"/>
          <p:cNvSpPr>
            <a:spLocks noGrp="1"/>
          </p:cNvSpPr>
          <p:nvPr>
            <p:ph type="title"/>
          </p:nvPr>
        </p:nvSpPr>
        <p:spPr/>
        <p:txBody>
          <a:bodyPr/>
          <a:lstStyle/>
          <a:p>
            <a:r>
              <a:rPr lang="en-ZA" dirty="0"/>
              <a:t>Example 8.3 page 180 </a:t>
            </a:r>
            <a:r>
              <a:rPr lang="en-ZA" sz="3200" dirty="0"/>
              <a:t>continued …</a:t>
            </a:r>
            <a:endParaRPr lang="en-GB" sz="3200" dirty="0"/>
          </a:p>
        </p:txBody>
      </p:sp>
      <p:sp>
        <p:nvSpPr>
          <p:cNvPr id="15" name="Content Placeholder 2"/>
          <p:cNvSpPr txBox="1">
            <a:spLocks/>
          </p:cNvSpPr>
          <p:nvPr/>
        </p:nvSpPr>
        <p:spPr>
          <a:xfrm>
            <a:off x="2041236" y="1654064"/>
            <a:ext cx="5859965" cy="41364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300"/>
              </a:spcBef>
              <a:buFont typeface="+mj-lt"/>
              <a:buAutoNum type="arabicPeriod" startAt="4"/>
            </a:pPr>
            <a:r>
              <a:rPr lang="en-ZA" altLang="en-US" sz="2000" dirty="0"/>
              <a:t>  </a:t>
            </a:r>
          </a:p>
          <a:p>
            <a:pPr marL="538163" lvl="1" indent="-363538">
              <a:spcBef>
                <a:spcPts val="300"/>
              </a:spcBef>
              <a:buFont typeface="+mj-lt"/>
              <a:buAutoNum type="alphaLcParenR" startAt="3"/>
            </a:pPr>
            <a:r>
              <a:rPr lang="en-ZA" altLang="en-US" sz="2000" dirty="0" err="1"/>
              <a:t>Refiloe</a:t>
            </a:r>
            <a:r>
              <a:rPr lang="en-ZA" altLang="en-US" sz="2000" dirty="0"/>
              <a:t> falls into a new tax bracket and her tax will increase. </a:t>
            </a:r>
            <a:r>
              <a:rPr lang="en-ZA" altLang="en-US" sz="2000" b="1" dirty="0"/>
              <a:t>Tax bracket: </a:t>
            </a:r>
            <a:r>
              <a:rPr lang="en-ZA" altLang="en-US" sz="2000" dirty="0"/>
              <a:t>410 461 – 555 600 </a:t>
            </a:r>
          </a:p>
          <a:p>
            <a:pPr marL="538163" indent="0">
              <a:spcBef>
                <a:spcPts val="300"/>
              </a:spcBef>
              <a:buNone/>
              <a:tabLst>
                <a:tab pos="631825" algn="l"/>
              </a:tabLst>
            </a:pPr>
            <a:r>
              <a:rPr lang="en-ZA" altLang="en-US" sz="2000" b="1" dirty="0"/>
              <a:t>Annual tax payable </a:t>
            </a:r>
          </a:p>
          <a:p>
            <a:pPr marL="538163" indent="0">
              <a:spcBef>
                <a:spcPts val="300"/>
              </a:spcBef>
              <a:buNone/>
              <a:tabLst>
                <a:tab pos="631825" algn="l"/>
              </a:tabLst>
            </a:pPr>
            <a:r>
              <a:rPr lang="en-ZA" altLang="en-US" sz="2000" dirty="0"/>
              <a:t>= 97 225 + 36% of taxable income above 410 460   </a:t>
            </a:r>
          </a:p>
          <a:p>
            <a:pPr marL="538163" indent="0">
              <a:spcBef>
                <a:spcPts val="300"/>
              </a:spcBef>
              <a:buNone/>
              <a:tabLst>
                <a:tab pos="631825" algn="l"/>
              </a:tabLst>
            </a:pPr>
            <a:r>
              <a:rPr lang="en-ZA" altLang="en-US" sz="2000" dirty="0"/>
              <a:t>= 97 225 + 36% × (411 455,08 – 410 460)   </a:t>
            </a:r>
          </a:p>
          <a:p>
            <a:pPr marL="538163" indent="0">
              <a:spcBef>
                <a:spcPts val="300"/>
              </a:spcBef>
              <a:buNone/>
              <a:tabLst>
                <a:tab pos="631825" algn="l"/>
              </a:tabLst>
            </a:pPr>
            <a:r>
              <a:rPr lang="en-ZA" altLang="en-US" sz="2000" dirty="0"/>
              <a:t>= 97 225 + (36% × 995,08)   </a:t>
            </a:r>
          </a:p>
          <a:p>
            <a:pPr marL="538163" indent="0">
              <a:spcBef>
                <a:spcPts val="300"/>
              </a:spcBef>
              <a:buNone/>
              <a:tabLst>
                <a:tab pos="631825" algn="l"/>
              </a:tabLst>
            </a:pPr>
            <a:r>
              <a:rPr lang="en-ZA" altLang="en-US" sz="2000" dirty="0"/>
              <a:t>= 97 225 + 358,23   </a:t>
            </a:r>
          </a:p>
          <a:p>
            <a:pPr marL="538163" indent="0">
              <a:spcBef>
                <a:spcPts val="300"/>
              </a:spcBef>
              <a:buNone/>
              <a:tabLst>
                <a:tab pos="631825" algn="l"/>
              </a:tabLst>
            </a:pPr>
            <a:r>
              <a:rPr lang="en-ZA" altLang="en-US" sz="2000" dirty="0"/>
              <a:t>= R97 583,23</a:t>
            </a:r>
          </a:p>
          <a:p>
            <a:pPr marL="268288" indent="0">
              <a:spcBef>
                <a:spcPts val="300"/>
              </a:spcBef>
              <a:buNone/>
            </a:pPr>
            <a:r>
              <a:rPr lang="en-ZA" altLang="en-US" sz="2000" b="1" dirty="0"/>
              <a:t>    Deduct primary rebate: </a:t>
            </a:r>
          </a:p>
          <a:p>
            <a:pPr marL="268288" indent="0">
              <a:spcBef>
                <a:spcPts val="300"/>
              </a:spcBef>
              <a:buNone/>
            </a:pPr>
            <a:r>
              <a:rPr lang="en-ZA" altLang="en-US" sz="2000" dirty="0"/>
              <a:t>    97 583,23 – 13 635 = R83 948,23.</a:t>
            </a:r>
          </a:p>
          <a:p>
            <a:pPr marL="268288" indent="0">
              <a:spcBef>
                <a:spcPts val="300"/>
              </a:spcBef>
              <a:buNone/>
            </a:pPr>
            <a:r>
              <a:rPr lang="en-ZA" altLang="en-US" sz="2000" dirty="0"/>
              <a:t>    Her annual tax increases from R67 350,86 to </a:t>
            </a:r>
          </a:p>
          <a:p>
            <a:pPr marL="268288" indent="0">
              <a:spcBef>
                <a:spcPts val="300"/>
              </a:spcBef>
              <a:buNone/>
            </a:pPr>
            <a:r>
              <a:rPr lang="en-ZA" altLang="en-US" sz="2000" dirty="0"/>
              <a:t>    R83 948,23. This is an increase of 24,6%</a:t>
            </a:r>
          </a:p>
          <a:p>
            <a:pPr marL="538163" indent="0">
              <a:spcBef>
                <a:spcPts val="300"/>
              </a:spcBef>
              <a:buNone/>
              <a:tabLst>
                <a:tab pos="631825" algn="l"/>
              </a:tabLst>
            </a:pPr>
            <a:endParaRPr lang="en-ZA" altLang="en-US" sz="2000" dirty="0"/>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8.3</a:t>
            </a:r>
          </a:p>
        </p:txBody>
      </p:sp>
    </p:spTree>
    <p:extLst>
      <p:ext uri="{BB962C8B-B14F-4D97-AF65-F5344CB8AC3E}">
        <p14:creationId xmlns:p14="http://schemas.microsoft.com/office/powerpoint/2010/main" val="28436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fade">
                                      <p:cBhvr>
                                        <p:cTn id="10" dur="500"/>
                                        <p:tgtEl>
                                          <p:spTgt spid="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fade">
                                      <p:cBhvr>
                                        <p:cTn id="15" dur="500"/>
                                        <p:tgtEl>
                                          <p:spTgt spid="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5">
                                            <p:txEl>
                                              <p:pRg st="3" end="3"/>
                                            </p:txEl>
                                          </p:spTgt>
                                        </p:tgtEl>
                                        <p:attrNameLst>
                                          <p:attrName>style.visibility</p:attrName>
                                        </p:attrNameLst>
                                      </p:cBhvr>
                                      <p:to>
                                        <p:strVal val="visible"/>
                                      </p:to>
                                    </p:set>
                                    <p:animEffect transition="in" filter="fade">
                                      <p:cBhvr>
                                        <p:cTn id="20" dur="500"/>
                                        <p:tgtEl>
                                          <p:spTgt spid="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xEl>
                                              <p:pRg st="4" end="4"/>
                                            </p:txEl>
                                          </p:spTgt>
                                        </p:tgtEl>
                                        <p:attrNameLst>
                                          <p:attrName>style.visibility</p:attrName>
                                        </p:attrNameLst>
                                      </p:cBhvr>
                                      <p:to>
                                        <p:strVal val="visible"/>
                                      </p:to>
                                    </p:set>
                                    <p:animEffect transition="in" filter="fade">
                                      <p:cBhvr>
                                        <p:cTn id="25" dur="500"/>
                                        <p:tgtEl>
                                          <p:spTgt spid="1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5">
                                            <p:txEl>
                                              <p:pRg st="5" end="5"/>
                                            </p:txEl>
                                          </p:spTgt>
                                        </p:tgtEl>
                                        <p:attrNameLst>
                                          <p:attrName>style.visibility</p:attrName>
                                        </p:attrNameLst>
                                      </p:cBhvr>
                                      <p:to>
                                        <p:strVal val="visible"/>
                                      </p:to>
                                    </p:set>
                                    <p:animEffect transition="in" filter="fade">
                                      <p:cBhvr>
                                        <p:cTn id="30" dur="500"/>
                                        <p:tgtEl>
                                          <p:spTgt spid="1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
                                            <p:txEl>
                                              <p:pRg st="6" end="6"/>
                                            </p:txEl>
                                          </p:spTgt>
                                        </p:tgtEl>
                                        <p:attrNameLst>
                                          <p:attrName>style.visibility</p:attrName>
                                        </p:attrNameLst>
                                      </p:cBhvr>
                                      <p:to>
                                        <p:strVal val="visible"/>
                                      </p:to>
                                    </p:set>
                                    <p:animEffect transition="in" filter="fade">
                                      <p:cBhvr>
                                        <p:cTn id="35" dur="500"/>
                                        <p:tgtEl>
                                          <p:spTgt spid="15">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
                                            <p:txEl>
                                              <p:pRg st="7" end="7"/>
                                            </p:txEl>
                                          </p:spTgt>
                                        </p:tgtEl>
                                        <p:attrNameLst>
                                          <p:attrName>style.visibility</p:attrName>
                                        </p:attrNameLst>
                                      </p:cBhvr>
                                      <p:to>
                                        <p:strVal val="visible"/>
                                      </p:to>
                                    </p:set>
                                    <p:animEffect transition="in" filter="fade">
                                      <p:cBhvr>
                                        <p:cTn id="40" dur="500"/>
                                        <p:tgtEl>
                                          <p:spTgt spid="15">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xEl>
                                              <p:pRg st="8" end="8"/>
                                            </p:txEl>
                                          </p:spTgt>
                                        </p:tgtEl>
                                        <p:attrNameLst>
                                          <p:attrName>style.visibility</p:attrName>
                                        </p:attrNameLst>
                                      </p:cBhvr>
                                      <p:to>
                                        <p:strVal val="visible"/>
                                      </p:to>
                                    </p:set>
                                    <p:animEffect transition="in" filter="fade">
                                      <p:cBhvr>
                                        <p:cTn id="45" dur="500"/>
                                        <p:tgtEl>
                                          <p:spTgt spid="15">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5">
                                            <p:txEl>
                                              <p:pRg st="9" end="9"/>
                                            </p:txEl>
                                          </p:spTgt>
                                        </p:tgtEl>
                                        <p:attrNameLst>
                                          <p:attrName>style.visibility</p:attrName>
                                        </p:attrNameLst>
                                      </p:cBhvr>
                                      <p:to>
                                        <p:strVal val="visible"/>
                                      </p:to>
                                    </p:set>
                                    <p:animEffect transition="in" filter="fade">
                                      <p:cBhvr>
                                        <p:cTn id="50" dur="500"/>
                                        <p:tgtEl>
                                          <p:spTgt spid="15">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5">
                                            <p:txEl>
                                              <p:pRg st="10" end="10"/>
                                            </p:txEl>
                                          </p:spTgt>
                                        </p:tgtEl>
                                        <p:attrNameLst>
                                          <p:attrName>style.visibility</p:attrName>
                                        </p:attrNameLst>
                                      </p:cBhvr>
                                      <p:to>
                                        <p:strVal val="visible"/>
                                      </p:to>
                                    </p:set>
                                    <p:animEffect transition="in" filter="fade">
                                      <p:cBhvr>
                                        <p:cTn id="55" dur="500"/>
                                        <p:tgtEl>
                                          <p:spTgt spid="15">
                                            <p:txEl>
                                              <p:pRg st="10" end="1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5">
                                            <p:txEl>
                                              <p:pRg st="11" end="11"/>
                                            </p:txEl>
                                          </p:spTgt>
                                        </p:tgtEl>
                                        <p:attrNameLst>
                                          <p:attrName>style.visibility</p:attrName>
                                        </p:attrNameLst>
                                      </p:cBhvr>
                                      <p:to>
                                        <p:strVal val="visible"/>
                                      </p:to>
                                    </p:set>
                                    <p:animEffect transition="in" filter="fade">
                                      <p:cBhvr>
                                        <p:cTn id="60" dur="500"/>
                                        <p:tgtEl>
                                          <p:spTgt spid="1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lnSpcReduction="10000"/>
          </a:bodyPr>
          <a:lstStyle/>
          <a:p>
            <a:r>
              <a:rPr lang="en-ZA" dirty="0"/>
              <a:t>Unit 8.3 </a:t>
            </a:r>
          </a:p>
        </p:txBody>
      </p:sp>
      <p:sp>
        <p:nvSpPr>
          <p:cNvPr id="3" name="Content Placeholder 2"/>
          <p:cNvSpPr>
            <a:spLocks noGrp="1"/>
          </p:cNvSpPr>
          <p:nvPr>
            <p:ph sz="quarter" idx="10"/>
          </p:nvPr>
        </p:nvSpPr>
        <p:spPr/>
        <p:txBody>
          <a:bodyPr/>
          <a:lstStyle/>
          <a:p>
            <a:r>
              <a:rPr lang="en-ZA" dirty="0"/>
              <a:t>Exercise 8.3</a:t>
            </a:r>
          </a:p>
        </p:txBody>
      </p:sp>
      <p:sp>
        <p:nvSpPr>
          <p:cNvPr id="4" name="Text Placeholder 3"/>
          <p:cNvSpPr>
            <a:spLocks noGrp="1"/>
          </p:cNvSpPr>
          <p:nvPr>
            <p:ph type="body" idx="11"/>
          </p:nvPr>
        </p:nvSpPr>
        <p:spPr/>
        <p:txBody>
          <a:bodyPr>
            <a:normAutofit/>
          </a:bodyPr>
          <a:lstStyle/>
          <a:p>
            <a:r>
              <a:rPr lang="en-US" altLang="en-US" sz="2000" dirty="0"/>
              <a:t>Complete </a:t>
            </a:r>
            <a:r>
              <a:rPr lang="en-US" altLang="en-US" sz="2000" b="1" dirty="0"/>
              <a:t>Exercise 8.3 </a:t>
            </a:r>
            <a:r>
              <a:rPr lang="en-US" altLang="en-US" sz="2000" dirty="0"/>
              <a:t>on </a:t>
            </a:r>
            <a:r>
              <a:rPr lang="en-US" altLang="en-US" sz="2000" b="1" dirty="0"/>
              <a:t>page 182 </a:t>
            </a:r>
            <a:r>
              <a:rPr lang="en-US" altLang="en-US" sz="2000" dirty="0"/>
              <a:t>of your Student’s Book</a:t>
            </a:r>
            <a:endParaRPr lang="en-GB" altLang="en-US" sz="2000" dirty="0"/>
          </a:p>
        </p:txBody>
      </p:sp>
    </p:spTree>
    <p:extLst>
      <p:ext uri="{BB962C8B-B14F-4D97-AF65-F5344CB8AC3E}">
        <p14:creationId xmlns:p14="http://schemas.microsoft.com/office/powerpoint/2010/main" val="2470233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lnSpcReduction="10000"/>
          </a:bodyPr>
          <a:lstStyle/>
          <a:p>
            <a:r>
              <a:rPr lang="en-ZA" dirty="0"/>
              <a:t>Module 8</a:t>
            </a:r>
            <a:endParaRPr lang="en-GB" dirty="0"/>
          </a:p>
        </p:txBody>
      </p:sp>
      <p:sp>
        <p:nvSpPr>
          <p:cNvPr id="3" name="Content Placeholder 2"/>
          <p:cNvSpPr>
            <a:spLocks noGrp="1"/>
          </p:cNvSpPr>
          <p:nvPr>
            <p:ph sz="quarter" idx="10"/>
          </p:nvPr>
        </p:nvSpPr>
        <p:spPr/>
        <p:txBody>
          <a:bodyPr/>
          <a:lstStyle/>
          <a:p>
            <a:r>
              <a:rPr lang="en-US" altLang="en-US" dirty="0"/>
              <a:t>Module assessment</a:t>
            </a:r>
            <a:endParaRPr lang="en-GB" dirty="0"/>
          </a:p>
        </p:txBody>
      </p:sp>
      <p:sp>
        <p:nvSpPr>
          <p:cNvPr id="4" name="Text Placeholder 3"/>
          <p:cNvSpPr>
            <a:spLocks noGrp="1"/>
          </p:cNvSpPr>
          <p:nvPr>
            <p:ph type="body" idx="11"/>
          </p:nvPr>
        </p:nvSpPr>
        <p:spPr/>
        <p:txBody>
          <a:bodyPr>
            <a:normAutofit/>
          </a:bodyPr>
          <a:lstStyle/>
          <a:p>
            <a:r>
              <a:rPr lang="en-US" altLang="en-US" sz="2000" dirty="0"/>
              <a:t>Complete </a:t>
            </a:r>
            <a:r>
              <a:rPr lang="en-US" altLang="en-US" sz="2000" b="1" dirty="0"/>
              <a:t>Module assessment </a:t>
            </a:r>
            <a:r>
              <a:rPr lang="en-US" altLang="en-US" sz="2000" dirty="0"/>
              <a:t>on </a:t>
            </a:r>
            <a:r>
              <a:rPr lang="en-US" altLang="en-US" sz="2000" b="1" dirty="0"/>
              <a:t>page 183 </a:t>
            </a:r>
            <a:r>
              <a:rPr lang="en-US" altLang="en-US" sz="2000" dirty="0"/>
              <a:t>of your Student’s Book</a:t>
            </a:r>
            <a:endParaRPr lang="en-GB" altLang="en-US" sz="2000" dirty="0"/>
          </a:p>
        </p:txBody>
      </p:sp>
    </p:spTree>
    <p:extLst>
      <p:ext uri="{BB962C8B-B14F-4D97-AF65-F5344CB8AC3E}">
        <p14:creationId xmlns:p14="http://schemas.microsoft.com/office/powerpoint/2010/main" val="3585999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a:latin typeface="+mn-lt"/>
              </a:rPr>
              <a:t>Overview</a:t>
            </a:r>
            <a:endParaRPr lang="en-GB" b="1" dirty="0">
              <a:latin typeface="+mn-lt"/>
            </a:endParaRPr>
          </a:p>
        </p:txBody>
      </p:sp>
      <p:sp>
        <p:nvSpPr>
          <p:cNvPr id="3" name="Content Placeholder 2"/>
          <p:cNvSpPr>
            <a:spLocks noGrp="1"/>
          </p:cNvSpPr>
          <p:nvPr>
            <p:ph idx="1"/>
          </p:nvPr>
        </p:nvSpPr>
        <p:spPr/>
        <p:txBody>
          <a:bodyPr/>
          <a:lstStyle/>
          <a:p>
            <a:pPr marL="0" indent="0">
              <a:buNone/>
            </a:pPr>
            <a:r>
              <a:rPr lang="en-ZA" dirty="0"/>
              <a:t>8.1	Value-added Tax (VAT)</a:t>
            </a:r>
          </a:p>
          <a:p>
            <a:pPr marL="0" indent="0">
              <a:buNone/>
            </a:pPr>
            <a:r>
              <a:rPr lang="en-ZA" dirty="0"/>
              <a:t>8.2	Information and calculations on a payslip</a:t>
            </a:r>
          </a:p>
          <a:p>
            <a:pPr marL="0" indent="0">
              <a:buNone/>
            </a:pPr>
            <a:r>
              <a:rPr lang="en-ZA" dirty="0"/>
              <a:t>8.2	Understanding personal income tax</a:t>
            </a:r>
            <a:endParaRPr lang="en-GB" dirty="0"/>
          </a:p>
        </p:txBody>
      </p:sp>
    </p:spTree>
    <p:extLst>
      <p:ext uri="{BB962C8B-B14F-4D97-AF65-F5344CB8AC3E}">
        <p14:creationId xmlns:p14="http://schemas.microsoft.com/office/powerpoint/2010/main" val="864896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732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08958" y="1388852"/>
            <a:ext cx="7668884" cy="2863971"/>
          </a:xfrm>
          <a:prstGeom prst="rect">
            <a:avLst/>
          </a:prstGeom>
          <a:solidFill>
            <a:srgbClr val="9CD0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2" name="Title 1"/>
          <p:cNvSpPr>
            <a:spLocks noGrp="1"/>
          </p:cNvSpPr>
          <p:nvPr>
            <p:ph type="title"/>
          </p:nvPr>
        </p:nvSpPr>
        <p:spPr/>
        <p:txBody>
          <a:bodyPr/>
          <a:lstStyle/>
          <a:p>
            <a:r>
              <a:rPr lang="en-ZA" dirty="0"/>
              <a:t>Value-added Tax (VAT)</a:t>
            </a:r>
          </a:p>
        </p:txBody>
      </p:sp>
      <p:sp>
        <p:nvSpPr>
          <p:cNvPr id="3" name="Content Placeholder 2"/>
          <p:cNvSpPr>
            <a:spLocks noGrp="1"/>
          </p:cNvSpPr>
          <p:nvPr>
            <p:ph idx="1"/>
          </p:nvPr>
        </p:nvSpPr>
        <p:spPr>
          <a:xfrm>
            <a:off x="399289" y="4321833"/>
            <a:ext cx="7905751" cy="1755777"/>
          </a:xfrm>
        </p:spPr>
        <p:txBody>
          <a:bodyPr/>
          <a:lstStyle/>
          <a:p>
            <a:r>
              <a:rPr lang="en-ZA" sz="2000" dirty="0"/>
              <a:t>When we do business transactions, we pay </a:t>
            </a:r>
            <a:r>
              <a:rPr lang="en-ZA" sz="2000" b="1" dirty="0"/>
              <a:t>14% VAT </a:t>
            </a:r>
            <a:r>
              <a:rPr lang="en-ZA" sz="2000" dirty="0"/>
              <a:t>on most goods and services. </a:t>
            </a:r>
          </a:p>
          <a:p>
            <a:r>
              <a:rPr lang="en-ZA" sz="2000" dirty="0"/>
              <a:t>Every month those businesses (also called vendors) pay the VAT to the South African Revenue Service (SARS). </a:t>
            </a:r>
          </a:p>
          <a:p>
            <a:r>
              <a:rPr lang="en-ZA" sz="2000" dirty="0"/>
              <a:t>In other words, businesses collect VAT on behalf of SARS.</a:t>
            </a:r>
          </a:p>
          <a:p>
            <a:endParaRPr lang="en-ZA" sz="2000" dirty="0"/>
          </a:p>
        </p:txBody>
      </p:sp>
      <p:sp>
        <p:nvSpPr>
          <p:cNvPr id="4" name="Text Placeholder 3"/>
          <p:cNvSpPr>
            <a:spLocks noGrp="1"/>
          </p:cNvSpPr>
          <p:nvPr>
            <p:ph type="body" sz="quarter" idx="10"/>
          </p:nvPr>
        </p:nvSpPr>
        <p:spPr/>
        <p:txBody>
          <a:bodyPr/>
          <a:lstStyle/>
          <a:p>
            <a:r>
              <a:rPr lang="en-ZA" dirty="0">
                <a:solidFill>
                  <a:schemeClr val="bg1">
                    <a:lumMod val="65000"/>
                  </a:schemeClr>
                </a:solidFill>
              </a:rPr>
              <a:t>Unit 8.1</a:t>
            </a:r>
            <a:endParaRPr lang="en-GB" dirty="0">
              <a:solidFill>
                <a:schemeClr val="bg1">
                  <a:lumMod val="65000"/>
                </a:schemeClr>
              </a:solidFill>
            </a:endParaRPr>
          </a:p>
        </p:txBody>
      </p:sp>
      <p:sp>
        <p:nvSpPr>
          <p:cNvPr id="8" name="Rectangle 7"/>
          <p:cNvSpPr/>
          <p:nvPr/>
        </p:nvSpPr>
        <p:spPr>
          <a:xfrm>
            <a:off x="2635463" y="1059098"/>
            <a:ext cx="3393878" cy="2646878"/>
          </a:xfrm>
          <a:prstGeom prst="rect">
            <a:avLst/>
          </a:prstGeom>
          <a:noFill/>
        </p:spPr>
        <p:txBody>
          <a:bodyPr wrap="none" lIns="91440" tIns="45720" rIns="91440" bIns="45720">
            <a:spAutoFit/>
          </a:bodyPr>
          <a:lstStyle/>
          <a:p>
            <a:pPr algn="ctr"/>
            <a:r>
              <a:rPr lang="en-US" sz="16600" b="0" cap="none" spc="0" dirty="0">
                <a:ln w="0"/>
                <a:solidFill>
                  <a:schemeClr val="bg1"/>
                </a:solidFill>
                <a:effectLst>
                  <a:outerShdw blurRad="38100" dist="19050" dir="2700000" algn="tl" rotWithShape="0">
                    <a:schemeClr val="dk1">
                      <a:alpha val="40000"/>
                    </a:schemeClr>
                  </a:outerShdw>
                </a:effectLst>
              </a:rPr>
              <a:t>VAT</a:t>
            </a:r>
          </a:p>
        </p:txBody>
      </p:sp>
      <p:sp>
        <p:nvSpPr>
          <p:cNvPr id="9" name="Rectangle 8"/>
          <p:cNvSpPr/>
          <p:nvPr/>
        </p:nvSpPr>
        <p:spPr>
          <a:xfrm>
            <a:off x="2740726" y="3140664"/>
            <a:ext cx="3255635" cy="646331"/>
          </a:xfrm>
          <a:prstGeom prst="rect">
            <a:avLst/>
          </a:prstGeom>
          <a:noFill/>
        </p:spPr>
        <p:txBody>
          <a:bodyPr wrap="none" lIns="91440" tIns="45720" rIns="91440" bIns="45720">
            <a:spAutoFit/>
          </a:bodyPr>
          <a:lstStyle/>
          <a:p>
            <a:pPr algn="ctr"/>
            <a:r>
              <a:rPr lang="en-US" sz="3600" b="0" cap="none" spc="0" dirty="0">
                <a:ln w="0"/>
                <a:solidFill>
                  <a:schemeClr val="bg1"/>
                </a:solidFill>
                <a:effectLst>
                  <a:outerShdw blurRad="38100" dist="19050" dir="2700000" algn="tl" rotWithShape="0">
                    <a:schemeClr val="dk1">
                      <a:alpha val="40000"/>
                    </a:schemeClr>
                  </a:outerShdw>
                </a:effectLst>
              </a:rPr>
              <a:t>Value Added Tax</a:t>
            </a:r>
          </a:p>
        </p:txBody>
      </p:sp>
      <p:sp>
        <p:nvSpPr>
          <p:cNvPr id="11" name="TextBox 10"/>
          <p:cNvSpPr txBox="1"/>
          <p:nvPr/>
        </p:nvSpPr>
        <p:spPr>
          <a:xfrm>
            <a:off x="1298365" y="3680872"/>
            <a:ext cx="6176178" cy="400110"/>
          </a:xfrm>
          <a:prstGeom prst="rect">
            <a:avLst/>
          </a:prstGeom>
          <a:noFill/>
        </p:spPr>
        <p:txBody>
          <a:bodyPr wrap="none" rtlCol="0">
            <a:spAutoFit/>
          </a:bodyPr>
          <a:lstStyle/>
          <a:p>
            <a:r>
              <a:rPr lang="en-ZA" sz="2000" dirty="0">
                <a:ln w="0"/>
                <a:solidFill>
                  <a:schemeClr val="bg1"/>
                </a:solidFill>
                <a:effectLst>
                  <a:outerShdw blurRad="38100" dist="19050" dir="2700000" algn="tl" rotWithShape="0">
                    <a:schemeClr val="dk1">
                      <a:alpha val="40000"/>
                    </a:schemeClr>
                  </a:outerShdw>
                </a:effectLst>
              </a:rPr>
              <a:t>is the tax charged when we purchase goods and services. </a:t>
            </a:r>
          </a:p>
        </p:txBody>
      </p:sp>
    </p:spTree>
    <p:extLst>
      <p:ext uri="{BB962C8B-B14F-4D97-AF65-F5344CB8AC3E}">
        <p14:creationId xmlns:p14="http://schemas.microsoft.com/office/powerpoint/2010/main" val="3671730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400" dirty="0"/>
              <a:t>VAT-inclusive and VAT-exclusive</a:t>
            </a:r>
            <a:endParaRPr lang="en-GB" sz="4400" dirty="0"/>
          </a:p>
        </p:txBody>
      </p:sp>
      <p:sp>
        <p:nvSpPr>
          <p:cNvPr id="3" name="Content Placeholder 2"/>
          <p:cNvSpPr>
            <a:spLocks noGrp="1"/>
          </p:cNvSpPr>
          <p:nvPr>
            <p:ph idx="1"/>
          </p:nvPr>
        </p:nvSpPr>
        <p:spPr>
          <a:xfrm>
            <a:off x="381001" y="1633364"/>
            <a:ext cx="7905751" cy="4129939"/>
          </a:xfrm>
        </p:spPr>
        <p:txBody>
          <a:bodyPr/>
          <a:lstStyle/>
          <a:p>
            <a:endParaRPr lang="en-ZA" dirty="0"/>
          </a:p>
          <a:p>
            <a:endParaRPr lang="en-ZA" dirty="0"/>
          </a:p>
          <a:p>
            <a:endParaRPr lang="en-ZA" sz="800" dirty="0"/>
          </a:p>
          <a:p>
            <a:endParaRPr lang="en-ZA" dirty="0"/>
          </a:p>
          <a:p>
            <a:pPr marL="182563" indent="-182563">
              <a:buFont typeface="Arial" panose="020B0604020202020204" pitchFamily="34" charset="0"/>
              <a:buChar char="•"/>
            </a:pPr>
            <a:r>
              <a:rPr lang="en-ZA" dirty="0"/>
              <a:t>Most prices are advertised as being VAT-inclusive meaning that the VAT payable is part of the advertised price.</a:t>
            </a:r>
          </a:p>
          <a:p>
            <a:endParaRPr lang="en-ZA" dirty="0"/>
          </a:p>
          <a:p>
            <a:endParaRPr lang="en-ZA" dirty="0"/>
          </a:p>
          <a:p>
            <a:endParaRPr lang="en-ZA" dirty="0"/>
          </a:p>
          <a:p>
            <a:endParaRPr lang="en-ZA" sz="100" dirty="0"/>
          </a:p>
          <a:p>
            <a:pPr marL="182563" indent="-182563">
              <a:buFont typeface="Arial" panose="020B0604020202020204" pitchFamily="34" charset="0"/>
              <a:buChar char="•"/>
            </a:pPr>
            <a:r>
              <a:rPr lang="en-ZA" dirty="0"/>
              <a:t>The price can also be shown excluding VAT and the VAT value would be added to the advertised price. </a:t>
            </a:r>
          </a:p>
          <a:p>
            <a:endParaRPr lang="en-ZA" dirty="0"/>
          </a:p>
          <a:p>
            <a:endParaRPr lang="en-GB" dirty="0"/>
          </a:p>
        </p:txBody>
      </p:sp>
      <p:sp>
        <p:nvSpPr>
          <p:cNvPr id="4" name="Text Placeholder 3"/>
          <p:cNvSpPr>
            <a:spLocks noGrp="1"/>
          </p:cNvSpPr>
          <p:nvPr>
            <p:ph type="body" sz="quarter" idx="10"/>
          </p:nvPr>
        </p:nvSpPr>
        <p:spPr>
          <a:xfrm>
            <a:off x="381001" y="1191712"/>
            <a:ext cx="7905751" cy="301871"/>
          </a:xfrm>
        </p:spPr>
        <p:txBody>
          <a:bodyPr/>
          <a:lstStyle/>
          <a:p>
            <a:r>
              <a:rPr lang="en-ZA" dirty="0"/>
              <a:t>Unit 8.1</a:t>
            </a:r>
            <a:endParaRPr lang="en-GB" dirty="0"/>
          </a:p>
        </p:txBody>
      </p:sp>
      <p:sp>
        <p:nvSpPr>
          <p:cNvPr id="5" name="Cube 4"/>
          <p:cNvSpPr/>
          <p:nvPr/>
        </p:nvSpPr>
        <p:spPr>
          <a:xfrm>
            <a:off x="2572866" y="1850028"/>
            <a:ext cx="1999134" cy="1128489"/>
          </a:xfrm>
          <a:prstGeom prst="cube">
            <a:avLst/>
          </a:prstGeom>
          <a:solidFill>
            <a:srgbClr val="4BB3B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64AFA8"/>
              </a:solidFill>
            </a:endParaRPr>
          </a:p>
        </p:txBody>
      </p:sp>
      <p:sp>
        <p:nvSpPr>
          <p:cNvPr id="6" name="TextBox 5"/>
          <p:cNvSpPr txBox="1"/>
          <p:nvPr/>
        </p:nvSpPr>
        <p:spPr>
          <a:xfrm>
            <a:off x="2546362" y="2078069"/>
            <a:ext cx="1870319" cy="830997"/>
          </a:xfrm>
          <a:prstGeom prst="rect">
            <a:avLst/>
          </a:prstGeom>
          <a:noFill/>
        </p:spPr>
        <p:txBody>
          <a:bodyPr wrap="square" rtlCol="0">
            <a:spAutoFit/>
          </a:bodyPr>
          <a:lstStyle/>
          <a:p>
            <a:r>
              <a:rPr lang="en-ZA" sz="3200" b="1" dirty="0">
                <a:ln w="0"/>
                <a:effectLst>
                  <a:outerShdw blurRad="38100" dist="19050" dir="2700000" algn="tl" rotWithShape="0">
                    <a:schemeClr val="dk1">
                      <a:alpha val="40000"/>
                    </a:schemeClr>
                  </a:outerShdw>
                </a:effectLst>
              </a:rPr>
              <a:t>VAT </a:t>
            </a:r>
            <a:r>
              <a:rPr lang="en-ZA" sz="2000" b="1" dirty="0">
                <a:ln w="0"/>
                <a:effectLst>
                  <a:outerShdw blurRad="38100" dist="19050" dir="2700000" algn="tl" rotWithShape="0">
                    <a:schemeClr val="dk1">
                      <a:alpha val="40000"/>
                    </a:schemeClr>
                  </a:outerShdw>
                </a:effectLst>
              </a:rPr>
              <a:t>included</a:t>
            </a:r>
            <a:r>
              <a:rPr lang="en-ZA" sz="4800" b="1" dirty="0">
                <a:ln w="0"/>
                <a:effectLst>
                  <a:outerShdw blurRad="38100" dist="19050" dir="2700000" algn="tl" rotWithShape="0">
                    <a:schemeClr val="dk1">
                      <a:alpha val="40000"/>
                    </a:schemeClr>
                  </a:outerShdw>
                </a:effectLst>
              </a:rPr>
              <a:t> </a:t>
            </a:r>
            <a:endParaRPr lang="en-GB" sz="4800" b="1" dirty="0">
              <a:ln w="0"/>
              <a:effectLst>
                <a:outerShdw blurRad="38100" dist="19050" dir="2700000" algn="tl" rotWithShape="0">
                  <a:schemeClr val="dk1">
                    <a:alpha val="40000"/>
                  </a:schemeClr>
                </a:outerShdw>
              </a:effectLst>
            </a:endParaRPr>
          </a:p>
        </p:txBody>
      </p:sp>
      <p:sp>
        <p:nvSpPr>
          <p:cNvPr id="7" name="Cube 6"/>
          <p:cNvSpPr/>
          <p:nvPr/>
        </p:nvSpPr>
        <p:spPr>
          <a:xfrm>
            <a:off x="2572867" y="3845861"/>
            <a:ext cx="1172620" cy="1128489"/>
          </a:xfrm>
          <a:prstGeom prst="cube">
            <a:avLst/>
          </a:prstGeom>
          <a:solidFill>
            <a:srgbClr val="9CCB4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64AFA8"/>
              </a:solidFill>
            </a:endParaRPr>
          </a:p>
        </p:txBody>
      </p:sp>
      <p:sp>
        <p:nvSpPr>
          <p:cNvPr id="8" name="TextBox 7"/>
          <p:cNvSpPr txBox="1"/>
          <p:nvPr/>
        </p:nvSpPr>
        <p:spPr>
          <a:xfrm>
            <a:off x="4290903" y="3994606"/>
            <a:ext cx="1870320" cy="830997"/>
          </a:xfrm>
          <a:prstGeom prst="rect">
            <a:avLst/>
          </a:prstGeom>
          <a:noFill/>
        </p:spPr>
        <p:txBody>
          <a:bodyPr wrap="none" rtlCol="0">
            <a:spAutoFit/>
          </a:bodyPr>
          <a:lstStyle/>
          <a:p>
            <a:r>
              <a:rPr lang="en-ZA" sz="4800" b="1" dirty="0">
                <a:ln w="0"/>
                <a:effectLst>
                  <a:outerShdw blurRad="38100" dist="19050" dir="2700000" algn="tl" rotWithShape="0">
                    <a:schemeClr val="dk1">
                      <a:alpha val="40000"/>
                    </a:schemeClr>
                  </a:outerShdw>
                </a:effectLst>
              </a:rPr>
              <a:t>+  VAT </a:t>
            </a:r>
            <a:endParaRPr lang="en-GB" sz="4800" b="1" dirty="0">
              <a:ln w="0"/>
              <a:effectLst>
                <a:outerShdw blurRad="38100" dist="19050" dir="2700000" algn="tl" rotWithShape="0">
                  <a:schemeClr val="dk1">
                    <a:alpha val="40000"/>
                  </a:schemeClr>
                </a:outerShdw>
              </a:effectLst>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9750" y="2134301"/>
            <a:ext cx="2922306" cy="3452998"/>
          </a:xfrm>
          <a:prstGeom prst="rect">
            <a:avLst/>
          </a:prstGeom>
          <a:noFill/>
          <a:ln>
            <a:noFill/>
          </a:ln>
        </p:spPr>
      </p:pic>
    </p:spTree>
    <p:extLst>
      <p:ext uri="{BB962C8B-B14F-4D97-AF65-F5344CB8AC3E}">
        <p14:creationId xmlns:p14="http://schemas.microsoft.com/office/powerpoint/2010/main" val="423738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 fill="hold"/>
                                        <p:tgtEl>
                                          <p:spTgt spid="8"/>
                                        </p:tgtEl>
                                        <p:attrNameLst>
                                          <p:attrName>ppt_w</p:attrName>
                                        </p:attrNameLst>
                                      </p:cBhvr>
                                      <p:tavLst>
                                        <p:tav tm="0">
                                          <p:val>
                                            <p:fltVal val="0"/>
                                          </p:val>
                                        </p:tav>
                                        <p:tav tm="100000">
                                          <p:val>
                                            <p:strVal val="#ppt_w"/>
                                          </p:val>
                                        </p:tav>
                                      </p:tavLst>
                                    </p:anim>
                                    <p:anim calcmode="lin" valueType="num">
                                      <p:cBhvr>
                                        <p:cTn id="39" dur="500" fill="hold"/>
                                        <p:tgtEl>
                                          <p:spTgt spid="8"/>
                                        </p:tgtEl>
                                        <p:attrNameLst>
                                          <p:attrName>ppt_h</p:attrName>
                                        </p:attrNameLst>
                                      </p:cBhvr>
                                      <p:tavLst>
                                        <p:tav tm="0">
                                          <p:val>
                                            <p:fltVal val="0"/>
                                          </p:val>
                                        </p:tav>
                                        <p:tav tm="100000">
                                          <p:val>
                                            <p:strVal val="#ppt_h"/>
                                          </p:val>
                                        </p:tav>
                                      </p:tavLst>
                                    </p:anim>
                                    <p:animEffect transition="in" filter="fade">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p:bldP spid="7"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89" y="1947672"/>
            <a:ext cx="7813058" cy="4129939"/>
          </a:xfrm>
        </p:spPr>
        <p:txBody>
          <a:bodyPr/>
          <a:lstStyle/>
          <a:p>
            <a:r>
              <a:rPr lang="en-ZA" b="1" dirty="0"/>
              <a:t>How is this done?</a:t>
            </a:r>
          </a:p>
          <a:p>
            <a:r>
              <a:rPr lang="en-ZA" dirty="0"/>
              <a:t>A plumber gives a customer a quote for R1 845,00. The price does not include VAT. To calculate the VAT: </a:t>
            </a:r>
          </a:p>
          <a:p>
            <a:pPr algn="ctr"/>
            <a:r>
              <a:rPr lang="en-ZA" sz="2400" b="1" dirty="0">
                <a:solidFill>
                  <a:srgbClr val="9CD043"/>
                </a:solidFill>
              </a:rPr>
              <a:t>14% × R1 845 = R258,30                                                                                 The total cost that the customer will pay </a:t>
            </a:r>
          </a:p>
          <a:p>
            <a:pPr algn="ctr"/>
            <a:r>
              <a:rPr lang="en-ZA" sz="2400" b="1" dirty="0">
                <a:solidFill>
                  <a:srgbClr val="9CD043"/>
                </a:solidFill>
              </a:rPr>
              <a:t>= R1 845 + R258,30 </a:t>
            </a:r>
          </a:p>
          <a:p>
            <a:pPr algn="ctr"/>
            <a:r>
              <a:rPr lang="en-ZA" sz="2400" b="1" dirty="0">
                <a:solidFill>
                  <a:srgbClr val="9CD043"/>
                </a:solidFill>
              </a:rPr>
              <a:t>= R2 103,30</a:t>
            </a:r>
          </a:p>
        </p:txBody>
      </p:sp>
      <p:sp>
        <p:nvSpPr>
          <p:cNvPr id="2" name="Title 1"/>
          <p:cNvSpPr>
            <a:spLocks noGrp="1"/>
          </p:cNvSpPr>
          <p:nvPr>
            <p:ph type="title"/>
          </p:nvPr>
        </p:nvSpPr>
        <p:spPr/>
        <p:txBody>
          <a:bodyPr/>
          <a:lstStyle/>
          <a:p>
            <a:r>
              <a:rPr lang="en-ZA" sz="4400" dirty="0"/>
              <a:t>Calculating VAT on VAT–exclusive prices</a:t>
            </a:r>
            <a:endParaRPr lang="en-GB" sz="4400" dirty="0"/>
          </a:p>
        </p:txBody>
      </p:sp>
      <p:sp>
        <p:nvSpPr>
          <p:cNvPr id="4" name="Text Placeholder 3"/>
          <p:cNvSpPr>
            <a:spLocks noGrp="1"/>
          </p:cNvSpPr>
          <p:nvPr>
            <p:ph type="body" sz="quarter" idx="10"/>
          </p:nvPr>
        </p:nvSpPr>
        <p:spPr>
          <a:xfrm>
            <a:off x="399289" y="1597813"/>
            <a:ext cx="7905751" cy="301871"/>
          </a:xfrm>
        </p:spPr>
        <p:txBody>
          <a:bodyPr/>
          <a:lstStyle/>
          <a:p>
            <a:r>
              <a:rPr lang="en-ZA" dirty="0"/>
              <a:t>Unit 8.1</a:t>
            </a:r>
            <a:endParaRPr lang="en-GB" dirty="0"/>
          </a:p>
        </p:txBody>
      </p:sp>
      <p:sp>
        <p:nvSpPr>
          <p:cNvPr id="7" name="Rectangle 6"/>
          <p:cNvSpPr/>
          <p:nvPr/>
        </p:nvSpPr>
        <p:spPr>
          <a:xfrm>
            <a:off x="453056" y="4759477"/>
            <a:ext cx="7487323" cy="1372990"/>
          </a:xfrm>
          <a:prstGeom prst="rect">
            <a:avLst/>
          </a:prstGeom>
          <a:noFill/>
          <a:ln w="38100">
            <a:solidFill>
              <a:srgbClr val="B4DB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sp>
        <p:nvSpPr>
          <p:cNvPr id="8" name="TextBox 7"/>
          <p:cNvSpPr txBox="1"/>
          <p:nvPr/>
        </p:nvSpPr>
        <p:spPr>
          <a:xfrm>
            <a:off x="2786997" y="5131521"/>
            <a:ext cx="4903330" cy="461665"/>
          </a:xfrm>
          <a:prstGeom prst="rect">
            <a:avLst/>
          </a:prstGeom>
          <a:noFill/>
        </p:spPr>
        <p:txBody>
          <a:bodyPr wrap="none" rtlCol="0">
            <a:spAutoFit/>
          </a:bodyPr>
          <a:lstStyle/>
          <a:p>
            <a:r>
              <a:rPr lang="en-ZA" sz="2400" b="1" dirty="0"/>
              <a:t>Inclusive VAT is 14% of the item price</a:t>
            </a:r>
          </a:p>
        </p:txBody>
      </p:sp>
      <p:grpSp>
        <p:nvGrpSpPr>
          <p:cNvPr id="10" name="Group 9"/>
          <p:cNvGrpSpPr/>
          <p:nvPr/>
        </p:nvGrpSpPr>
        <p:grpSpPr>
          <a:xfrm>
            <a:off x="531671" y="4267200"/>
            <a:ext cx="1721199" cy="2065615"/>
            <a:chOff x="388855" y="3010183"/>
            <a:chExt cx="1849376" cy="2287242"/>
          </a:xfrm>
        </p:grpSpPr>
        <p:sp>
          <p:nvSpPr>
            <p:cNvPr id="11" name="TextBox 10"/>
            <p:cNvSpPr txBox="1"/>
            <p:nvPr/>
          </p:nvSpPr>
          <p:spPr>
            <a:xfrm rot="20773907">
              <a:off x="388855" y="3010183"/>
              <a:ext cx="1274920" cy="475813"/>
            </a:xfrm>
            <a:prstGeom prst="rect">
              <a:avLst/>
            </a:prstGeom>
            <a:solidFill>
              <a:schemeClr val="bg1"/>
            </a:solidFill>
          </p:spPr>
          <p:txBody>
            <a:bodyPr wrap="none" rtlCol="0">
              <a:spAutoFit/>
            </a:bodyPr>
            <a:lstStyle/>
            <a:p>
              <a:r>
                <a:rPr lang="en-ZA" sz="2300" b="1" dirty="0">
                  <a:solidFill>
                    <a:srgbClr val="4BB3B5"/>
                  </a:solidFill>
                </a:rPr>
                <a:t>Formula</a:t>
              </a: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9289" y="3236232"/>
              <a:ext cx="1838942" cy="2061193"/>
            </a:xfrm>
            <a:prstGeom prst="rect">
              <a:avLst/>
            </a:prstGeom>
          </p:spPr>
        </p:pic>
      </p:gr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4947" y="2170607"/>
            <a:ext cx="2922306" cy="3452998"/>
          </a:xfrm>
          <a:prstGeom prst="rect">
            <a:avLst/>
          </a:prstGeom>
          <a:noFill/>
          <a:ln>
            <a:noFill/>
          </a:ln>
        </p:spPr>
      </p:pic>
    </p:spTree>
    <p:extLst>
      <p:ext uri="{BB962C8B-B14F-4D97-AF65-F5344CB8AC3E}">
        <p14:creationId xmlns:p14="http://schemas.microsoft.com/office/powerpoint/2010/main" val="248012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750" fill="hold"/>
                                        <p:tgtEl>
                                          <p:spTgt spid="10"/>
                                        </p:tgtEl>
                                        <p:attrNameLst>
                                          <p:attrName>ppt_w</p:attrName>
                                        </p:attrNameLst>
                                      </p:cBhvr>
                                      <p:tavLst>
                                        <p:tav tm="0">
                                          <p:val>
                                            <p:fltVal val="0"/>
                                          </p:val>
                                        </p:tav>
                                        <p:tav tm="100000">
                                          <p:val>
                                            <p:strVal val="#ppt_w"/>
                                          </p:val>
                                        </p:tav>
                                      </p:tavLst>
                                    </p:anim>
                                    <p:anim calcmode="lin" valueType="num">
                                      <p:cBhvr>
                                        <p:cTn id="42" dur="750" fill="hold"/>
                                        <p:tgtEl>
                                          <p:spTgt spid="10"/>
                                        </p:tgtEl>
                                        <p:attrNameLst>
                                          <p:attrName>ppt_h</p:attrName>
                                        </p:attrNameLst>
                                      </p:cBhvr>
                                      <p:tavLst>
                                        <p:tav tm="0">
                                          <p:val>
                                            <p:fltVal val="0"/>
                                          </p:val>
                                        </p:tav>
                                        <p:tav tm="100000">
                                          <p:val>
                                            <p:strVal val="#ppt_h"/>
                                          </p:val>
                                        </p:tav>
                                      </p:tavLst>
                                    </p:anim>
                                    <p:anim calcmode="lin" valueType="num">
                                      <p:cBhvr>
                                        <p:cTn id="43" dur="750" fill="hold"/>
                                        <p:tgtEl>
                                          <p:spTgt spid="10"/>
                                        </p:tgtEl>
                                        <p:attrNameLst>
                                          <p:attrName>style.rotation</p:attrName>
                                        </p:attrNameLst>
                                      </p:cBhvr>
                                      <p:tavLst>
                                        <p:tav tm="0">
                                          <p:val>
                                            <p:fltVal val="90"/>
                                          </p:val>
                                        </p:tav>
                                        <p:tav tm="100000">
                                          <p:val>
                                            <p:fltVal val="0"/>
                                          </p:val>
                                        </p:tav>
                                      </p:tavLst>
                                    </p:anim>
                                    <p:animEffect transition="in" filter="fade">
                                      <p:cBhvr>
                                        <p:cTn id="44" dur="750"/>
                                        <p:tgtEl>
                                          <p:spTgt spid="10"/>
                                        </p:tgtEl>
                                      </p:cBhvr>
                                    </p:animEffect>
                                  </p:childTnLst>
                                </p:cTn>
                              </p:par>
                              <p:par>
                                <p:cTn id="45" presetID="21" presetClass="entr" presetSubtype="1" fill="hold" grpId="0" nodeType="with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heel(1)">
                                      <p:cBhvr>
                                        <p:cTn id="47" dur="10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37"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000"/>
                                        <p:tgtEl>
                                          <p:spTgt spid="8"/>
                                        </p:tgtEl>
                                      </p:cBhvr>
                                    </p:animEffect>
                                    <p:anim calcmode="lin" valueType="num">
                                      <p:cBhvr>
                                        <p:cTn id="53" dur="1000" fill="hold"/>
                                        <p:tgtEl>
                                          <p:spTgt spid="8"/>
                                        </p:tgtEl>
                                        <p:attrNameLst>
                                          <p:attrName>ppt_x</p:attrName>
                                        </p:attrNameLst>
                                      </p:cBhvr>
                                      <p:tavLst>
                                        <p:tav tm="0">
                                          <p:val>
                                            <p:strVal val="#ppt_x"/>
                                          </p:val>
                                        </p:tav>
                                        <p:tav tm="100000">
                                          <p:val>
                                            <p:strVal val="#ppt_x"/>
                                          </p:val>
                                        </p:tav>
                                      </p:tavLst>
                                    </p:anim>
                                    <p:anim calcmode="lin" valueType="num">
                                      <p:cBhvr>
                                        <p:cTn id="54" dur="900" decel="100000" fill="hold"/>
                                        <p:tgtEl>
                                          <p:spTgt spid="8"/>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Example 8.1 page 177</a:t>
            </a:r>
            <a:endParaRPr lang="en-GB" dirty="0"/>
          </a:p>
        </p:txBody>
      </p:sp>
      <p:sp>
        <p:nvSpPr>
          <p:cNvPr id="4" name="Text Placeholder 3"/>
          <p:cNvSpPr>
            <a:spLocks noGrp="1"/>
          </p:cNvSpPr>
          <p:nvPr>
            <p:ph type="body" sz="quarter" idx="10"/>
          </p:nvPr>
        </p:nvSpPr>
        <p:spPr/>
        <p:txBody>
          <a:bodyPr/>
          <a:lstStyle/>
          <a:p>
            <a:r>
              <a:rPr lang="en-GB" dirty="0">
                <a:solidFill>
                  <a:schemeClr val="bg1">
                    <a:lumMod val="65000"/>
                  </a:schemeClr>
                </a:solidFill>
              </a:rPr>
              <a:t>Unit 8.1</a:t>
            </a:r>
          </a:p>
        </p:txBody>
      </p:sp>
      <p:grpSp>
        <p:nvGrpSpPr>
          <p:cNvPr id="21" name="Group 20"/>
          <p:cNvGrpSpPr/>
          <p:nvPr/>
        </p:nvGrpSpPr>
        <p:grpSpPr>
          <a:xfrm>
            <a:off x="863600" y="1570913"/>
            <a:ext cx="7198724" cy="2102984"/>
            <a:chOff x="863600" y="2622794"/>
            <a:chExt cx="7198724" cy="2102984"/>
          </a:xfrm>
        </p:grpSpPr>
        <p:sp>
          <p:nvSpPr>
            <p:cNvPr id="22" name="Rectangle 21"/>
            <p:cNvSpPr/>
            <p:nvPr/>
          </p:nvSpPr>
          <p:spPr>
            <a:xfrm>
              <a:off x="863600" y="2622794"/>
              <a:ext cx="7198724" cy="2102984"/>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57150">
                  <a:solidFill>
                    <a:srgbClr val="B4DB6F"/>
                  </a:solidFill>
                </a:ln>
                <a:solidFill>
                  <a:srgbClr val="008D91"/>
                </a:solidFill>
              </a:endParaRPr>
            </a:p>
          </p:txBody>
        </p:sp>
        <p:sp>
          <p:nvSpPr>
            <p:cNvPr id="23" name="Content Placeholder 2"/>
            <p:cNvSpPr txBox="1">
              <a:spLocks/>
            </p:cNvSpPr>
            <p:nvPr/>
          </p:nvSpPr>
          <p:spPr>
            <a:xfrm>
              <a:off x="1471449" y="2772866"/>
              <a:ext cx="6157516" cy="125941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6700" indent="-266700">
                <a:buAutoNum type="arabicPeriod"/>
              </a:pPr>
              <a:r>
                <a:rPr lang="en-ZA" sz="2000" dirty="0"/>
                <a:t>A tour operator charges a group of tourists R2 465,00 (VAT exclusive) for a trip. Calculate the cost the tourists would actually pay for the trip.</a:t>
              </a:r>
            </a:p>
            <a:p>
              <a:pPr marL="266700" indent="-266700">
                <a:buAutoNum type="arabicPeriod"/>
              </a:pPr>
              <a:r>
                <a:rPr lang="en-ZA" sz="2000" dirty="0"/>
                <a:t>Mr </a:t>
              </a:r>
              <a:r>
                <a:rPr lang="en-ZA" sz="2000" dirty="0" err="1"/>
                <a:t>Marotse</a:t>
              </a:r>
              <a:r>
                <a:rPr lang="en-ZA" sz="2000" dirty="0"/>
                <a:t> gives his client an invoice for R987,65. Calculate the VAT amount Mr </a:t>
              </a:r>
              <a:r>
                <a:rPr lang="en-ZA" sz="2000" dirty="0" err="1"/>
                <a:t>Marotse</a:t>
              </a:r>
              <a:r>
                <a:rPr lang="en-ZA" sz="2000" dirty="0"/>
                <a:t> would pay to SARS.</a:t>
              </a:r>
            </a:p>
          </p:txBody>
        </p:sp>
      </p:grpSp>
      <p:grpSp>
        <p:nvGrpSpPr>
          <p:cNvPr id="24" name="Group 23"/>
          <p:cNvGrpSpPr/>
          <p:nvPr/>
        </p:nvGrpSpPr>
        <p:grpSpPr>
          <a:xfrm>
            <a:off x="352501" y="1662189"/>
            <a:ext cx="1029149" cy="955774"/>
            <a:chOff x="352501" y="2871461"/>
            <a:chExt cx="1525437" cy="1416679"/>
          </a:xfrm>
        </p:grpSpPr>
        <p:sp>
          <p:nvSpPr>
            <p:cNvPr id="25" name="Rectangle 24"/>
            <p:cNvSpPr/>
            <p:nvPr/>
          </p:nvSpPr>
          <p:spPr>
            <a:xfrm>
              <a:off x="352501" y="2871461"/>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26" name="Picture 25"/>
            <p:cNvPicPr>
              <a:picLocks noChangeAspect="1"/>
            </p:cNvPicPr>
            <p:nvPr/>
          </p:nvPicPr>
          <p:blipFill rotWithShape="1">
            <a:blip r:embed="rId2" cstate="print">
              <a:extLst>
                <a:ext uri="{28A0092B-C50C-407E-A947-70E740481C1C}">
                  <a14:useLocalDpi xmlns:a14="http://schemas.microsoft.com/office/drawing/2010/main" val="0"/>
                </a:ext>
              </a:extLst>
            </a:blip>
            <a:srcRect l="28341" t="21938" r="24354" b="31691"/>
            <a:stretch/>
          </p:blipFill>
          <p:spPr>
            <a:xfrm>
              <a:off x="626636" y="3081420"/>
              <a:ext cx="977166" cy="1010861"/>
            </a:xfrm>
            <a:prstGeom prst="rect">
              <a:avLst/>
            </a:prstGeom>
          </p:spPr>
        </p:pic>
      </p:grpSp>
      <p:sp>
        <p:nvSpPr>
          <p:cNvPr id="27" name="Rectangle 26"/>
          <p:cNvSpPr/>
          <p:nvPr/>
        </p:nvSpPr>
        <p:spPr>
          <a:xfrm>
            <a:off x="863600" y="3791588"/>
            <a:ext cx="7198724" cy="2065748"/>
          </a:xfrm>
          <a:prstGeom prst="rect">
            <a:avLst/>
          </a:prstGeom>
          <a:solidFill>
            <a:srgbClr val="A6CE3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w="57150">
                <a:solidFill>
                  <a:srgbClr val="B4DB6F"/>
                </a:solidFill>
              </a:ln>
              <a:solidFill>
                <a:srgbClr val="008D91"/>
              </a:solidFill>
            </a:endParaRPr>
          </a:p>
        </p:txBody>
      </p:sp>
      <p:grpSp>
        <p:nvGrpSpPr>
          <p:cNvPr id="28" name="Group 27"/>
          <p:cNvGrpSpPr>
            <a:grpSpLocks noChangeAspect="1"/>
          </p:cNvGrpSpPr>
          <p:nvPr/>
        </p:nvGrpSpPr>
        <p:grpSpPr>
          <a:xfrm>
            <a:off x="348042" y="3881036"/>
            <a:ext cx="1031115" cy="957600"/>
            <a:chOff x="352501" y="1521403"/>
            <a:chExt cx="1525437" cy="1416679"/>
          </a:xfrm>
        </p:grpSpPr>
        <p:sp>
          <p:nvSpPr>
            <p:cNvPr id="29" name="Rectangle 28"/>
            <p:cNvSpPr/>
            <p:nvPr/>
          </p:nvSpPr>
          <p:spPr>
            <a:xfrm>
              <a:off x="352501" y="1521403"/>
              <a:ext cx="1525437" cy="1416679"/>
            </a:xfrm>
            <a:prstGeom prst="rect">
              <a:avLst/>
            </a:prstGeom>
            <a:solidFill>
              <a:srgbClr val="0091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l="29168" t="24147" r="25014" b="34038"/>
            <a:stretch/>
          </p:blipFill>
          <p:spPr>
            <a:xfrm>
              <a:off x="628221" y="1769188"/>
              <a:ext cx="975600" cy="975598"/>
            </a:xfrm>
            <a:prstGeom prst="rect">
              <a:avLst/>
            </a:prstGeom>
          </p:spPr>
        </p:pic>
      </p:grpSp>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8806" y="1965229"/>
            <a:ext cx="3046715" cy="3600000"/>
          </a:xfrm>
          <a:prstGeom prst="rect">
            <a:avLst/>
          </a:prstGeom>
          <a:noFill/>
          <a:ln>
            <a:noFill/>
          </a:ln>
        </p:spPr>
      </p:pic>
      <mc:AlternateContent xmlns:mc="http://schemas.openxmlformats.org/markup-compatibility/2006" xmlns:a14="http://schemas.microsoft.com/office/drawing/2010/main">
        <mc:Choice Requires="a14">
          <p:sp>
            <p:nvSpPr>
              <p:cNvPr id="3" name="TextBox 2"/>
              <p:cNvSpPr txBox="1"/>
              <p:nvPr/>
            </p:nvSpPr>
            <p:spPr>
              <a:xfrm>
                <a:off x="1523053" y="4004980"/>
                <a:ext cx="6362059" cy="1450269"/>
              </a:xfrm>
              <a:prstGeom prst="rect">
                <a:avLst/>
              </a:prstGeom>
              <a:noFill/>
            </p:spPr>
            <p:txBody>
              <a:bodyPr wrap="square" rtlCol="0">
                <a:spAutoFit/>
              </a:bodyPr>
              <a:lstStyle/>
              <a:p>
                <a:pPr marL="514350" indent="-514350">
                  <a:buAutoNum type="arabicPeriod"/>
                </a:pPr>
                <a:r>
                  <a:rPr lang="en-ZA" sz="2000" dirty="0"/>
                  <a:t>          VAT = 14% of R2 465 = R345,10 </a:t>
                </a:r>
              </a:p>
              <a:p>
                <a:r>
                  <a:rPr lang="en-ZA" sz="2000" dirty="0"/>
                  <a:t>       Actual cost = R2 465,00 + R345,10 </a:t>
                </a:r>
              </a:p>
              <a:p>
                <a:r>
                  <a:rPr lang="en-ZA" sz="2000" dirty="0"/>
                  <a:t>                            = R2 810,10</a:t>
                </a:r>
              </a:p>
              <a:p>
                <a:r>
                  <a:rPr lang="en-ZA" sz="2000" dirty="0"/>
                  <a:t>2.    </a:t>
                </a:r>
                <a14:m>
                  <m:oMath xmlns:m="http://schemas.openxmlformats.org/officeDocument/2006/math">
                    <m:f>
                      <m:fPr>
                        <m:ctrlPr>
                          <a:rPr lang="en-ZA" sz="2000" i="1" smtClean="0">
                            <a:latin typeface="Cambria Math" panose="02040503050406030204" pitchFamily="18" charset="0"/>
                          </a:rPr>
                        </m:ctrlPr>
                      </m:fPr>
                      <m:num>
                        <m:r>
                          <a:rPr lang="en-GB" sz="2000" b="0" i="1" smtClean="0">
                            <a:latin typeface="Cambria Math" panose="02040503050406030204" pitchFamily="18" charset="0"/>
                          </a:rPr>
                          <m:t>1</m:t>
                        </m:r>
                        <m:r>
                          <a:rPr lang="en-ZA" sz="2000" b="0" i="0" smtClean="0">
                            <a:latin typeface="Cambria Math" panose="02040503050406030204" pitchFamily="18" charset="0"/>
                          </a:rPr>
                          <m:t>4</m:t>
                        </m:r>
                      </m:num>
                      <m:den>
                        <m:r>
                          <a:rPr lang="en-ZA" sz="2000" b="0" i="0" smtClean="0">
                            <a:latin typeface="Cambria Math" panose="02040503050406030204" pitchFamily="18" charset="0"/>
                          </a:rPr>
                          <m:t>1</m:t>
                        </m:r>
                        <m:r>
                          <a:rPr lang="en-GB" sz="2000" b="0" i="0" smtClean="0">
                            <a:latin typeface="Cambria Math" panose="02040503050406030204" pitchFamily="18" charset="0"/>
                          </a:rPr>
                          <m:t>1</m:t>
                        </m:r>
                        <m:r>
                          <a:rPr lang="en-ZA" sz="2000" b="0" i="0" smtClean="0">
                            <a:latin typeface="Cambria Math" panose="02040503050406030204" pitchFamily="18" charset="0"/>
                          </a:rPr>
                          <m:t>4</m:t>
                        </m:r>
                      </m:den>
                    </m:f>
                  </m:oMath>
                </a14:m>
                <a:r>
                  <a:rPr lang="en-ZA" sz="2000" dirty="0"/>
                  <a:t>  × R987,65 = R138,27</a:t>
                </a:r>
              </a:p>
            </p:txBody>
          </p:sp>
        </mc:Choice>
        <mc:Fallback xmlns="">
          <p:sp>
            <p:nvSpPr>
              <p:cNvPr id="3" name="TextBox 2"/>
              <p:cNvSpPr txBox="1">
                <a:spLocks noRot="1" noChangeAspect="1" noMove="1" noResize="1" noEditPoints="1" noAdjustHandles="1" noChangeArrowheads="1" noChangeShapeType="1" noTextEdit="1"/>
              </p:cNvSpPr>
              <p:nvPr/>
            </p:nvSpPr>
            <p:spPr>
              <a:xfrm>
                <a:off x="1523053" y="4004980"/>
                <a:ext cx="6362059" cy="1450269"/>
              </a:xfrm>
              <a:prstGeom prst="rect">
                <a:avLst/>
              </a:prstGeom>
              <a:blipFill>
                <a:blip r:embed="rId5"/>
                <a:stretch>
                  <a:fillRect l="-1055" t="-2941" b="-2521"/>
                </a:stretch>
              </a:blipFill>
            </p:spPr>
            <p:txBody>
              <a:bodyPr/>
              <a:lstStyle/>
              <a:p>
                <a:r>
                  <a:rPr lang="en-GB">
                    <a:noFill/>
                  </a:rPr>
                  <a:t> </a:t>
                </a:r>
              </a:p>
            </p:txBody>
          </p:sp>
        </mc:Fallback>
      </mc:AlternateContent>
    </p:spTree>
    <p:extLst>
      <p:ext uri="{BB962C8B-B14F-4D97-AF65-F5344CB8AC3E}">
        <p14:creationId xmlns:p14="http://schemas.microsoft.com/office/powerpoint/2010/main" val="267652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1"/>
                                        </p:tgtEl>
                                      </p:cBhvr>
                                    </p:animEffect>
                                    <p:set>
                                      <p:cBhvr>
                                        <p:cTn id="7" dur="1" fill="hold">
                                          <p:stCondLst>
                                            <p:cond delay="499"/>
                                          </p:stCondLst>
                                        </p:cTn>
                                        <p:tgtEl>
                                          <p:spTgt spid="31"/>
                                        </p:tgtEl>
                                        <p:attrNameLst>
                                          <p:attrName>style.visibility</p:attrName>
                                        </p:attrNameLst>
                                      </p:cBhvr>
                                      <p:to>
                                        <p:strVal val="hidden"/>
                                      </p:to>
                                    </p:se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anim calcmode="lin" valueType="num">
                                      <p:cBhvr>
                                        <p:cTn id="12" dur="1000" fill="hold"/>
                                        <p:tgtEl>
                                          <p:spTgt spid="24"/>
                                        </p:tgtEl>
                                        <p:attrNameLst>
                                          <p:attrName>ppt_x</p:attrName>
                                        </p:attrNameLst>
                                      </p:cBhvr>
                                      <p:tavLst>
                                        <p:tav tm="0">
                                          <p:val>
                                            <p:strVal val="#ppt_x"/>
                                          </p:val>
                                        </p:tav>
                                        <p:tav tm="100000">
                                          <p:val>
                                            <p:strVal val="#ppt_x"/>
                                          </p:val>
                                        </p:tav>
                                      </p:tavLst>
                                    </p:anim>
                                    <p:anim calcmode="lin" valueType="num">
                                      <p:cBhvr>
                                        <p:cTn id="13" dur="900" decel="100000" fill="hold"/>
                                        <p:tgtEl>
                                          <p:spTgt spid="2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900" decel="100000" fill="hold"/>
                                        <p:tgtEl>
                                          <p:spTgt spid="2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0-#ppt_w/2"/>
                                          </p:val>
                                        </p:tav>
                                        <p:tav tm="100000">
                                          <p:val>
                                            <p:strVal val="#ppt_x"/>
                                          </p:val>
                                        </p:tav>
                                      </p:tavLst>
                                    </p:anim>
                                    <p:anim calcmode="lin" valueType="num">
                                      <p:cBhvr additive="base">
                                        <p:cTn id="30"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fade">
                                      <p:cBhvr>
                                        <p:cTn id="35" dur="500"/>
                                        <p:tgtEl>
                                          <p:spTgt spid="3">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500"/>
                                        <p:tgtEl>
                                          <p:spTgt spid="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fade">
                                      <p:cBhvr>
                                        <p:cTn id="45" dur="500"/>
                                        <p:tgtEl>
                                          <p:spTgt spid="3">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fade">
                                      <p:cBhvr>
                                        <p:cTn id="5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lnSpcReduction="10000"/>
          </a:bodyPr>
          <a:lstStyle/>
          <a:p>
            <a:r>
              <a:rPr lang="en-ZA" dirty="0"/>
              <a:t>Unit 8.1 </a:t>
            </a:r>
          </a:p>
        </p:txBody>
      </p:sp>
      <p:sp>
        <p:nvSpPr>
          <p:cNvPr id="3" name="Content Placeholder 2"/>
          <p:cNvSpPr>
            <a:spLocks noGrp="1"/>
          </p:cNvSpPr>
          <p:nvPr>
            <p:ph sz="quarter" idx="10"/>
          </p:nvPr>
        </p:nvSpPr>
        <p:spPr/>
        <p:txBody>
          <a:bodyPr/>
          <a:lstStyle/>
          <a:p>
            <a:r>
              <a:rPr lang="en-ZA" dirty="0"/>
              <a:t>Exercise 8.1</a:t>
            </a:r>
          </a:p>
        </p:txBody>
      </p:sp>
      <p:sp>
        <p:nvSpPr>
          <p:cNvPr id="4" name="Text Placeholder 3"/>
          <p:cNvSpPr>
            <a:spLocks noGrp="1"/>
          </p:cNvSpPr>
          <p:nvPr>
            <p:ph type="body" idx="11"/>
          </p:nvPr>
        </p:nvSpPr>
        <p:spPr/>
        <p:txBody>
          <a:bodyPr>
            <a:normAutofit/>
          </a:bodyPr>
          <a:lstStyle/>
          <a:p>
            <a:r>
              <a:rPr lang="en-US" altLang="en-US" sz="2000" dirty="0"/>
              <a:t>Complete </a:t>
            </a:r>
            <a:r>
              <a:rPr lang="en-US" altLang="en-US" sz="2000" b="1" dirty="0"/>
              <a:t>Exercise 8.1 </a:t>
            </a:r>
            <a:r>
              <a:rPr lang="en-US" altLang="en-US" sz="2000" dirty="0"/>
              <a:t>on </a:t>
            </a:r>
            <a:r>
              <a:rPr lang="en-US" altLang="en-US" sz="2000" b="1" dirty="0"/>
              <a:t>page 177 </a:t>
            </a:r>
            <a:r>
              <a:rPr lang="en-US" altLang="en-US" sz="2000" dirty="0"/>
              <a:t>of your Student’s Book</a:t>
            </a:r>
            <a:endParaRPr lang="en-GB" altLang="en-US" sz="2000" dirty="0"/>
          </a:p>
        </p:txBody>
      </p:sp>
    </p:spTree>
    <p:extLst>
      <p:ext uri="{BB962C8B-B14F-4D97-AF65-F5344CB8AC3E}">
        <p14:creationId xmlns:p14="http://schemas.microsoft.com/office/powerpoint/2010/main" val="2995378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400" dirty="0"/>
              <a:t>Information and calculations on a payslip</a:t>
            </a:r>
          </a:p>
        </p:txBody>
      </p:sp>
      <p:sp>
        <p:nvSpPr>
          <p:cNvPr id="3" name="Content Placeholder 2"/>
          <p:cNvSpPr>
            <a:spLocks noGrp="1"/>
          </p:cNvSpPr>
          <p:nvPr>
            <p:ph idx="1"/>
          </p:nvPr>
        </p:nvSpPr>
        <p:spPr/>
        <p:txBody>
          <a:bodyPr/>
          <a:lstStyle/>
          <a:p>
            <a:r>
              <a:rPr lang="en-ZA" dirty="0"/>
              <a:t>The payslip includes important information and it is the employee’s responsibility to check that all the details are correct. </a:t>
            </a:r>
          </a:p>
        </p:txBody>
      </p:sp>
      <p:sp>
        <p:nvSpPr>
          <p:cNvPr id="4" name="Text Placeholder 3"/>
          <p:cNvSpPr>
            <a:spLocks noGrp="1"/>
          </p:cNvSpPr>
          <p:nvPr>
            <p:ph type="body" sz="quarter" idx="10"/>
          </p:nvPr>
        </p:nvSpPr>
        <p:spPr/>
        <p:txBody>
          <a:bodyPr/>
          <a:lstStyle/>
          <a:p>
            <a:r>
              <a:rPr lang="en-GB" dirty="0"/>
              <a:t>Unit 8.2</a:t>
            </a:r>
          </a:p>
        </p:txBody>
      </p:sp>
      <p:sp>
        <p:nvSpPr>
          <p:cNvPr id="5" name="Rectangle 4"/>
          <p:cNvSpPr/>
          <p:nvPr/>
        </p:nvSpPr>
        <p:spPr>
          <a:xfrm>
            <a:off x="498075" y="3184904"/>
            <a:ext cx="7388313" cy="608738"/>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6" name="TextBox 5"/>
          <p:cNvSpPr txBox="1"/>
          <p:nvPr/>
        </p:nvSpPr>
        <p:spPr>
          <a:xfrm>
            <a:off x="524614" y="3225877"/>
            <a:ext cx="609600" cy="523220"/>
          </a:xfrm>
          <a:prstGeom prst="rect">
            <a:avLst/>
          </a:prstGeom>
          <a:noFill/>
        </p:spPr>
        <p:txBody>
          <a:bodyPr wrap="square" rtlCol="0">
            <a:spAutoFit/>
          </a:bodyPr>
          <a:lstStyle/>
          <a:p>
            <a:pPr algn="ctr"/>
            <a:r>
              <a:rPr lang="en-GB" sz="2800" b="1" dirty="0">
                <a:solidFill>
                  <a:schemeClr val="bg1"/>
                </a:solidFill>
              </a:rPr>
              <a:t>1</a:t>
            </a:r>
            <a:endParaRPr lang="en-ZA" sz="2800" dirty="0">
              <a:solidFill>
                <a:schemeClr val="bg1"/>
              </a:solidFill>
            </a:endParaRPr>
          </a:p>
        </p:txBody>
      </p:sp>
      <p:sp>
        <p:nvSpPr>
          <p:cNvPr id="7" name="TextBox 6"/>
          <p:cNvSpPr txBox="1"/>
          <p:nvPr/>
        </p:nvSpPr>
        <p:spPr>
          <a:xfrm>
            <a:off x="1230204" y="3305406"/>
            <a:ext cx="6231300" cy="400110"/>
          </a:xfrm>
          <a:prstGeom prst="rect">
            <a:avLst/>
          </a:prstGeom>
          <a:noFill/>
        </p:spPr>
        <p:txBody>
          <a:bodyPr wrap="square" rtlCol="0">
            <a:spAutoFit/>
          </a:bodyPr>
          <a:lstStyle/>
          <a:p>
            <a:r>
              <a:rPr lang="en-ZA" sz="2000" dirty="0"/>
              <a:t>Gross earnings</a:t>
            </a:r>
          </a:p>
        </p:txBody>
      </p:sp>
      <p:sp>
        <p:nvSpPr>
          <p:cNvPr id="8" name="Rectangle 7"/>
          <p:cNvSpPr/>
          <p:nvPr/>
        </p:nvSpPr>
        <p:spPr>
          <a:xfrm>
            <a:off x="1116284" y="3289831"/>
            <a:ext cx="45719" cy="396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p:cNvSpPr/>
          <p:nvPr/>
        </p:nvSpPr>
        <p:spPr>
          <a:xfrm>
            <a:off x="496800" y="2608802"/>
            <a:ext cx="7388313" cy="49634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b="1" dirty="0"/>
              <a:t>The payslip includes:</a:t>
            </a:r>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69934" y="2440672"/>
            <a:ext cx="2756432" cy="3257001"/>
          </a:xfrm>
          <a:prstGeom prst="rect">
            <a:avLst/>
          </a:prstGeom>
          <a:noFill/>
          <a:ln>
            <a:noFill/>
          </a:ln>
        </p:spPr>
      </p:pic>
      <p:sp>
        <p:nvSpPr>
          <p:cNvPr id="30" name="Rectangle 29"/>
          <p:cNvSpPr/>
          <p:nvPr/>
        </p:nvSpPr>
        <p:spPr>
          <a:xfrm>
            <a:off x="497461" y="3854024"/>
            <a:ext cx="7388313" cy="608738"/>
          </a:xfrm>
          <a:prstGeom prst="rect">
            <a:avLst/>
          </a:prstGeom>
          <a:solidFill>
            <a:srgbClr val="BDD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31" name="TextBox 30"/>
          <p:cNvSpPr txBox="1"/>
          <p:nvPr/>
        </p:nvSpPr>
        <p:spPr>
          <a:xfrm>
            <a:off x="524000" y="3894997"/>
            <a:ext cx="609600" cy="523220"/>
          </a:xfrm>
          <a:prstGeom prst="rect">
            <a:avLst/>
          </a:prstGeom>
          <a:noFill/>
        </p:spPr>
        <p:txBody>
          <a:bodyPr wrap="square" rtlCol="0">
            <a:spAutoFit/>
          </a:bodyPr>
          <a:lstStyle/>
          <a:p>
            <a:pPr algn="ctr"/>
            <a:r>
              <a:rPr lang="en-GB" sz="2800" b="1" dirty="0">
                <a:solidFill>
                  <a:schemeClr val="bg1"/>
                </a:solidFill>
              </a:rPr>
              <a:t>2</a:t>
            </a:r>
            <a:endParaRPr lang="en-ZA" sz="2800" dirty="0">
              <a:solidFill>
                <a:schemeClr val="bg1"/>
              </a:solidFill>
            </a:endParaRPr>
          </a:p>
        </p:txBody>
      </p:sp>
      <p:sp>
        <p:nvSpPr>
          <p:cNvPr id="32" name="TextBox 31"/>
          <p:cNvSpPr txBox="1"/>
          <p:nvPr/>
        </p:nvSpPr>
        <p:spPr>
          <a:xfrm>
            <a:off x="1229590" y="3974526"/>
            <a:ext cx="6231300" cy="400110"/>
          </a:xfrm>
          <a:prstGeom prst="rect">
            <a:avLst/>
          </a:prstGeom>
          <a:noFill/>
        </p:spPr>
        <p:txBody>
          <a:bodyPr wrap="square" rtlCol="0">
            <a:spAutoFit/>
          </a:bodyPr>
          <a:lstStyle/>
          <a:p>
            <a:r>
              <a:rPr lang="en-ZA" sz="2000" dirty="0"/>
              <a:t>Deductions: Pay As You Earn (PAYE) tax</a:t>
            </a:r>
          </a:p>
        </p:txBody>
      </p:sp>
      <p:sp>
        <p:nvSpPr>
          <p:cNvPr id="33" name="Rectangle 32"/>
          <p:cNvSpPr/>
          <p:nvPr/>
        </p:nvSpPr>
        <p:spPr>
          <a:xfrm>
            <a:off x="1115670" y="3958951"/>
            <a:ext cx="45719" cy="396000"/>
          </a:xfrm>
          <a:prstGeom prst="rect">
            <a:avLst/>
          </a:prstGeom>
          <a:solidFill>
            <a:srgbClr val="9CD0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8" name="Rectangle 37"/>
          <p:cNvSpPr/>
          <p:nvPr/>
        </p:nvSpPr>
        <p:spPr>
          <a:xfrm>
            <a:off x="497461" y="4538719"/>
            <a:ext cx="7388313" cy="608738"/>
          </a:xfrm>
          <a:prstGeom prst="rect">
            <a:avLst/>
          </a:prstGeom>
          <a:solidFill>
            <a:srgbClr val="4BB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39" name="TextBox 38"/>
          <p:cNvSpPr txBox="1"/>
          <p:nvPr/>
        </p:nvSpPr>
        <p:spPr>
          <a:xfrm>
            <a:off x="524000" y="4579692"/>
            <a:ext cx="609600" cy="523220"/>
          </a:xfrm>
          <a:prstGeom prst="rect">
            <a:avLst/>
          </a:prstGeom>
          <a:noFill/>
        </p:spPr>
        <p:txBody>
          <a:bodyPr wrap="square" rtlCol="0">
            <a:spAutoFit/>
          </a:bodyPr>
          <a:lstStyle/>
          <a:p>
            <a:pPr algn="ctr"/>
            <a:r>
              <a:rPr lang="en-GB" sz="2800" b="1" dirty="0">
                <a:solidFill>
                  <a:schemeClr val="bg1"/>
                </a:solidFill>
              </a:rPr>
              <a:t>3</a:t>
            </a:r>
            <a:endParaRPr lang="en-ZA" sz="2800" dirty="0">
              <a:solidFill>
                <a:schemeClr val="bg1"/>
              </a:solidFill>
            </a:endParaRPr>
          </a:p>
        </p:txBody>
      </p:sp>
      <p:sp>
        <p:nvSpPr>
          <p:cNvPr id="40" name="TextBox 39"/>
          <p:cNvSpPr txBox="1"/>
          <p:nvPr/>
        </p:nvSpPr>
        <p:spPr>
          <a:xfrm>
            <a:off x="1229590" y="4659221"/>
            <a:ext cx="6231300" cy="400110"/>
          </a:xfrm>
          <a:prstGeom prst="rect">
            <a:avLst/>
          </a:prstGeom>
          <a:noFill/>
        </p:spPr>
        <p:txBody>
          <a:bodyPr wrap="square" rtlCol="0">
            <a:spAutoFit/>
          </a:bodyPr>
          <a:lstStyle/>
          <a:p>
            <a:r>
              <a:rPr lang="en-ZA" sz="2000" dirty="0"/>
              <a:t>Unemployment Insurance Fund (UIF) contributions</a:t>
            </a:r>
          </a:p>
        </p:txBody>
      </p:sp>
      <p:sp>
        <p:nvSpPr>
          <p:cNvPr id="41" name="Rectangle 40"/>
          <p:cNvSpPr/>
          <p:nvPr/>
        </p:nvSpPr>
        <p:spPr>
          <a:xfrm>
            <a:off x="1115670" y="4643646"/>
            <a:ext cx="45719" cy="396000"/>
          </a:xfrm>
          <a:prstGeom prst="rect">
            <a:avLst/>
          </a:prstGeom>
          <a:solidFill>
            <a:srgbClr val="1A9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2" name="Rectangle 41"/>
          <p:cNvSpPr/>
          <p:nvPr/>
        </p:nvSpPr>
        <p:spPr>
          <a:xfrm>
            <a:off x="514099" y="5207839"/>
            <a:ext cx="7388313" cy="608738"/>
          </a:xfrm>
          <a:prstGeom prst="rect">
            <a:avLst/>
          </a:prstGeom>
          <a:solidFill>
            <a:srgbClr val="BDD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chemeClr val="bg1"/>
              </a:solidFill>
            </a:endParaRPr>
          </a:p>
        </p:txBody>
      </p:sp>
      <p:sp>
        <p:nvSpPr>
          <p:cNvPr id="43" name="TextBox 42"/>
          <p:cNvSpPr txBox="1"/>
          <p:nvPr/>
        </p:nvSpPr>
        <p:spPr>
          <a:xfrm>
            <a:off x="540638" y="5248812"/>
            <a:ext cx="609600" cy="523220"/>
          </a:xfrm>
          <a:prstGeom prst="rect">
            <a:avLst/>
          </a:prstGeom>
          <a:noFill/>
        </p:spPr>
        <p:txBody>
          <a:bodyPr wrap="square" rtlCol="0">
            <a:spAutoFit/>
          </a:bodyPr>
          <a:lstStyle/>
          <a:p>
            <a:pPr algn="ctr"/>
            <a:r>
              <a:rPr lang="en-GB" sz="2800" b="1" dirty="0">
                <a:solidFill>
                  <a:schemeClr val="bg1"/>
                </a:solidFill>
              </a:rPr>
              <a:t>4</a:t>
            </a:r>
            <a:endParaRPr lang="en-ZA" sz="2800" dirty="0">
              <a:solidFill>
                <a:schemeClr val="bg1"/>
              </a:solidFill>
            </a:endParaRPr>
          </a:p>
        </p:txBody>
      </p:sp>
      <p:sp>
        <p:nvSpPr>
          <p:cNvPr id="44" name="TextBox 43"/>
          <p:cNvSpPr txBox="1"/>
          <p:nvPr/>
        </p:nvSpPr>
        <p:spPr>
          <a:xfrm>
            <a:off x="1246227" y="5328341"/>
            <a:ext cx="6547448" cy="400110"/>
          </a:xfrm>
          <a:prstGeom prst="rect">
            <a:avLst/>
          </a:prstGeom>
          <a:noFill/>
        </p:spPr>
        <p:txBody>
          <a:bodyPr wrap="square" rtlCol="0">
            <a:spAutoFit/>
          </a:bodyPr>
          <a:lstStyle/>
          <a:p>
            <a:r>
              <a:rPr lang="en-ZA" sz="2000" dirty="0"/>
              <a:t>other deductions e.g. pension and medical aid contributions</a:t>
            </a:r>
          </a:p>
        </p:txBody>
      </p:sp>
      <p:sp>
        <p:nvSpPr>
          <p:cNvPr id="45" name="Rectangle 44"/>
          <p:cNvSpPr/>
          <p:nvPr/>
        </p:nvSpPr>
        <p:spPr>
          <a:xfrm>
            <a:off x="1132308" y="5312766"/>
            <a:ext cx="45719" cy="396000"/>
          </a:xfrm>
          <a:prstGeom prst="rect">
            <a:avLst/>
          </a:prstGeom>
          <a:solidFill>
            <a:srgbClr val="9CD0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04254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6"/>
                                        </p:tgtEl>
                                      </p:cBhvr>
                                    </p:animEffect>
                                    <p:set>
                                      <p:cBhvr>
                                        <p:cTn id="7" dur="1" fill="hold">
                                          <p:stCondLst>
                                            <p:cond delay="499"/>
                                          </p:stCondLst>
                                        </p:cTn>
                                        <p:tgtEl>
                                          <p:spTgt spid="26"/>
                                        </p:tgtEl>
                                        <p:attrNameLst>
                                          <p:attrName>style.visibility</p:attrName>
                                        </p:attrNameLst>
                                      </p:cBhvr>
                                      <p:to>
                                        <p:strVal val="hidden"/>
                                      </p:to>
                                    </p:se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0-#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par>
                                <p:cTn id="30" presetID="53" presetClass="entr" presetSubtype="16"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10" presetClass="entr" presetSubtype="0" fill="hold" grpId="0" nodeType="withEffect">
                                  <p:stCondLst>
                                    <p:cond delay="50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500" fill="hold"/>
                                        <p:tgtEl>
                                          <p:spTgt spid="30"/>
                                        </p:tgtEl>
                                        <p:attrNameLst>
                                          <p:attrName>ppt_x</p:attrName>
                                        </p:attrNameLst>
                                      </p:cBhvr>
                                      <p:tavLst>
                                        <p:tav tm="0">
                                          <p:val>
                                            <p:strVal val="0-#ppt_w/2"/>
                                          </p:val>
                                        </p:tav>
                                        <p:tav tm="100000">
                                          <p:val>
                                            <p:strVal val="#ppt_x"/>
                                          </p:val>
                                        </p:tav>
                                      </p:tavLst>
                                    </p:anim>
                                    <p:anim calcmode="lin" valueType="num">
                                      <p:cBhvr additive="base">
                                        <p:cTn id="43" dur="500" fill="hold"/>
                                        <p:tgtEl>
                                          <p:spTgt spid="30"/>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additive="base">
                                        <p:cTn id="46" dur="500" fill="hold"/>
                                        <p:tgtEl>
                                          <p:spTgt spid="31"/>
                                        </p:tgtEl>
                                        <p:attrNameLst>
                                          <p:attrName>ppt_x</p:attrName>
                                        </p:attrNameLst>
                                      </p:cBhvr>
                                      <p:tavLst>
                                        <p:tav tm="0">
                                          <p:val>
                                            <p:strVal val="1+#ppt_w/2"/>
                                          </p:val>
                                        </p:tav>
                                        <p:tav tm="100000">
                                          <p:val>
                                            <p:strVal val="#ppt_x"/>
                                          </p:val>
                                        </p:tav>
                                      </p:tavLst>
                                    </p:anim>
                                    <p:anim calcmode="lin" valueType="num">
                                      <p:cBhvr additive="base">
                                        <p:cTn id="47" dur="500" fill="hold"/>
                                        <p:tgtEl>
                                          <p:spTgt spid="31"/>
                                        </p:tgtEl>
                                        <p:attrNameLst>
                                          <p:attrName>ppt_y</p:attrName>
                                        </p:attrNameLst>
                                      </p:cBhvr>
                                      <p:tavLst>
                                        <p:tav tm="0">
                                          <p:val>
                                            <p:strVal val="#ppt_y"/>
                                          </p:val>
                                        </p:tav>
                                        <p:tav tm="100000">
                                          <p:val>
                                            <p:strVal val="#ppt_y"/>
                                          </p:val>
                                        </p:tav>
                                      </p:tavLst>
                                    </p:anim>
                                  </p:childTnLst>
                                </p:cTn>
                              </p:par>
                              <p:par>
                                <p:cTn id="48" presetID="53" presetClass="entr" presetSubtype="16"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500" fill="hold"/>
                                        <p:tgtEl>
                                          <p:spTgt spid="33"/>
                                        </p:tgtEl>
                                        <p:attrNameLst>
                                          <p:attrName>ppt_w</p:attrName>
                                        </p:attrNameLst>
                                      </p:cBhvr>
                                      <p:tavLst>
                                        <p:tav tm="0">
                                          <p:val>
                                            <p:fltVal val="0"/>
                                          </p:val>
                                        </p:tav>
                                        <p:tav tm="100000">
                                          <p:val>
                                            <p:strVal val="#ppt_w"/>
                                          </p:val>
                                        </p:tav>
                                      </p:tavLst>
                                    </p:anim>
                                    <p:anim calcmode="lin" valueType="num">
                                      <p:cBhvr>
                                        <p:cTn id="51" dur="500" fill="hold"/>
                                        <p:tgtEl>
                                          <p:spTgt spid="33"/>
                                        </p:tgtEl>
                                        <p:attrNameLst>
                                          <p:attrName>ppt_h</p:attrName>
                                        </p:attrNameLst>
                                      </p:cBhvr>
                                      <p:tavLst>
                                        <p:tav tm="0">
                                          <p:val>
                                            <p:fltVal val="0"/>
                                          </p:val>
                                        </p:tav>
                                        <p:tav tm="100000">
                                          <p:val>
                                            <p:strVal val="#ppt_h"/>
                                          </p:val>
                                        </p:tav>
                                      </p:tavLst>
                                    </p:anim>
                                    <p:animEffect transition="in" filter="fade">
                                      <p:cBhvr>
                                        <p:cTn id="52" dur="500"/>
                                        <p:tgtEl>
                                          <p:spTgt spid="33"/>
                                        </p:tgtEl>
                                      </p:cBhvr>
                                    </p:animEffect>
                                  </p:childTnLst>
                                </p:cTn>
                              </p:par>
                              <p:par>
                                <p:cTn id="53" presetID="10" presetClass="entr" presetSubtype="0" fill="hold" grpId="0" nodeType="withEffect">
                                  <p:stCondLst>
                                    <p:cond delay="50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500"/>
                                        <p:tgtEl>
                                          <p:spTgt spid="32"/>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38"/>
                                        </p:tgtEl>
                                        <p:attrNameLst>
                                          <p:attrName>style.visibility</p:attrName>
                                        </p:attrNameLst>
                                      </p:cBhvr>
                                      <p:to>
                                        <p:strVal val="visible"/>
                                      </p:to>
                                    </p:set>
                                    <p:anim calcmode="lin" valueType="num">
                                      <p:cBhvr additive="base">
                                        <p:cTn id="60" dur="500" fill="hold"/>
                                        <p:tgtEl>
                                          <p:spTgt spid="38"/>
                                        </p:tgtEl>
                                        <p:attrNameLst>
                                          <p:attrName>ppt_x</p:attrName>
                                        </p:attrNameLst>
                                      </p:cBhvr>
                                      <p:tavLst>
                                        <p:tav tm="0">
                                          <p:val>
                                            <p:strVal val="0-#ppt_w/2"/>
                                          </p:val>
                                        </p:tav>
                                        <p:tav tm="100000">
                                          <p:val>
                                            <p:strVal val="#ppt_x"/>
                                          </p:val>
                                        </p:tav>
                                      </p:tavLst>
                                    </p:anim>
                                    <p:anim calcmode="lin" valueType="num">
                                      <p:cBhvr additive="base">
                                        <p:cTn id="61" dur="500" fill="hold"/>
                                        <p:tgtEl>
                                          <p:spTgt spid="38"/>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39"/>
                                        </p:tgtEl>
                                        <p:attrNameLst>
                                          <p:attrName>style.visibility</p:attrName>
                                        </p:attrNameLst>
                                      </p:cBhvr>
                                      <p:to>
                                        <p:strVal val="visible"/>
                                      </p:to>
                                    </p:set>
                                    <p:anim calcmode="lin" valueType="num">
                                      <p:cBhvr additive="base">
                                        <p:cTn id="64" dur="500" fill="hold"/>
                                        <p:tgtEl>
                                          <p:spTgt spid="39"/>
                                        </p:tgtEl>
                                        <p:attrNameLst>
                                          <p:attrName>ppt_x</p:attrName>
                                        </p:attrNameLst>
                                      </p:cBhvr>
                                      <p:tavLst>
                                        <p:tav tm="0">
                                          <p:val>
                                            <p:strVal val="1+#ppt_w/2"/>
                                          </p:val>
                                        </p:tav>
                                        <p:tav tm="100000">
                                          <p:val>
                                            <p:strVal val="#ppt_x"/>
                                          </p:val>
                                        </p:tav>
                                      </p:tavLst>
                                    </p:anim>
                                    <p:anim calcmode="lin" valueType="num">
                                      <p:cBhvr additive="base">
                                        <p:cTn id="65" dur="500" fill="hold"/>
                                        <p:tgtEl>
                                          <p:spTgt spid="39"/>
                                        </p:tgtEl>
                                        <p:attrNameLst>
                                          <p:attrName>ppt_y</p:attrName>
                                        </p:attrNameLst>
                                      </p:cBhvr>
                                      <p:tavLst>
                                        <p:tav tm="0">
                                          <p:val>
                                            <p:strVal val="#ppt_y"/>
                                          </p:val>
                                        </p:tav>
                                        <p:tav tm="100000">
                                          <p:val>
                                            <p:strVal val="#ppt_y"/>
                                          </p:val>
                                        </p:tav>
                                      </p:tavLst>
                                    </p:anim>
                                  </p:childTnLst>
                                </p:cTn>
                              </p:par>
                              <p:par>
                                <p:cTn id="66" presetID="53" presetClass="entr" presetSubtype="16"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 calcmode="lin" valueType="num">
                                      <p:cBhvr>
                                        <p:cTn id="68" dur="500" fill="hold"/>
                                        <p:tgtEl>
                                          <p:spTgt spid="41"/>
                                        </p:tgtEl>
                                        <p:attrNameLst>
                                          <p:attrName>ppt_w</p:attrName>
                                        </p:attrNameLst>
                                      </p:cBhvr>
                                      <p:tavLst>
                                        <p:tav tm="0">
                                          <p:val>
                                            <p:fltVal val="0"/>
                                          </p:val>
                                        </p:tav>
                                        <p:tav tm="100000">
                                          <p:val>
                                            <p:strVal val="#ppt_w"/>
                                          </p:val>
                                        </p:tav>
                                      </p:tavLst>
                                    </p:anim>
                                    <p:anim calcmode="lin" valueType="num">
                                      <p:cBhvr>
                                        <p:cTn id="69" dur="500" fill="hold"/>
                                        <p:tgtEl>
                                          <p:spTgt spid="41"/>
                                        </p:tgtEl>
                                        <p:attrNameLst>
                                          <p:attrName>ppt_h</p:attrName>
                                        </p:attrNameLst>
                                      </p:cBhvr>
                                      <p:tavLst>
                                        <p:tav tm="0">
                                          <p:val>
                                            <p:fltVal val="0"/>
                                          </p:val>
                                        </p:tav>
                                        <p:tav tm="100000">
                                          <p:val>
                                            <p:strVal val="#ppt_h"/>
                                          </p:val>
                                        </p:tav>
                                      </p:tavLst>
                                    </p:anim>
                                    <p:animEffect transition="in" filter="fade">
                                      <p:cBhvr>
                                        <p:cTn id="70" dur="500"/>
                                        <p:tgtEl>
                                          <p:spTgt spid="41"/>
                                        </p:tgtEl>
                                      </p:cBhvr>
                                    </p:animEffect>
                                  </p:childTnLst>
                                </p:cTn>
                              </p:par>
                              <p:par>
                                <p:cTn id="71" presetID="10" presetClass="entr" presetSubtype="0" fill="hold" grpId="0" nodeType="withEffect">
                                  <p:stCondLst>
                                    <p:cond delay="500"/>
                                  </p:stCondLst>
                                  <p:childTnLst>
                                    <p:set>
                                      <p:cBhvr>
                                        <p:cTn id="72" dur="1" fill="hold">
                                          <p:stCondLst>
                                            <p:cond delay="0"/>
                                          </p:stCondLst>
                                        </p:cTn>
                                        <p:tgtEl>
                                          <p:spTgt spid="40"/>
                                        </p:tgtEl>
                                        <p:attrNameLst>
                                          <p:attrName>style.visibility</p:attrName>
                                        </p:attrNameLst>
                                      </p:cBhvr>
                                      <p:to>
                                        <p:strVal val="visible"/>
                                      </p:to>
                                    </p:set>
                                    <p:animEffect transition="in" filter="fade">
                                      <p:cBhvr>
                                        <p:cTn id="73" dur="500"/>
                                        <p:tgtEl>
                                          <p:spTgt spid="40"/>
                                        </p:tgtEl>
                                      </p:cBhvr>
                                    </p:animEffect>
                                  </p:childTnLst>
                                </p:cTn>
                              </p:par>
                            </p:childTnLst>
                          </p:cTn>
                        </p:par>
                      </p:childTnLst>
                    </p:cTn>
                  </p:par>
                  <p:par>
                    <p:cTn id="74" fill="hold">
                      <p:stCondLst>
                        <p:cond delay="indefinite"/>
                      </p:stCondLst>
                      <p:childTnLst>
                        <p:par>
                          <p:cTn id="75" fill="hold">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42"/>
                                        </p:tgtEl>
                                        <p:attrNameLst>
                                          <p:attrName>style.visibility</p:attrName>
                                        </p:attrNameLst>
                                      </p:cBhvr>
                                      <p:to>
                                        <p:strVal val="visible"/>
                                      </p:to>
                                    </p:set>
                                    <p:anim calcmode="lin" valueType="num">
                                      <p:cBhvr additive="base">
                                        <p:cTn id="78" dur="500" fill="hold"/>
                                        <p:tgtEl>
                                          <p:spTgt spid="42"/>
                                        </p:tgtEl>
                                        <p:attrNameLst>
                                          <p:attrName>ppt_x</p:attrName>
                                        </p:attrNameLst>
                                      </p:cBhvr>
                                      <p:tavLst>
                                        <p:tav tm="0">
                                          <p:val>
                                            <p:strVal val="0-#ppt_w/2"/>
                                          </p:val>
                                        </p:tav>
                                        <p:tav tm="100000">
                                          <p:val>
                                            <p:strVal val="#ppt_x"/>
                                          </p:val>
                                        </p:tav>
                                      </p:tavLst>
                                    </p:anim>
                                    <p:anim calcmode="lin" valueType="num">
                                      <p:cBhvr additive="base">
                                        <p:cTn id="79" dur="500" fill="hold"/>
                                        <p:tgtEl>
                                          <p:spTgt spid="42"/>
                                        </p:tgtEl>
                                        <p:attrNameLst>
                                          <p:attrName>ppt_y</p:attrName>
                                        </p:attrNameLst>
                                      </p:cBhvr>
                                      <p:tavLst>
                                        <p:tav tm="0">
                                          <p:val>
                                            <p:strVal val="#ppt_y"/>
                                          </p:val>
                                        </p:tav>
                                        <p:tav tm="100000">
                                          <p:val>
                                            <p:strVal val="#ppt_y"/>
                                          </p:val>
                                        </p:tav>
                                      </p:tavLst>
                                    </p:anim>
                                  </p:childTnLst>
                                </p:cTn>
                              </p:par>
                              <p:par>
                                <p:cTn id="80" presetID="2" presetClass="entr" presetSubtype="2" fill="hold" grpId="0" nodeType="withEffect">
                                  <p:stCondLst>
                                    <p:cond delay="0"/>
                                  </p:stCondLst>
                                  <p:childTnLst>
                                    <p:set>
                                      <p:cBhvr>
                                        <p:cTn id="81" dur="1" fill="hold">
                                          <p:stCondLst>
                                            <p:cond delay="0"/>
                                          </p:stCondLst>
                                        </p:cTn>
                                        <p:tgtEl>
                                          <p:spTgt spid="43"/>
                                        </p:tgtEl>
                                        <p:attrNameLst>
                                          <p:attrName>style.visibility</p:attrName>
                                        </p:attrNameLst>
                                      </p:cBhvr>
                                      <p:to>
                                        <p:strVal val="visible"/>
                                      </p:to>
                                    </p:set>
                                    <p:anim calcmode="lin" valueType="num">
                                      <p:cBhvr additive="base">
                                        <p:cTn id="82" dur="500" fill="hold"/>
                                        <p:tgtEl>
                                          <p:spTgt spid="43"/>
                                        </p:tgtEl>
                                        <p:attrNameLst>
                                          <p:attrName>ppt_x</p:attrName>
                                        </p:attrNameLst>
                                      </p:cBhvr>
                                      <p:tavLst>
                                        <p:tav tm="0">
                                          <p:val>
                                            <p:strVal val="1+#ppt_w/2"/>
                                          </p:val>
                                        </p:tav>
                                        <p:tav tm="100000">
                                          <p:val>
                                            <p:strVal val="#ppt_x"/>
                                          </p:val>
                                        </p:tav>
                                      </p:tavLst>
                                    </p:anim>
                                    <p:anim calcmode="lin" valueType="num">
                                      <p:cBhvr additive="base">
                                        <p:cTn id="83" dur="500" fill="hold"/>
                                        <p:tgtEl>
                                          <p:spTgt spid="43"/>
                                        </p:tgtEl>
                                        <p:attrNameLst>
                                          <p:attrName>ppt_y</p:attrName>
                                        </p:attrNameLst>
                                      </p:cBhvr>
                                      <p:tavLst>
                                        <p:tav tm="0">
                                          <p:val>
                                            <p:strVal val="#ppt_y"/>
                                          </p:val>
                                        </p:tav>
                                        <p:tav tm="100000">
                                          <p:val>
                                            <p:strVal val="#ppt_y"/>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45"/>
                                        </p:tgtEl>
                                        <p:attrNameLst>
                                          <p:attrName>style.visibility</p:attrName>
                                        </p:attrNameLst>
                                      </p:cBhvr>
                                      <p:to>
                                        <p:strVal val="visible"/>
                                      </p:to>
                                    </p:set>
                                    <p:anim calcmode="lin" valueType="num">
                                      <p:cBhvr>
                                        <p:cTn id="86" dur="500" fill="hold"/>
                                        <p:tgtEl>
                                          <p:spTgt spid="45"/>
                                        </p:tgtEl>
                                        <p:attrNameLst>
                                          <p:attrName>ppt_w</p:attrName>
                                        </p:attrNameLst>
                                      </p:cBhvr>
                                      <p:tavLst>
                                        <p:tav tm="0">
                                          <p:val>
                                            <p:fltVal val="0"/>
                                          </p:val>
                                        </p:tav>
                                        <p:tav tm="100000">
                                          <p:val>
                                            <p:strVal val="#ppt_w"/>
                                          </p:val>
                                        </p:tav>
                                      </p:tavLst>
                                    </p:anim>
                                    <p:anim calcmode="lin" valueType="num">
                                      <p:cBhvr>
                                        <p:cTn id="87" dur="500" fill="hold"/>
                                        <p:tgtEl>
                                          <p:spTgt spid="45"/>
                                        </p:tgtEl>
                                        <p:attrNameLst>
                                          <p:attrName>ppt_h</p:attrName>
                                        </p:attrNameLst>
                                      </p:cBhvr>
                                      <p:tavLst>
                                        <p:tav tm="0">
                                          <p:val>
                                            <p:fltVal val="0"/>
                                          </p:val>
                                        </p:tav>
                                        <p:tav tm="100000">
                                          <p:val>
                                            <p:strVal val="#ppt_h"/>
                                          </p:val>
                                        </p:tav>
                                      </p:tavLst>
                                    </p:anim>
                                    <p:animEffect transition="in" filter="fade">
                                      <p:cBhvr>
                                        <p:cTn id="88" dur="500"/>
                                        <p:tgtEl>
                                          <p:spTgt spid="45"/>
                                        </p:tgtEl>
                                      </p:cBhvr>
                                    </p:animEffect>
                                  </p:childTnLst>
                                </p:cTn>
                              </p:par>
                              <p:par>
                                <p:cTn id="89" presetID="10" presetClass="entr" presetSubtype="0" fill="hold" grpId="0" nodeType="withEffect">
                                  <p:stCondLst>
                                    <p:cond delay="500"/>
                                  </p:stCondLst>
                                  <p:childTnLst>
                                    <p:set>
                                      <p:cBhvr>
                                        <p:cTn id="90" dur="1" fill="hold">
                                          <p:stCondLst>
                                            <p:cond delay="0"/>
                                          </p:stCondLst>
                                        </p:cTn>
                                        <p:tgtEl>
                                          <p:spTgt spid="44"/>
                                        </p:tgtEl>
                                        <p:attrNameLst>
                                          <p:attrName>style.visibility</p:attrName>
                                        </p:attrNameLst>
                                      </p:cBhvr>
                                      <p:to>
                                        <p:strVal val="visible"/>
                                      </p:to>
                                    </p:set>
                                    <p:animEffect transition="in" filter="fade">
                                      <p:cBhvr>
                                        <p:cTn id="9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p:bldP spid="7" grpId="0"/>
      <p:bldP spid="8" grpId="0" animBg="1"/>
      <p:bldP spid="9" grpId="0" animBg="1"/>
      <p:bldP spid="30" grpId="0" animBg="1"/>
      <p:bldP spid="31" grpId="0"/>
      <p:bldP spid="32" grpId="0"/>
      <p:bldP spid="33" grpId="0" animBg="1"/>
      <p:bldP spid="38" grpId="0" animBg="1"/>
      <p:bldP spid="39" grpId="0"/>
      <p:bldP spid="40" grpId="0"/>
      <p:bldP spid="41" grpId="0" animBg="1"/>
      <p:bldP spid="42" grpId="0" animBg="1"/>
      <p:bldP spid="43" grpId="0"/>
      <p:bldP spid="44" grpId="0"/>
      <p:bldP spid="4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resentation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3618</TotalTime>
  <Words>1493</Words>
  <Application>Microsoft Office PowerPoint</Application>
  <PresentationFormat>On-screen Show (4:3)</PresentationFormat>
  <Paragraphs>243</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Cambria Math</vt:lpstr>
      <vt:lpstr>Presentation2</vt:lpstr>
      <vt:lpstr>Mathematical Literacy</vt:lpstr>
      <vt:lpstr>Taxation</vt:lpstr>
      <vt:lpstr>Overview</vt:lpstr>
      <vt:lpstr>Value-added Tax (VAT)</vt:lpstr>
      <vt:lpstr>VAT-inclusive and VAT-exclusive</vt:lpstr>
      <vt:lpstr>Calculating VAT on VAT–exclusive prices</vt:lpstr>
      <vt:lpstr>Example 8.1 page 177</vt:lpstr>
      <vt:lpstr>PowerPoint Presentation</vt:lpstr>
      <vt:lpstr>Information and calculations on a payslip</vt:lpstr>
      <vt:lpstr>Understanding UIF</vt:lpstr>
      <vt:lpstr>How employees benefit from UIF</vt:lpstr>
      <vt:lpstr>Payment into UIF</vt:lpstr>
      <vt:lpstr>Example 8.2 page 178</vt:lpstr>
      <vt:lpstr>PowerPoint Presentation</vt:lpstr>
      <vt:lpstr>Understanding personal income tax</vt:lpstr>
      <vt:lpstr>How to calculate a person’s monthly tax deduction</vt:lpstr>
      <vt:lpstr>How to calculate a person’s monthly tax deduction</vt:lpstr>
      <vt:lpstr>Example 8.3 page 180</vt:lpstr>
      <vt:lpstr>Example 8.3 page 180 continued …</vt:lpstr>
      <vt:lpstr>Example 8.3 page 180 continued …</vt:lpstr>
      <vt:lpstr>Example 8.3 page 180 continued …</vt:lpstr>
      <vt:lpstr>Example 8.3 page 180 continued …</vt:lpstr>
      <vt:lpstr>Example 8.3 page 180 continued …</vt:lpstr>
      <vt:lpstr>Example 8.3 page 180 continued …</vt:lpstr>
      <vt:lpstr>Example 8.3 page 180 continued …</vt:lpstr>
      <vt:lpstr>Example 8.3 page 180 continued …</vt:lpstr>
      <vt:lpstr>Example 8.3 page 180 continued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Storer</dc:creator>
  <cp:lastModifiedBy>Dipak, Aarthi, Springer</cp:lastModifiedBy>
  <cp:revision>654</cp:revision>
  <dcterms:created xsi:type="dcterms:W3CDTF">2017-08-15T07:49:10Z</dcterms:created>
  <dcterms:modified xsi:type="dcterms:W3CDTF">2017-12-22T10:56:37Z</dcterms:modified>
</cp:coreProperties>
</file>