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56" r:id="rId3"/>
    <p:sldId id="257" r:id="rId4"/>
    <p:sldId id="258" r:id="rId5"/>
    <p:sldId id="317" r:id="rId6"/>
    <p:sldId id="318" r:id="rId7"/>
    <p:sldId id="319" r:id="rId8"/>
    <p:sldId id="321" r:id="rId9"/>
    <p:sldId id="375" r:id="rId10"/>
    <p:sldId id="323" r:id="rId11"/>
    <p:sldId id="322" r:id="rId12"/>
    <p:sldId id="324" r:id="rId13"/>
    <p:sldId id="325" r:id="rId14"/>
    <p:sldId id="326" r:id="rId15"/>
    <p:sldId id="327" r:id="rId16"/>
    <p:sldId id="328" r:id="rId17"/>
    <p:sldId id="330" r:id="rId18"/>
    <p:sldId id="329" r:id="rId19"/>
    <p:sldId id="315" r:id="rId20"/>
    <p:sldId id="331" r:id="rId21"/>
    <p:sldId id="332" r:id="rId22"/>
    <p:sldId id="333" r:id="rId23"/>
    <p:sldId id="351" r:id="rId24"/>
    <p:sldId id="335" r:id="rId25"/>
    <p:sldId id="336" r:id="rId26"/>
    <p:sldId id="376" r:id="rId27"/>
    <p:sldId id="337" r:id="rId28"/>
    <p:sldId id="338" r:id="rId29"/>
    <p:sldId id="339" r:id="rId30"/>
    <p:sldId id="340" r:id="rId31"/>
    <p:sldId id="343" r:id="rId32"/>
    <p:sldId id="345" r:id="rId33"/>
    <p:sldId id="347" r:id="rId34"/>
    <p:sldId id="348" r:id="rId35"/>
    <p:sldId id="378" r:id="rId36"/>
    <p:sldId id="379" r:id="rId37"/>
    <p:sldId id="380" r:id="rId38"/>
    <p:sldId id="381" r:id="rId39"/>
    <p:sldId id="382" r:id="rId40"/>
    <p:sldId id="334" r:id="rId41"/>
    <p:sldId id="352" r:id="rId42"/>
    <p:sldId id="353" r:id="rId43"/>
    <p:sldId id="354" r:id="rId44"/>
    <p:sldId id="355" r:id="rId45"/>
    <p:sldId id="356" r:id="rId46"/>
    <p:sldId id="357" r:id="rId47"/>
    <p:sldId id="358" r:id="rId48"/>
    <p:sldId id="359" r:id="rId49"/>
    <p:sldId id="360" r:id="rId50"/>
    <p:sldId id="316" r:id="rId51"/>
    <p:sldId id="37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EAC"/>
    <a:srgbClr val="D8E7EA"/>
    <a:srgbClr val="D8E8EB"/>
    <a:srgbClr val="9FC8CE"/>
    <a:srgbClr val="FFFFFF"/>
    <a:srgbClr val="9FD9DA"/>
    <a:srgbClr val="D8E8B1"/>
    <a:srgbClr val="9CD043"/>
    <a:srgbClr val="D9E8B0"/>
    <a:srgbClr val="9ED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71" d="100"/>
          <a:sy n="71" d="100"/>
        </p:scale>
        <p:origin x="1308" y="24"/>
      </p:cViewPr>
      <p:guideLst>
        <p:guide orient="horz" pos="1842"/>
        <p:guide pos="2676"/>
        <p:guide orient="horz" pos="3829"/>
        <p:guide pos="1297"/>
        <p:guide orient="horz" pos="1085"/>
        <p:guide orient="horz" pos="2600"/>
        <p:guide pos="14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40B90-26ED-4F37-AFE6-5889C3CB154E}" type="datetimeFigureOut">
              <a:rPr lang="en-ZA" smtClean="0"/>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F9437-140E-4576-BFF1-AE94BD1659C7}" type="slidenum">
              <a:rPr lang="en-ZA" smtClean="0"/>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endParaRPr lang="en-US" dirty="0"/>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endParaRPr lang="en-US" dirty="0"/>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
        <p:nvSpPr>
          <p:cNvPr id="7" name="Text Placeholder 2"/>
          <p:cNvSpPr txBox="1"/>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54057"/>
            <a:ext cx="1722045" cy="245394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smtClean="0">
                <a:solidFill>
                  <a:schemeClr val="bg2">
                    <a:lumMod val="75000"/>
                  </a:schemeClr>
                </a:solidFill>
              </a:rPr>
              <a:t>Unit</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smtClean="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smtClean="0"/>
              <a:t>TERMS AND CONDITIONS</a:t>
            </a:r>
            <a:endParaRPr lang="en-ZA" sz="4800" b="1"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tiff"/><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Maths Lit NQF Level 3</a:t>
            </a:r>
            <a:endParaRPr lang="en-ZA" sz="2400" b="1" dirty="0">
              <a:solidFill>
                <a:prstClr val="white"/>
              </a:solidFill>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9326" y="5628042"/>
            <a:ext cx="724674" cy="694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tif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tif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tiff"/><Relationship Id="rId2" Type="http://schemas.openxmlformats.org/officeDocument/2006/relationships/image" Target="../media/image9.png"/><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tiff"/><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smtClean="0"/>
              <a:t>NQF 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2862322"/>
          </a:xfrm>
          <a:prstGeom prst="rect">
            <a:avLst/>
          </a:prstGeom>
          <a:noFill/>
        </p:spPr>
        <p:txBody>
          <a:bodyPr wrap="square" rtlCol="0">
            <a:spAutoFit/>
          </a:bodyPr>
          <a:lstStyle/>
          <a:p>
            <a:pPr marL="265430" indent="-265430">
              <a:buAutoNum type="arabicPeriod"/>
            </a:pPr>
            <a:r>
              <a:rPr lang="en-ZA" dirty="0" smtClean="0"/>
              <a:t>The </a:t>
            </a:r>
            <a:r>
              <a:rPr lang="en-ZA" dirty="0"/>
              <a:t>advantage is that clients’ calls can be diverted to </a:t>
            </a:r>
            <a:r>
              <a:rPr lang="en-ZA" dirty="0" err="1"/>
              <a:t>Nomsa’s</a:t>
            </a:r>
            <a:r>
              <a:rPr lang="en-ZA" dirty="0"/>
              <a:t> cell phone when she is not in her office. When she is unavailable, calls can be diverted to one of her team members. Therefore, clients’ calls will always be </a:t>
            </a:r>
            <a:r>
              <a:rPr lang="en-ZA" dirty="0" smtClean="0"/>
              <a:t>answered.</a:t>
            </a:r>
            <a:endParaRPr lang="en-ZA" dirty="0" smtClean="0"/>
          </a:p>
          <a:p>
            <a:pPr marL="265430" indent="-265430">
              <a:buAutoNum type="arabicPeriod"/>
            </a:pPr>
            <a:endParaRPr lang="en-ZA" dirty="0" smtClean="0"/>
          </a:p>
          <a:p>
            <a:pPr marL="265430" indent="-265430">
              <a:buAutoNum type="arabicPeriod"/>
            </a:pPr>
            <a:r>
              <a:rPr lang="en-ZA" dirty="0" smtClean="0"/>
              <a:t>Yes</a:t>
            </a:r>
            <a:r>
              <a:rPr lang="en-ZA" dirty="0"/>
              <a:t>, each service provider allows </a:t>
            </a:r>
            <a:r>
              <a:rPr lang="en-ZA" dirty="0" err="1"/>
              <a:t>Nomsa</a:t>
            </a:r>
            <a:r>
              <a:rPr lang="en-ZA" dirty="0"/>
              <a:t> to divert calls to other business phones. She can control her business by phone and would receive one invoice for all the business phones. </a:t>
            </a:r>
            <a:endParaRPr lang="en-ZA" sz="1400" b="1" dirty="0"/>
          </a:p>
        </p:txBody>
      </p:sp>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545" y="1906683"/>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266700" indent="-266700">
              <a:buFont typeface="+mj-lt"/>
              <a:buAutoNum type="arabicPeriod" startAt="3"/>
            </a:pPr>
            <a:r>
              <a:rPr lang="en-ZA" sz="1800" dirty="0" smtClean="0"/>
              <a:t>This </a:t>
            </a:r>
            <a:r>
              <a:rPr lang="en-ZA" sz="1800" dirty="0"/>
              <a:t>is </a:t>
            </a:r>
            <a:r>
              <a:rPr lang="en-ZA" sz="1800" dirty="0" err="1"/>
              <a:t>Nomsa’s</a:t>
            </a:r>
            <a:r>
              <a:rPr lang="en-ZA" sz="1800" dirty="0"/>
              <a:t> business’s average phone usage for a </a:t>
            </a:r>
            <a:r>
              <a:rPr lang="en-ZA" sz="1800" dirty="0" smtClean="0"/>
              <a:t>month</a:t>
            </a:r>
            <a:r>
              <a:rPr lang="en-ZA" sz="1800" dirty="0"/>
              <a:t>: </a:t>
            </a:r>
            <a:endParaRPr lang="en-ZA" sz="1800" dirty="0"/>
          </a:p>
          <a:p>
            <a:pPr marL="449580" indent="-180975"/>
            <a:r>
              <a:rPr lang="en-ZA" sz="1800" dirty="0" smtClean="0"/>
              <a:t>Each </a:t>
            </a:r>
            <a:r>
              <a:rPr lang="en-ZA" sz="1800" dirty="0"/>
              <a:t>of the 4 teams makes 40 calls to </a:t>
            </a:r>
            <a:r>
              <a:rPr lang="en-ZA" sz="1800" dirty="0" err="1"/>
              <a:t>Nomsa</a:t>
            </a:r>
            <a:r>
              <a:rPr lang="en-ZA" sz="1800" dirty="0"/>
              <a:t>. The average length of a call is 50 seconds. </a:t>
            </a:r>
            <a:endParaRPr lang="en-ZA" sz="1800" dirty="0"/>
          </a:p>
          <a:p>
            <a:pPr marL="449580" indent="-180975"/>
            <a:r>
              <a:rPr lang="en-ZA" sz="1800" dirty="0" smtClean="0"/>
              <a:t>Each </a:t>
            </a:r>
            <a:r>
              <a:rPr lang="en-ZA" sz="1800" dirty="0"/>
              <a:t>of the 4 teams makes 17 calls to clients. The average length of a call is 1 minute 8 seconds </a:t>
            </a:r>
            <a:endParaRPr lang="en-ZA" sz="1800" dirty="0"/>
          </a:p>
          <a:p>
            <a:pPr marL="449580" indent="-180975"/>
            <a:r>
              <a:rPr lang="en-ZA" sz="1800" dirty="0" err="1" smtClean="0"/>
              <a:t>Nomsa</a:t>
            </a:r>
            <a:r>
              <a:rPr lang="en-ZA" sz="1800" dirty="0" smtClean="0"/>
              <a:t> </a:t>
            </a:r>
            <a:r>
              <a:rPr lang="en-ZA" sz="1800" dirty="0"/>
              <a:t>makes 160 calls to her work teams. The average length of a call is 1 minute 15 seconds. These are calls to the same service provider. </a:t>
            </a:r>
            <a:endParaRPr lang="en-ZA" sz="1800" dirty="0"/>
          </a:p>
          <a:p>
            <a:pPr marL="449580" indent="-180975"/>
            <a:r>
              <a:rPr lang="en-ZA" sz="1800" dirty="0" err="1" smtClean="0"/>
              <a:t>Nomsa</a:t>
            </a:r>
            <a:r>
              <a:rPr lang="en-ZA" sz="1800" dirty="0" smtClean="0"/>
              <a:t> </a:t>
            </a:r>
            <a:r>
              <a:rPr lang="en-ZA" sz="1800" dirty="0"/>
              <a:t>makes 110 calls to clients from her phone. The average length of a call is 2 minutes. Assume that these are calls to different service providers. </a:t>
            </a:r>
            <a:endParaRPr lang="en-ZA" sz="1800" dirty="0"/>
          </a:p>
          <a:p>
            <a:pPr marL="449580" indent="-180975"/>
            <a:r>
              <a:rPr lang="en-ZA" sz="1800" dirty="0" smtClean="0"/>
              <a:t>The </a:t>
            </a:r>
            <a:r>
              <a:rPr lang="en-ZA" sz="1800" dirty="0"/>
              <a:t>business uses 18,5 Gb of data per month. </a:t>
            </a:r>
            <a:endParaRPr lang="en-ZA"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3812987"/>
          </a:xfrm>
          <a:prstGeom prst="rect">
            <a:avLst/>
          </a:prstGeom>
        </p:spPr>
        <p:txBody>
          <a:bodyPr/>
          <a:lstStyle/>
          <a:p>
            <a:pPr marL="342900" lvl="1" indent="-342900">
              <a:buFont typeface="+mj-lt"/>
              <a:buAutoNum type="alphaLcParenR"/>
            </a:pPr>
            <a:r>
              <a:rPr lang="en-ZA" sz="2000" dirty="0" smtClean="0"/>
              <a:t>Calculate </a:t>
            </a:r>
            <a:r>
              <a:rPr lang="en-ZA" sz="2000" dirty="0"/>
              <a:t>the cost of calls for one work team for </a:t>
            </a:r>
            <a:endParaRPr lang="en-ZA" sz="2000" dirty="0"/>
          </a:p>
          <a:p>
            <a:pPr marL="857250" lvl="2" indent="-400050">
              <a:buFont typeface="+mj-lt"/>
              <a:buAutoNum type="romanLcPeriod"/>
            </a:pPr>
            <a:r>
              <a:rPr lang="en-ZA" dirty="0" smtClean="0"/>
              <a:t>Service </a:t>
            </a:r>
            <a:r>
              <a:rPr lang="en-ZA" dirty="0"/>
              <a:t>Provider A </a:t>
            </a:r>
            <a:endParaRPr lang="en-ZA" dirty="0"/>
          </a:p>
          <a:p>
            <a:pPr marL="857250" lvl="2" indent="-400050">
              <a:buFont typeface="+mj-lt"/>
              <a:buAutoNum type="romanLcPeriod"/>
            </a:pPr>
            <a:r>
              <a:rPr lang="en-ZA" dirty="0" smtClean="0"/>
              <a:t>Service </a:t>
            </a:r>
            <a:r>
              <a:rPr lang="en-ZA" dirty="0"/>
              <a:t>Provider B </a:t>
            </a:r>
            <a:endParaRPr lang="en-ZA" dirty="0"/>
          </a:p>
          <a:p>
            <a:pPr marL="342900" lvl="1" indent="-342900">
              <a:buFont typeface="+mj-lt"/>
              <a:buAutoNum type="alphaLcParenR"/>
            </a:pPr>
            <a:r>
              <a:rPr lang="en-ZA" sz="2000" dirty="0" smtClean="0"/>
              <a:t>Calculate </a:t>
            </a:r>
            <a:r>
              <a:rPr lang="en-ZA" sz="2000" dirty="0"/>
              <a:t>the cost of </a:t>
            </a:r>
            <a:r>
              <a:rPr lang="en-ZA" sz="2000" dirty="0" err="1"/>
              <a:t>Nomsa’s</a:t>
            </a:r>
            <a:r>
              <a:rPr lang="en-ZA" sz="2000" dirty="0"/>
              <a:t> calls for </a:t>
            </a:r>
            <a:endParaRPr lang="en-ZA" sz="2000" dirty="0"/>
          </a:p>
          <a:p>
            <a:pPr marL="857250" lvl="2" indent="-400050">
              <a:buFont typeface="+mj-lt"/>
              <a:buAutoNum type="romanLcPeriod"/>
            </a:pPr>
            <a:r>
              <a:rPr lang="en-ZA" dirty="0" smtClean="0"/>
              <a:t>Service </a:t>
            </a:r>
            <a:r>
              <a:rPr lang="en-ZA" dirty="0"/>
              <a:t>Provider A </a:t>
            </a:r>
            <a:endParaRPr lang="en-ZA" dirty="0"/>
          </a:p>
          <a:p>
            <a:pPr marL="857250" lvl="2" indent="-400050">
              <a:buFont typeface="+mj-lt"/>
              <a:buAutoNum type="romanLcPeriod"/>
            </a:pPr>
            <a:r>
              <a:rPr lang="en-ZA" dirty="0" smtClean="0"/>
              <a:t>Service </a:t>
            </a:r>
            <a:r>
              <a:rPr lang="en-ZA" dirty="0"/>
              <a:t>Provider B </a:t>
            </a:r>
            <a:endParaRPr lang="en-ZA" dirty="0"/>
          </a:p>
          <a:p>
            <a:pPr marL="342900" lvl="1" indent="-342900">
              <a:buFont typeface="+mj-lt"/>
              <a:buAutoNum type="alphaLcParenR"/>
            </a:pPr>
            <a:r>
              <a:rPr lang="en-ZA" sz="2000" dirty="0" smtClean="0"/>
              <a:t>Calculate </a:t>
            </a:r>
            <a:r>
              <a:rPr lang="en-ZA" sz="2000" dirty="0"/>
              <a:t>the cost of data for the business for </a:t>
            </a:r>
            <a:endParaRPr lang="en-ZA" sz="2000" dirty="0"/>
          </a:p>
          <a:p>
            <a:pPr marL="857250" lvl="2" indent="-400050">
              <a:buFont typeface="+mj-lt"/>
              <a:buAutoNum type="romanLcPeriod"/>
            </a:pPr>
            <a:r>
              <a:rPr lang="en-ZA" dirty="0" smtClean="0"/>
              <a:t>Service </a:t>
            </a:r>
            <a:r>
              <a:rPr lang="en-ZA" dirty="0"/>
              <a:t>Provider A </a:t>
            </a:r>
            <a:endParaRPr lang="en-ZA" dirty="0"/>
          </a:p>
          <a:p>
            <a:pPr marL="857250" lvl="2" indent="-400050">
              <a:buFont typeface="+mj-lt"/>
              <a:buAutoNum type="romanLcPeriod"/>
            </a:pPr>
            <a:r>
              <a:rPr lang="en-ZA" dirty="0" smtClean="0"/>
              <a:t>Service </a:t>
            </a:r>
            <a:r>
              <a:rPr lang="en-ZA" dirty="0"/>
              <a:t>Provider </a:t>
            </a:r>
            <a:r>
              <a:rPr lang="en-ZA" dirty="0" smtClean="0"/>
              <a:t>B</a:t>
            </a:r>
            <a:endParaRPr lang="en-Z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305" y="1722755"/>
            <a:ext cx="5764530" cy="3968750"/>
          </a:xfrm>
          <a:prstGeom prst="rect">
            <a:avLst/>
          </a:prstGeom>
        </p:spPr>
        <p:txBody>
          <a:bodyPr/>
          <a:lstStyle/>
          <a:p>
            <a:pPr marL="342900" indent="-342900">
              <a:buFont typeface="+mj-lt"/>
              <a:buAutoNum type="alphaLcParenR" startAt="4"/>
            </a:pPr>
            <a:r>
              <a:rPr lang="en-ZA" sz="1800" dirty="0" smtClean="0"/>
              <a:t>Use </a:t>
            </a:r>
            <a:r>
              <a:rPr lang="en-ZA" sz="1800" dirty="0"/>
              <a:t>your calculations to complete the table below</a:t>
            </a:r>
            <a:r>
              <a:rPr lang="en-ZA" sz="1800" dirty="0" smtClean="0"/>
              <a:t>.</a:t>
            </a:r>
            <a:endParaRPr lang="en-ZA" sz="1800" dirty="0" smtClean="0"/>
          </a:p>
          <a:p>
            <a:pPr marL="342900" indent="-342900">
              <a:buFont typeface="+mj-lt"/>
              <a:buAutoNum type="alphaLcParenR" startAt="4"/>
            </a:pPr>
            <a:endParaRPr lang="en-ZA" sz="1800" dirty="0"/>
          </a:p>
          <a:p>
            <a:pPr marL="342900" indent="-342900">
              <a:buFont typeface="+mj-lt"/>
              <a:buAutoNum type="alphaLcParenR" startAt="4"/>
            </a:pPr>
            <a:endParaRPr lang="en-ZA" sz="1800" b="1" dirty="0" smtClean="0"/>
          </a:p>
          <a:p>
            <a:pPr marL="342900" indent="-342900">
              <a:buFont typeface="+mj-lt"/>
              <a:buAutoNum type="alphaLcParenR" startAt="4"/>
            </a:pPr>
            <a:endParaRPr lang="en-ZA" sz="1800" b="1" dirty="0"/>
          </a:p>
          <a:p>
            <a:pPr marL="342900" indent="-342900">
              <a:buFont typeface="+mj-lt"/>
              <a:buAutoNum type="alphaLcParenR" startAt="4"/>
            </a:pPr>
            <a:endParaRPr lang="en-ZA" sz="1800" b="1" dirty="0" smtClean="0"/>
          </a:p>
          <a:p>
            <a:pPr marL="342900" indent="-342900">
              <a:buFont typeface="+mj-lt"/>
              <a:buAutoNum type="alphaLcParenR" startAt="4"/>
            </a:pPr>
            <a:endParaRPr lang="en-ZA" sz="1800" b="1" dirty="0"/>
          </a:p>
          <a:p>
            <a:pPr marL="342900" indent="-342900">
              <a:buFont typeface="+mj-lt"/>
              <a:buAutoNum type="alphaLcParenR" startAt="4"/>
            </a:pPr>
            <a:endParaRPr lang="en-ZA" sz="1800" b="1" dirty="0" smtClean="0"/>
          </a:p>
          <a:p>
            <a:pPr marL="342900" indent="-342900">
              <a:buFont typeface="+mj-lt"/>
              <a:buAutoNum type="alphaLcParenR" startAt="4"/>
            </a:pPr>
            <a:endParaRPr lang="en-ZA" sz="1800" b="1" dirty="0"/>
          </a:p>
          <a:p>
            <a:pPr marL="266700" indent="-266700">
              <a:buFont typeface="+mj-lt"/>
              <a:buAutoNum type="arabicPeriod" startAt="4"/>
            </a:pPr>
            <a:endParaRPr lang="en-ZA" sz="1800" b="1" dirty="0"/>
          </a:p>
          <a:p>
            <a:pPr marL="266700" indent="-266700">
              <a:buFont typeface="+mj-lt"/>
              <a:buAutoNum type="arabicPeriod" startAt="4"/>
            </a:pPr>
            <a:r>
              <a:rPr lang="en-ZA" sz="1800" dirty="0"/>
              <a:t>Which service provider would you recommend to </a:t>
            </a:r>
            <a:r>
              <a:rPr lang="en-ZA" sz="1800" dirty="0" err="1"/>
              <a:t>Nomsa</a:t>
            </a:r>
            <a:r>
              <a:rPr lang="en-ZA" sz="1800" dirty="0"/>
              <a:t>? Give a reason for your answer </a:t>
            </a:r>
            <a:r>
              <a:rPr lang="en-ZA" sz="1200" dirty="0" smtClean="0"/>
              <a:t> </a:t>
            </a:r>
            <a:endParaRPr lang="en-ZA" sz="1200" dirty="0"/>
          </a:p>
        </p:txBody>
      </p:sp>
      <p:graphicFrame>
        <p:nvGraphicFramePr>
          <p:cNvPr id="3" name="Table 2"/>
          <p:cNvGraphicFramePr>
            <a:graphicFrameLocks noGrp="1"/>
          </p:cNvGraphicFramePr>
          <p:nvPr/>
        </p:nvGraphicFramePr>
        <p:xfrm>
          <a:off x="2059438" y="2135704"/>
          <a:ext cx="5561166" cy="2821257"/>
        </p:xfrm>
        <a:graphic>
          <a:graphicData uri="http://schemas.openxmlformats.org/drawingml/2006/table">
            <a:tbl>
              <a:tblPr firstRow="1" bandRow="1">
                <a:tableStyleId>{5C22544A-7EE6-4342-B048-85BDC9FD1C3A}</a:tableStyleId>
              </a:tblPr>
              <a:tblGrid>
                <a:gridCol w="2032963"/>
                <a:gridCol w="1759789"/>
                <a:gridCol w="1768414"/>
              </a:tblGrid>
              <a:tr h="352377">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c>
                  <a:txBody>
                    <a:bodyPr/>
                    <a:lstStyle/>
                    <a:p>
                      <a:r>
                        <a:rPr lang="en-ZA" sz="1400" b="1" i="0" u="none" strike="noStrike" kern="1200" baseline="0" dirty="0" smtClean="0">
                          <a:solidFill>
                            <a:schemeClr val="tx1"/>
                          </a:solidFill>
                          <a:latin typeface="+mn-lt"/>
                          <a:ea typeface="+mn-ea"/>
                          <a:cs typeface="+mn-cs"/>
                        </a:rPr>
                        <a:t>SERVICE PROVIDER A </a:t>
                      </a:r>
                      <a:endParaRPr lang="en-ZA" sz="1400" b="0" i="0" u="none" strike="noStrike" kern="1200" baseline="0" dirty="0" smtClean="0">
                        <a:solidFill>
                          <a:schemeClr val="tx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c>
                  <a:txBody>
                    <a:bodyPr/>
                    <a:lstStyle/>
                    <a:p>
                      <a:r>
                        <a:rPr lang="en-ZA" sz="1400" b="1" i="0" u="none" strike="noStrike" kern="1200" baseline="0" dirty="0" smtClean="0">
                          <a:solidFill>
                            <a:schemeClr val="tx1"/>
                          </a:solidFill>
                          <a:latin typeface="+mn-lt"/>
                          <a:ea typeface="+mn-ea"/>
                          <a:cs typeface="+mn-cs"/>
                        </a:rPr>
                        <a:t>SERVICE PROVIDER B</a:t>
                      </a:r>
                      <a:endParaRPr lang="en-ZA" sz="1400" b="0" i="0" u="none" strike="noStrike" kern="1200" baseline="0" dirty="0" smtClean="0">
                        <a:solidFill>
                          <a:schemeClr val="tx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r>
              <a:tr h="189741">
                <a:tc>
                  <a:txBody>
                    <a:bodyPr/>
                    <a:lstStyle/>
                    <a:p>
                      <a:r>
                        <a:rPr lang="en-ZA" sz="1400" b="0" i="0" u="none" strike="noStrike" kern="1200" baseline="0" dirty="0" smtClean="0">
                          <a:solidFill>
                            <a:schemeClr val="dk1"/>
                          </a:solidFill>
                          <a:latin typeface="+mn-lt"/>
                          <a:ea typeface="+mn-ea"/>
                          <a:cs typeface="+mn-cs"/>
                        </a:rPr>
                        <a:t>Monthly contract costs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289103">
                <a:tc>
                  <a:txBody>
                    <a:bodyPr/>
                    <a:lstStyle/>
                    <a:p>
                      <a:r>
                        <a:rPr lang="en-ZA" sz="1400" b="0" i="0" u="none" strike="noStrike" kern="1200" baseline="0" dirty="0" smtClean="0">
                          <a:solidFill>
                            <a:schemeClr val="dk1"/>
                          </a:solidFill>
                          <a:latin typeface="+mn-lt"/>
                          <a:ea typeface="+mn-ea"/>
                          <a:cs typeface="+mn-cs"/>
                        </a:rPr>
                        <a:t>Total cost for 4 work team calls to </a:t>
                      </a:r>
                      <a:r>
                        <a:rPr lang="en-ZA" sz="1400" b="0" i="0" u="none" strike="noStrike" kern="1200" baseline="0" dirty="0" err="1" smtClean="0">
                          <a:solidFill>
                            <a:schemeClr val="dk1"/>
                          </a:solidFill>
                          <a:latin typeface="+mn-lt"/>
                          <a:ea typeface="+mn-ea"/>
                          <a:cs typeface="+mn-cs"/>
                        </a:rPr>
                        <a:t>Nomsa</a:t>
                      </a:r>
                      <a:r>
                        <a:rPr lang="en-ZA" sz="1400" b="0" i="0" u="none" strike="noStrike" kern="1200" baseline="0" dirty="0" smtClean="0">
                          <a:solidFill>
                            <a:schemeClr val="dk1"/>
                          </a:solidFill>
                          <a:latin typeface="+mn-lt"/>
                          <a:ea typeface="+mn-ea"/>
                          <a:cs typeface="+mn-cs"/>
                        </a:rPr>
                        <a:t> and clients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204781">
                <a:tc>
                  <a:txBody>
                    <a:bodyPr/>
                    <a:lstStyle/>
                    <a:p>
                      <a:r>
                        <a:rPr lang="en-ZA" sz="1400" b="0" i="0" u="none" strike="noStrike" kern="1200" baseline="0" dirty="0" err="1" smtClean="0">
                          <a:solidFill>
                            <a:schemeClr val="dk1"/>
                          </a:solidFill>
                          <a:latin typeface="+mn-lt"/>
                          <a:ea typeface="+mn-ea"/>
                          <a:cs typeface="+mn-cs"/>
                        </a:rPr>
                        <a:t>Nomsa’s</a:t>
                      </a:r>
                      <a:r>
                        <a:rPr lang="en-ZA" sz="1400" b="0" i="0" u="none" strike="noStrike" kern="1200" baseline="0" dirty="0" smtClean="0">
                          <a:solidFill>
                            <a:schemeClr val="dk1"/>
                          </a:solidFill>
                          <a:latin typeface="+mn-lt"/>
                          <a:ea typeface="+mn-ea"/>
                          <a:cs typeface="+mn-cs"/>
                        </a:rPr>
                        <a:t> calls to work teams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189741">
                <a:tc>
                  <a:txBody>
                    <a:bodyPr/>
                    <a:lstStyle/>
                    <a:p>
                      <a:r>
                        <a:rPr lang="en-ZA" sz="1400" b="0" i="0" u="none" strike="noStrike" kern="1200" baseline="0" dirty="0" err="1" smtClean="0">
                          <a:solidFill>
                            <a:schemeClr val="dk1"/>
                          </a:solidFill>
                          <a:latin typeface="+mn-lt"/>
                          <a:ea typeface="+mn-ea"/>
                          <a:cs typeface="+mn-cs"/>
                        </a:rPr>
                        <a:t>Nomsa’s</a:t>
                      </a:r>
                      <a:r>
                        <a:rPr lang="en-ZA" sz="1400" b="0" i="0" u="none" strike="noStrike" kern="1200" baseline="0" dirty="0" smtClean="0">
                          <a:solidFill>
                            <a:schemeClr val="dk1"/>
                          </a:solidFill>
                          <a:latin typeface="+mn-lt"/>
                          <a:ea typeface="+mn-ea"/>
                          <a:cs typeface="+mn-cs"/>
                        </a:rPr>
                        <a:t> calls to clients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120459">
                <a:tc>
                  <a:txBody>
                    <a:bodyPr/>
                    <a:lstStyle/>
                    <a:p>
                      <a:r>
                        <a:rPr lang="en-ZA" sz="1400" b="0" i="0" u="none" strike="noStrike" kern="1200" baseline="0" dirty="0" smtClean="0">
                          <a:solidFill>
                            <a:schemeClr val="dk1"/>
                          </a:solidFill>
                          <a:latin typeface="+mn-lt"/>
                          <a:ea typeface="+mn-ea"/>
                          <a:cs typeface="+mn-cs"/>
                        </a:rPr>
                        <a:t>Business data costs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120459">
                <a:tc>
                  <a:txBody>
                    <a:bodyPr/>
                    <a:lstStyle/>
                    <a:p>
                      <a:r>
                        <a:rPr lang="en-ZA" sz="1400" b="1" i="0" u="none" strike="noStrike" kern="1200" baseline="0" dirty="0" smtClean="0">
                          <a:solidFill>
                            <a:schemeClr val="dk1"/>
                          </a:solidFill>
                          <a:latin typeface="+mn-lt"/>
                          <a:ea typeface="+mn-ea"/>
                          <a:cs typeface="+mn-cs"/>
                        </a:rPr>
                        <a:t>TOTAL COST </a:t>
                      </a:r>
                      <a:r>
                        <a:rPr lang="en-ZA" sz="1400" b="0" i="0" u="none" strike="noStrike" kern="1200" baseline="0" dirty="0" smtClean="0">
                          <a:solidFill>
                            <a:schemeClr val="dk1"/>
                          </a:solidFill>
                          <a:latin typeface="+mn-lt"/>
                          <a:ea typeface="+mn-ea"/>
                          <a:cs typeface="+mn-cs"/>
                        </a:rPr>
                        <a:t>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4246245"/>
          </a:xfrm>
          <a:prstGeom prst="rect">
            <a:avLst/>
          </a:prstGeom>
          <a:noFill/>
        </p:spPr>
        <p:txBody>
          <a:bodyPr wrap="square" rtlCol="0">
            <a:spAutoFit/>
          </a:bodyPr>
          <a:lstStyle/>
          <a:p>
            <a:r>
              <a:rPr lang="en-ZA" dirty="0" smtClean="0"/>
              <a:t>3</a:t>
            </a:r>
            <a:r>
              <a:rPr lang="en-ZA" dirty="0"/>
              <a:t>. a) </a:t>
            </a:r>
            <a:endParaRPr lang="en-ZA" dirty="0" smtClean="0"/>
          </a:p>
          <a:p>
            <a:pPr marL="536575" lvl="1" indent="-260350">
              <a:buFont typeface="+mj-lt"/>
              <a:buAutoNum type="romanLcPeriod"/>
            </a:pPr>
            <a:r>
              <a:rPr lang="en-ZA" dirty="0" smtClean="0"/>
              <a:t>Calls </a:t>
            </a:r>
            <a:r>
              <a:rPr lang="en-ZA" dirty="0"/>
              <a:t>to </a:t>
            </a:r>
            <a:r>
              <a:rPr lang="en-ZA" dirty="0" err="1"/>
              <a:t>Nomsa</a:t>
            </a:r>
            <a:r>
              <a:rPr lang="en-ZA" dirty="0"/>
              <a:t> + calls to clients </a:t>
            </a:r>
            <a:endParaRPr lang="en-ZA" dirty="0" smtClean="0"/>
          </a:p>
          <a:p>
            <a:pPr marL="536575" lvl="1"/>
            <a:r>
              <a:rPr lang="en-ZA" dirty="0" smtClean="0"/>
              <a:t>= </a:t>
            </a:r>
            <a:r>
              <a:rPr lang="en-ZA" dirty="0"/>
              <a:t>(40 calls × 50 secs) + (17 calls × 1 min 8 </a:t>
            </a:r>
            <a:r>
              <a:rPr lang="en-ZA" dirty="0" smtClean="0"/>
              <a:t>secs) </a:t>
            </a:r>
            <a:endParaRPr lang="en-ZA" dirty="0"/>
          </a:p>
          <a:p>
            <a:pPr marL="536575"/>
            <a:r>
              <a:rPr lang="fr-FR" dirty="0"/>
              <a:t>= 2 000 seconds + (17 x 68 secs) </a:t>
            </a:r>
            <a:endParaRPr lang="fr-FR" dirty="0" smtClean="0"/>
          </a:p>
          <a:p>
            <a:pPr marL="536575"/>
            <a:r>
              <a:rPr lang="fr-FR" dirty="0" smtClean="0"/>
              <a:t>= </a:t>
            </a:r>
            <a:r>
              <a:rPr lang="fr-FR" dirty="0"/>
              <a:t>2 000 + 1 156 secs = 3 156 secs </a:t>
            </a:r>
            <a:endParaRPr lang="fr-FR" dirty="0"/>
          </a:p>
          <a:p>
            <a:pPr marL="536575"/>
            <a:r>
              <a:rPr lang="en-ZA" dirty="0"/>
              <a:t>Number of call minutes =  </a:t>
            </a:r>
            <a:r>
              <a:rPr lang="en-ZA" dirty="0" smtClean="0"/>
              <a:t>        = </a:t>
            </a:r>
            <a:r>
              <a:rPr lang="en-ZA" dirty="0"/>
              <a:t>52,6 minutes </a:t>
            </a:r>
            <a:endParaRPr lang="en-ZA" dirty="0"/>
          </a:p>
          <a:p>
            <a:pPr marL="266700"/>
            <a:r>
              <a:rPr lang="en-ZA" dirty="0"/>
              <a:t>The contract provides 100 free minutes. There is no charge for phone calls. </a:t>
            </a:r>
            <a:endParaRPr lang="en-ZA" dirty="0" smtClean="0"/>
          </a:p>
          <a:p>
            <a:pPr marL="449580"/>
            <a:endParaRPr lang="en-ZA" dirty="0"/>
          </a:p>
          <a:p>
            <a:pPr marL="536575" indent="-263525">
              <a:buFont typeface="+mj-lt"/>
              <a:buAutoNum type="romanLcPeriod" startAt="2"/>
            </a:pPr>
            <a:r>
              <a:rPr lang="en-ZA" dirty="0" smtClean="0"/>
              <a:t>Calls </a:t>
            </a:r>
            <a:r>
              <a:rPr lang="en-ZA" dirty="0"/>
              <a:t>to </a:t>
            </a:r>
            <a:r>
              <a:rPr lang="en-ZA" dirty="0" err="1"/>
              <a:t>Nomsa</a:t>
            </a:r>
            <a:r>
              <a:rPr lang="en-ZA" dirty="0"/>
              <a:t> are free. </a:t>
            </a:r>
            <a:endParaRPr lang="en-ZA" dirty="0"/>
          </a:p>
          <a:p>
            <a:pPr marL="536575"/>
            <a:r>
              <a:rPr lang="en-ZA" dirty="0"/>
              <a:t>Calls to clients = 17 calls × 1 min 8 secs </a:t>
            </a:r>
            <a:endParaRPr lang="en-ZA" dirty="0" smtClean="0"/>
          </a:p>
          <a:p>
            <a:pPr marL="536575"/>
            <a:r>
              <a:rPr lang="en-ZA" dirty="0" smtClean="0"/>
              <a:t>= </a:t>
            </a:r>
            <a:r>
              <a:rPr lang="en-ZA" dirty="0"/>
              <a:t>1 156 seconds =  </a:t>
            </a:r>
            <a:r>
              <a:rPr lang="en-ZA" dirty="0" smtClean="0"/>
              <a:t>         = </a:t>
            </a:r>
            <a:r>
              <a:rPr lang="en-ZA" dirty="0"/>
              <a:t>19 minutes 16 seconds </a:t>
            </a:r>
            <a:endParaRPr lang="en-ZA" dirty="0"/>
          </a:p>
          <a:p>
            <a:pPr marL="536575"/>
            <a:r>
              <a:rPr lang="en-ZA" dirty="0"/>
              <a:t>Cost of calls to clients </a:t>
            </a:r>
            <a:endParaRPr lang="en-ZA" dirty="0" smtClean="0"/>
          </a:p>
          <a:p>
            <a:pPr marL="536575"/>
            <a:r>
              <a:rPr lang="en-ZA" dirty="0" smtClean="0"/>
              <a:t>= </a:t>
            </a:r>
            <a:r>
              <a:rPr lang="en-ZA" dirty="0"/>
              <a:t>(19 × 0,69) + </a:t>
            </a:r>
            <a:r>
              <a:rPr lang="en-ZA" dirty="0" smtClean="0"/>
              <a:t>(</a:t>
            </a:r>
            <a:r>
              <a:rPr lang="en-ZA" dirty="0"/>
              <a:t> </a:t>
            </a:r>
            <a:r>
              <a:rPr lang="en-ZA" dirty="0" smtClean="0"/>
              <a:t>    × </a:t>
            </a:r>
            <a:r>
              <a:rPr lang="en-ZA" dirty="0"/>
              <a:t>0,69) </a:t>
            </a:r>
            <a:endParaRPr lang="en-ZA" dirty="0" smtClean="0"/>
          </a:p>
          <a:p>
            <a:pPr marL="536575"/>
            <a:r>
              <a:rPr lang="en-ZA" dirty="0" smtClean="0"/>
              <a:t>= </a:t>
            </a:r>
            <a:r>
              <a:rPr lang="en-ZA" dirty="0"/>
              <a:t>R13,11 + R0,18 = R13,29 </a:t>
            </a:r>
            <a:endParaRPr lang="en-ZA" dirty="0"/>
          </a:p>
        </p:txBody>
      </p:sp>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902" y="1906048"/>
            <a:ext cx="3096186" cy="3658455"/>
          </a:xfrm>
          <a:prstGeom prst="rect">
            <a:avLst/>
          </a:prstGeom>
          <a:noFill/>
          <a:ln>
            <a:noFill/>
          </a:ln>
        </p:spPr>
      </p:pic>
      <mc:AlternateContent xmlns:mc="http://schemas.openxmlformats.org/markup-compatibility/2006">
        <mc:Choice xmlns:a14="http://schemas.microsoft.com/office/drawing/2010/main" Requires="a14">
          <p:sp>
            <p:nvSpPr>
              <p:cNvPr id="3" name="TextBox 2"/>
              <p:cNvSpPr txBox="1"/>
              <p:nvPr/>
            </p:nvSpPr>
            <p:spPr>
              <a:xfrm>
                <a:off x="5102307" y="3065783"/>
                <a:ext cx="346249" cy="321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ZA" sz="1100" i="1" smtClean="0">
                              <a:latin typeface="Cambria Math" panose="02040503050406030204" pitchFamily="18" charset="0"/>
                            </a:rPr>
                          </m:ctrlPr>
                        </m:fPr>
                        <m:num>
                          <m:r>
                            <a:rPr lang="en-ZA" sz="1100" b="0" i="1" smtClean="0">
                              <a:latin typeface="Cambria Math" panose="02040503050406030204" pitchFamily="18" charset="0"/>
                            </a:rPr>
                            <m:t>3156</m:t>
                          </m:r>
                        </m:num>
                        <m:den>
                          <m:r>
                            <a:rPr lang="en-ZA" sz="1100" b="0" i="1" smtClean="0">
                              <a:latin typeface="Cambria Math" panose="02040503050406030204" pitchFamily="18" charset="0"/>
                            </a:rPr>
                            <m:t>60</m:t>
                          </m:r>
                        </m:den>
                      </m:f>
                    </m:oMath>
                  </m:oMathPara>
                </a14:m>
                <a:endParaRPr lang="en-ZA" sz="1100" dirty="0"/>
              </a:p>
            </p:txBody>
          </p:sp>
        </mc:Choice>
        <mc:Fallback>
          <p:sp>
            <p:nvSpPr>
              <p:cNvPr id="3" name="TextBox 2"/>
              <p:cNvSpPr txBox="1">
                <a:spLocks noRot="1" noChangeAspect="1" noMove="1" noResize="1" noEditPoints="1" noAdjustHandles="1" noChangeArrowheads="1" noChangeShapeType="1" noTextEdit="1"/>
              </p:cNvSpPr>
              <p:nvPr/>
            </p:nvSpPr>
            <p:spPr>
              <a:xfrm>
                <a:off x="5102225" y="3065780"/>
                <a:ext cx="436245" cy="405130"/>
              </a:xfrm>
              <a:prstGeom prst="rect">
                <a:avLst/>
              </a:prstGeom>
              <a:blipFill rotWithShape="1">
                <a:blip r:embed="rId3"/>
                <a:stretch>
                  <a:fillRect l="-10526" t="-1887" r="-10526" b="-13208"/>
                </a:stretch>
              </a:blipFill>
            </p:spPr>
            <p:txBody>
              <a:bodyPr/>
              <a:lstStyle/>
              <a:p>
                <a:r>
                  <a:rPr lang="en-ZA">
                    <a:noFill/>
                  </a:rPr>
                  <a:t> </a:t>
                </a:r>
                <a:endParaRPr lang="en-ZA">
                  <a:noFill/>
                </a:endParaRP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434521" y="4729868"/>
                <a:ext cx="346249" cy="321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ZA" sz="1100" i="1" smtClean="0">
                              <a:latin typeface="Cambria Math" panose="02040503050406030204" pitchFamily="18" charset="0"/>
                            </a:rPr>
                          </m:ctrlPr>
                        </m:fPr>
                        <m:num>
                          <m:r>
                            <a:rPr lang="en-ZA" sz="1100" b="0" i="1" smtClean="0">
                              <a:latin typeface="Cambria Math" panose="02040503050406030204" pitchFamily="18" charset="0"/>
                            </a:rPr>
                            <m:t>1156</m:t>
                          </m:r>
                        </m:num>
                        <m:den>
                          <m:r>
                            <a:rPr lang="en-ZA" sz="1100" b="0" i="1" smtClean="0">
                              <a:latin typeface="Cambria Math" panose="02040503050406030204" pitchFamily="18" charset="0"/>
                            </a:rPr>
                            <m:t>60</m:t>
                          </m:r>
                        </m:den>
                      </m:f>
                    </m:oMath>
                  </m:oMathPara>
                </a14:m>
                <a:endParaRPr lang="en-ZA" sz="1100" dirty="0"/>
              </a:p>
            </p:txBody>
          </p:sp>
        </mc:Choice>
        <mc:Fallback>
          <p:sp>
            <p:nvSpPr>
              <p:cNvPr id="11" name="TextBox 10"/>
              <p:cNvSpPr txBox="1">
                <a:spLocks noRot="1" noChangeAspect="1" noMove="1" noResize="1" noEditPoints="1" noAdjustHandles="1" noChangeArrowheads="1" noChangeShapeType="1" noTextEdit="1"/>
              </p:cNvSpPr>
              <p:nvPr/>
            </p:nvSpPr>
            <p:spPr>
              <a:xfrm>
                <a:off x="4341495" y="4717415"/>
                <a:ext cx="461645" cy="428625"/>
              </a:xfrm>
              <a:prstGeom prst="rect">
                <a:avLst/>
              </a:prstGeom>
              <a:blipFill rotWithShape="1">
                <a:blip r:embed="rId4"/>
                <a:stretch>
                  <a:fillRect l="-8772" t="-1887" r="-12281" b="-13208"/>
                </a:stretch>
              </a:blipFill>
            </p:spPr>
            <p:txBody>
              <a:bodyPr/>
              <a:lstStyle/>
              <a:p>
                <a:r>
                  <a:rPr lang="en-ZA">
                    <a:noFill/>
                  </a:rPr>
                  <a:t> </a:t>
                </a:r>
                <a:endParaRPr lang="en-ZA">
                  <a:noFill/>
                </a:endParaRP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4203580" y="5279375"/>
                <a:ext cx="189154" cy="318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ZA" sz="1100" i="1" smtClean="0">
                              <a:latin typeface="Cambria Math" panose="02040503050406030204" pitchFamily="18" charset="0"/>
                            </a:rPr>
                          </m:ctrlPr>
                        </m:fPr>
                        <m:num>
                          <m:r>
                            <a:rPr lang="en-ZA" sz="1100" b="0" i="1" smtClean="0">
                              <a:latin typeface="Cambria Math" panose="02040503050406030204" pitchFamily="18" charset="0"/>
                            </a:rPr>
                            <m:t>16</m:t>
                          </m:r>
                        </m:num>
                        <m:den>
                          <m:r>
                            <a:rPr lang="en-ZA" sz="1100" b="0" i="1" smtClean="0">
                              <a:latin typeface="Cambria Math" panose="02040503050406030204" pitchFamily="18" charset="0"/>
                            </a:rPr>
                            <m:t>60</m:t>
                          </m:r>
                        </m:den>
                      </m:f>
                    </m:oMath>
                  </m:oMathPara>
                </a14:m>
                <a:endParaRPr lang="en-ZA" sz="1100" dirty="0"/>
              </a:p>
            </p:txBody>
          </p:sp>
        </mc:Choice>
        <mc:Fallback>
          <p:sp>
            <p:nvSpPr>
              <p:cNvPr id="12" name="TextBox 11"/>
              <p:cNvSpPr txBox="1">
                <a:spLocks noRot="1" noChangeAspect="1" noMove="1" noResize="1" noEditPoints="1" noAdjustHandles="1" noChangeArrowheads="1" noChangeShapeType="1" noTextEdit="1"/>
              </p:cNvSpPr>
              <p:nvPr/>
            </p:nvSpPr>
            <p:spPr>
              <a:xfrm>
                <a:off x="4062095" y="5209540"/>
                <a:ext cx="319405" cy="490855"/>
              </a:xfrm>
              <a:prstGeom prst="rect">
                <a:avLst/>
              </a:prstGeom>
              <a:blipFill rotWithShape="1">
                <a:blip r:embed="rId5"/>
                <a:stretch>
                  <a:fillRect l="-16129" r="-19355" b="-13462"/>
                </a:stretch>
              </a:blipFill>
            </p:spPr>
            <p:txBody>
              <a:bodyPr/>
              <a:lstStyle/>
              <a:p>
                <a:r>
                  <a:rPr lang="en-ZA">
                    <a:noFill/>
                  </a:rPr>
                  <a:t> </a:t>
                </a:r>
                <a:endParaRPr lang="en-ZA">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500"/>
                                        <p:tgtEl>
                                          <p:spTgt spid="1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5" end="5"/>
                                            </p:txEl>
                                          </p:spTgt>
                                        </p:tgtEl>
                                        <p:attrNameLst>
                                          <p:attrName>style.visibility</p:attrName>
                                        </p:attrNameLst>
                                      </p:cBhvr>
                                      <p:to>
                                        <p:strVal val="visible"/>
                                      </p:to>
                                    </p:set>
                                    <p:animEffect transition="in" filter="fade">
                                      <p:cBhvr>
                                        <p:cTn id="44" dur="500"/>
                                        <p:tgtEl>
                                          <p:spTgt spid="15">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6" end="6"/>
                                            </p:txEl>
                                          </p:spTgt>
                                        </p:tgtEl>
                                        <p:attrNameLst>
                                          <p:attrName>style.visibility</p:attrName>
                                        </p:attrNameLst>
                                      </p:cBhvr>
                                      <p:to>
                                        <p:strVal val="visible"/>
                                      </p:to>
                                    </p:set>
                                    <p:animEffect transition="in" filter="fade">
                                      <p:cBhvr>
                                        <p:cTn id="52" dur="500"/>
                                        <p:tgtEl>
                                          <p:spTgt spid="1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8" end="8"/>
                                            </p:txEl>
                                          </p:spTgt>
                                        </p:tgtEl>
                                        <p:attrNameLst>
                                          <p:attrName>style.visibility</p:attrName>
                                        </p:attrNameLst>
                                      </p:cBhvr>
                                      <p:to>
                                        <p:strVal val="visible"/>
                                      </p:to>
                                    </p:set>
                                    <p:animEffect transition="in" filter="fade">
                                      <p:cBhvr>
                                        <p:cTn id="57" dur="500"/>
                                        <p:tgtEl>
                                          <p:spTgt spid="1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9" end="9"/>
                                            </p:txEl>
                                          </p:spTgt>
                                        </p:tgtEl>
                                        <p:attrNameLst>
                                          <p:attrName>style.visibility</p:attrName>
                                        </p:attrNameLst>
                                      </p:cBhvr>
                                      <p:to>
                                        <p:strVal val="visible"/>
                                      </p:to>
                                    </p:set>
                                    <p:animEffect transition="in" filter="fade">
                                      <p:cBhvr>
                                        <p:cTn id="62" dur="500"/>
                                        <p:tgtEl>
                                          <p:spTgt spid="1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xEl>
                                              <p:pRg st="10" end="10"/>
                                            </p:txEl>
                                          </p:spTgt>
                                        </p:tgtEl>
                                        <p:attrNameLst>
                                          <p:attrName>style.visibility</p:attrName>
                                        </p:attrNameLst>
                                      </p:cBhvr>
                                      <p:to>
                                        <p:strVal val="visible"/>
                                      </p:to>
                                    </p:set>
                                    <p:animEffect transition="in" filter="fade">
                                      <p:cBhvr>
                                        <p:cTn id="67" dur="500"/>
                                        <p:tgtEl>
                                          <p:spTgt spid="15">
                                            <p:txEl>
                                              <p:pRg st="10" end="1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xEl>
                                              <p:pRg st="11" end="11"/>
                                            </p:txEl>
                                          </p:spTgt>
                                        </p:tgtEl>
                                        <p:attrNameLst>
                                          <p:attrName>style.visibility</p:attrName>
                                        </p:attrNameLst>
                                      </p:cBhvr>
                                      <p:to>
                                        <p:strVal val="visible"/>
                                      </p:to>
                                    </p:set>
                                    <p:animEffect transition="in" filter="fade">
                                      <p:cBhvr>
                                        <p:cTn id="75" dur="500"/>
                                        <p:tgtEl>
                                          <p:spTgt spid="15">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5">
                                            <p:txEl>
                                              <p:pRg st="12" end="12"/>
                                            </p:txEl>
                                          </p:spTgt>
                                        </p:tgtEl>
                                        <p:attrNameLst>
                                          <p:attrName>style.visibility</p:attrName>
                                        </p:attrNameLst>
                                      </p:cBhvr>
                                      <p:to>
                                        <p:strVal val="visible"/>
                                      </p:to>
                                    </p:set>
                                    <p:animEffect transition="in" filter="fade">
                                      <p:cBhvr>
                                        <p:cTn id="80" dur="500"/>
                                        <p:tgtEl>
                                          <p:spTgt spid="15">
                                            <p:txEl>
                                              <p:pRg st="12" end="12"/>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
                                            <p:txEl>
                                              <p:pRg st="13" end="13"/>
                                            </p:txEl>
                                          </p:spTgt>
                                        </p:tgtEl>
                                        <p:attrNameLst>
                                          <p:attrName>style.visibility</p:attrName>
                                        </p:attrNameLst>
                                      </p:cBhvr>
                                      <p:to>
                                        <p:strVal val="visible"/>
                                      </p:to>
                                    </p:set>
                                    <p:animEffect transition="in" filter="fade">
                                      <p:cBhvr>
                                        <p:cTn id="88" dur="500"/>
                                        <p:tgtEl>
                                          <p:spTgt spid="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P spid="3" grpId="0" bldLvl="0" animBg="1"/>
      <p:bldP spid="11"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2861310"/>
          </a:xfrm>
          <a:prstGeom prst="rect">
            <a:avLst/>
          </a:prstGeom>
          <a:noFill/>
        </p:spPr>
        <p:txBody>
          <a:bodyPr wrap="square" rtlCol="0">
            <a:spAutoFit/>
          </a:bodyPr>
          <a:lstStyle/>
          <a:p>
            <a:r>
              <a:rPr lang="en-ZA" dirty="0"/>
              <a:t>b) </a:t>
            </a:r>
            <a:endParaRPr lang="en-ZA" dirty="0" smtClean="0"/>
          </a:p>
          <a:p>
            <a:pPr marL="449580" indent="-182880">
              <a:buFont typeface="+mj-lt"/>
              <a:buAutoNum type="romanLcPeriod"/>
            </a:pPr>
            <a:r>
              <a:rPr lang="en-ZA" dirty="0" err="1" smtClean="0"/>
              <a:t>Nomsa</a:t>
            </a:r>
            <a:r>
              <a:rPr lang="en-ZA" dirty="0" smtClean="0"/>
              <a:t> </a:t>
            </a:r>
            <a:r>
              <a:rPr lang="en-ZA" dirty="0"/>
              <a:t>gets 300 free minutes. </a:t>
            </a:r>
            <a:endParaRPr lang="en-ZA" dirty="0"/>
          </a:p>
          <a:p>
            <a:pPr marL="449580"/>
            <a:r>
              <a:rPr lang="en-ZA" dirty="0"/>
              <a:t>Calls to work teams = 1 min 15 secs </a:t>
            </a:r>
            <a:r>
              <a:rPr lang="en-ZA" dirty="0" smtClean="0"/>
              <a:t>= </a:t>
            </a:r>
            <a:r>
              <a:rPr lang="en-ZA" dirty="0"/>
              <a:t>1,25 </a:t>
            </a:r>
            <a:r>
              <a:rPr lang="en-ZA" dirty="0" smtClean="0"/>
              <a:t>minutes </a:t>
            </a:r>
            <a:endParaRPr lang="en-ZA" dirty="0"/>
          </a:p>
          <a:p>
            <a:pPr marL="449580"/>
            <a:r>
              <a:rPr lang="sv-SE" dirty="0"/>
              <a:t>1,25 mins × 160 = 200 minutes </a:t>
            </a:r>
            <a:endParaRPr lang="sv-SE" dirty="0"/>
          </a:p>
          <a:p>
            <a:pPr marL="449580"/>
            <a:r>
              <a:rPr lang="en-ZA" dirty="0"/>
              <a:t>There is no charge. </a:t>
            </a:r>
            <a:endParaRPr lang="en-ZA" dirty="0"/>
          </a:p>
          <a:p>
            <a:pPr marL="449580"/>
            <a:r>
              <a:rPr lang="en-ZA" dirty="0"/>
              <a:t>Calls to clients. N</a:t>
            </a:r>
            <a:r>
              <a:rPr lang="en-ZA" dirty="0" err="1"/>
              <a:t>omsa</a:t>
            </a:r>
            <a:r>
              <a:rPr lang="en-ZA" dirty="0"/>
              <a:t> has 100 free minutes left. </a:t>
            </a:r>
            <a:endParaRPr lang="en-ZA" dirty="0"/>
          </a:p>
          <a:p>
            <a:pPr marL="449580"/>
            <a:r>
              <a:rPr lang="en-ZA" dirty="0"/>
              <a:t>Calls are 2 minutes long. </a:t>
            </a:r>
            <a:endParaRPr lang="en-ZA" dirty="0"/>
          </a:p>
          <a:p>
            <a:pPr marL="449580"/>
            <a:r>
              <a:rPr lang="en-ZA" dirty="0"/>
              <a:t>100 </a:t>
            </a:r>
            <a:r>
              <a:rPr lang="en-ZA" dirty="0" err="1"/>
              <a:t>mins</a:t>
            </a:r>
            <a:r>
              <a:rPr lang="en-ZA" dirty="0"/>
              <a:t> ÷ 2 minute calls = 50 calls at no charge. </a:t>
            </a:r>
            <a:endParaRPr lang="en-ZA" dirty="0"/>
          </a:p>
          <a:p>
            <a:pPr marL="449580"/>
            <a:r>
              <a:rPr lang="en-ZA" dirty="0"/>
              <a:t>She pays for 60 calls @ R0,28 per call </a:t>
            </a:r>
            <a:endParaRPr lang="en-ZA" dirty="0"/>
          </a:p>
          <a:p>
            <a:pPr marL="449580"/>
            <a:r>
              <a:rPr lang="en-ZA" dirty="0"/>
              <a:t>60 × R0,28 = </a:t>
            </a:r>
            <a:r>
              <a:rPr lang="en-ZA" dirty="0" smtClean="0"/>
              <a:t>R16,80</a:t>
            </a:r>
            <a:endParaRPr lang="en-ZA" sz="1400" b="1" dirty="0"/>
          </a:p>
        </p:txBody>
      </p:sp>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fade">
                                      <p:cBhvr>
                                        <p:cTn id="25" dur="500"/>
                                        <p:tgtEl>
                                          <p:spTgt spid="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fade">
                                      <p:cBhvr>
                                        <p:cTn id="30" dur="500"/>
                                        <p:tgtEl>
                                          <p:spTgt spid="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fade">
                                      <p:cBhvr>
                                        <p:cTn id="35" dur="500"/>
                                        <p:tgtEl>
                                          <p:spTgt spid="1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7" end="7"/>
                                            </p:txEl>
                                          </p:spTgt>
                                        </p:tgtEl>
                                        <p:attrNameLst>
                                          <p:attrName>style.visibility</p:attrName>
                                        </p:attrNameLst>
                                      </p:cBhvr>
                                      <p:to>
                                        <p:strVal val="visible"/>
                                      </p:to>
                                    </p:set>
                                    <p:animEffect transition="in" filter="fade">
                                      <p:cBhvr>
                                        <p:cTn id="40" dur="500"/>
                                        <p:tgtEl>
                                          <p:spTgt spid="1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8" end="8"/>
                                            </p:txEl>
                                          </p:spTgt>
                                        </p:tgtEl>
                                        <p:attrNameLst>
                                          <p:attrName>style.visibility</p:attrName>
                                        </p:attrNameLst>
                                      </p:cBhvr>
                                      <p:to>
                                        <p:strVal val="visible"/>
                                      </p:to>
                                    </p:set>
                                    <p:animEffect transition="in" filter="fade">
                                      <p:cBhvr>
                                        <p:cTn id="45" dur="500"/>
                                        <p:tgtEl>
                                          <p:spTgt spid="1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9" end="9"/>
                                            </p:txEl>
                                          </p:spTgt>
                                        </p:tgtEl>
                                        <p:attrNameLst>
                                          <p:attrName>style.visibility</p:attrName>
                                        </p:attrNameLst>
                                      </p:cBhvr>
                                      <p:to>
                                        <p:strVal val="visible"/>
                                      </p:to>
                                    </p:set>
                                    <p:animEffect transition="in" filter="fade">
                                      <p:cBhvr>
                                        <p:cTn id="50"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4246245"/>
          </a:xfrm>
          <a:prstGeom prst="rect">
            <a:avLst/>
          </a:prstGeom>
          <a:noFill/>
        </p:spPr>
        <p:txBody>
          <a:bodyPr wrap="square" rtlCol="0">
            <a:spAutoFit/>
          </a:bodyPr>
          <a:lstStyle/>
          <a:p>
            <a:pPr marL="535305" indent="-268605">
              <a:buFont typeface="+mj-lt"/>
              <a:buAutoNum type="romanLcPeriod" startAt="2"/>
            </a:pPr>
            <a:r>
              <a:rPr lang="en-ZA" dirty="0" smtClean="0"/>
              <a:t>Call </a:t>
            </a:r>
            <a:r>
              <a:rPr lang="en-ZA" dirty="0"/>
              <a:t>free zone for employees. There is no charge for calls to work teams. </a:t>
            </a:r>
            <a:endParaRPr lang="en-ZA" dirty="0"/>
          </a:p>
          <a:p>
            <a:pPr marL="535305"/>
            <a:r>
              <a:rPr lang="en-ZA" dirty="0"/>
              <a:t>110 calls × 2 </a:t>
            </a:r>
            <a:r>
              <a:rPr lang="en-ZA" dirty="0" err="1"/>
              <a:t>mins</a:t>
            </a:r>
            <a:r>
              <a:rPr lang="en-ZA" dirty="0"/>
              <a:t> × R0,69 </a:t>
            </a:r>
            <a:endParaRPr lang="en-ZA" dirty="0"/>
          </a:p>
          <a:p>
            <a:pPr marL="535305"/>
            <a:r>
              <a:rPr lang="en-ZA" dirty="0"/>
              <a:t>= 220 </a:t>
            </a:r>
            <a:r>
              <a:rPr lang="en-ZA" dirty="0" err="1"/>
              <a:t>mins</a:t>
            </a:r>
            <a:r>
              <a:rPr lang="en-ZA" dirty="0"/>
              <a:t> × R0,69 </a:t>
            </a:r>
            <a:endParaRPr lang="en-ZA" dirty="0"/>
          </a:p>
          <a:p>
            <a:pPr marL="535305"/>
            <a:r>
              <a:rPr lang="en-ZA" dirty="0"/>
              <a:t>= R151,80 </a:t>
            </a:r>
            <a:endParaRPr lang="en-ZA" dirty="0"/>
          </a:p>
          <a:p>
            <a:r>
              <a:rPr lang="en-ZA" dirty="0"/>
              <a:t>c) </a:t>
            </a:r>
            <a:endParaRPr lang="en-ZA" dirty="0" smtClean="0"/>
          </a:p>
          <a:p>
            <a:pPr marL="535305" indent="-268605">
              <a:buFont typeface="+mj-lt"/>
              <a:buAutoNum type="romanLcPeriod"/>
            </a:pPr>
            <a:r>
              <a:rPr lang="en-ZA" dirty="0" err="1" smtClean="0"/>
              <a:t>Nomsa</a:t>
            </a:r>
            <a:r>
              <a:rPr lang="en-ZA" dirty="0" smtClean="0"/>
              <a:t> </a:t>
            </a:r>
            <a:r>
              <a:rPr lang="en-ZA" dirty="0"/>
              <a:t>gets 3 Gb of free data, but she uses 18,5 Gb. Therefore she pays for 15,5 Gb of data </a:t>
            </a:r>
            <a:endParaRPr lang="en-ZA" dirty="0"/>
          </a:p>
          <a:p>
            <a:pPr marL="535305"/>
            <a:r>
              <a:rPr lang="en-ZA" dirty="0"/>
              <a:t>15,5 Gb × 1 000 = 15 500 Mb </a:t>
            </a:r>
            <a:endParaRPr lang="en-ZA" dirty="0"/>
          </a:p>
          <a:p>
            <a:pPr marL="535305"/>
            <a:r>
              <a:rPr lang="pt-BR" dirty="0"/>
              <a:t>15 500 × R0,08 = R1 240,00 </a:t>
            </a:r>
            <a:endParaRPr lang="pt-BR" dirty="0" smtClean="0"/>
          </a:p>
          <a:p>
            <a:pPr marL="535305"/>
            <a:endParaRPr lang="pt-BR" dirty="0"/>
          </a:p>
          <a:p>
            <a:pPr marL="535305" indent="-268605">
              <a:buFont typeface="+mj-lt"/>
              <a:buAutoNum type="romanLcPeriod" startAt="2"/>
            </a:pPr>
            <a:r>
              <a:rPr lang="en-ZA" dirty="0" err="1" smtClean="0"/>
              <a:t>Nomsa</a:t>
            </a:r>
            <a:r>
              <a:rPr lang="en-ZA" dirty="0" smtClean="0"/>
              <a:t> </a:t>
            </a:r>
            <a:r>
              <a:rPr lang="en-ZA" dirty="0"/>
              <a:t>gets 10 Gb of free data. </a:t>
            </a:r>
            <a:endParaRPr lang="en-ZA" dirty="0" smtClean="0"/>
          </a:p>
          <a:p>
            <a:pPr marL="535305"/>
            <a:r>
              <a:rPr lang="en-ZA" dirty="0" smtClean="0"/>
              <a:t>Therefore </a:t>
            </a:r>
            <a:r>
              <a:rPr lang="en-ZA" dirty="0"/>
              <a:t>she pays for 8,5 Gb of data </a:t>
            </a:r>
            <a:endParaRPr lang="en-ZA" dirty="0"/>
          </a:p>
          <a:p>
            <a:pPr marL="535305"/>
            <a:r>
              <a:rPr lang="en-ZA" dirty="0"/>
              <a:t>8,5 Gb × 1000 = 8 500 Mb </a:t>
            </a:r>
            <a:endParaRPr lang="en-ZA" dirty="0"/>
          </a:p>
          <a:p>
            <a:pPr marL="535305"/>
            <a:r>
              <a:rPr lang="pt-BR" dirty="0"/>
              <a:t>8 500 × R0,29 = R2 465,00 </a:t>
            </a:r>
            <a:endParaRPr lang="en-ZA" sz="1400" b="1" dirty="0"/>
          </a:p>
        </p:txBody>
      </p:sp>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fade">
                                      <p:cBhvr>
                                        <p:cTn id="30" dur="500"/>
                                        <p:tgtEl>
                                          <p:spTgt spid="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fade">
                                      <p:cBhvr>
                                        <p:cTn id="35" dur="500"/>
                                        <p:tgtEl>
                                          <p:spTgt spid="1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7" end="7"/>
                                            </p:txEl>
                                          </p:spTgt>
                                        </p:tgtEl>
                                        <p:attrNameLst>
                                          <p:attrName>style.visibility</p:attrName>
                                        </p:attrNameLst>
                                      </p:cBhvr>
                                      <p:to>
                                        <p:strVal val="visible"/>
                                      </p:to>
                                    </p:set>
                                    <p:animEffect transition="in" filter="fade">
                                      <p:cBhvr>
                                        <p:cTn id="40" dur="500"/>
                                        <p:tgtEl>
                                          <p:spTgt spid="1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9" end="9"/>
                                            </p:txEl>
                                          </p:spTgt>
                                        </p:tgtEl>
                                        <p:attrNameLst>
                                          <p:attrName>style.visibility</p:attrName>
                                        </p:attrNameLst>
                                      </p:cBhvr>
                                      <p:to>
                                        <p:strVal val="visible"/>
                                      </p:to>
                                    </p:set>
                                    <p:animEffect transition="in" filter="fade">
                                      <p:cBhvr>
                                        <p:cTn id="45" dur="500"/>
                                        <p:tgtEl>
                                          <p:spTgt spid="15">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0" end="10"/>
                                            </p:txEl>
                                          </p:spTgt>
                                        </p:tgtEl>
                                        <p:attrNameLst>
                                          <p:attrName>style.visibility</p:attrName>
                                        </p:attrNameLst>
                                      </p:cBhvr>
                                      <p:to>
                                        <p:strVal val="visible"/>
                                      </p:to>
                                    </p:set>
                                    <p:animEffect transition="in" filter="fade">
                                      <p:cBhvr>
                                        <p:cTn id="50" dur="500"/>
                                        <p:tgtEl>
                                          <p:spTgt spid="15">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11" end="11"/>
                                            </p:txEl>
                                          </p:spTgt>
                                        </p:tgtEl>
                                        <p:attrNameLst>
                                          <p:attrName>style.visibility</p:attrName>
                                        </p:attrNameLst>
                                      </p:cBhvr>
                                      <p:to>
                                        <p:strVal val="visible"/>
                                      </p:to>
                                    </p:set>
                                    <p:animEffect transition="in" filter="fade">
                                      <p:cBhvr>
                                        <p:cTn id="55" dur="500"/>
                                        <p:tgtEl>
                                          <p:spTgt spid="15">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xEl>
                                              <p:pRg st="12" end="12"/>
                                            </p:txEl>
                                          </p:spTgt>
                                        </p:tgtEl>
                                        <p:attrNameLst>
                                          <p:attrName>style.visibility</p:attrName>
                                        </p:attrNameLst>
                                      </p:cBhvr>
                                      <p:to>
                                        <p:strVal val="visible"/>
                                      </p:to>
                                    </p:set>
                                    <p:animEffect transition="in" filter="fade">
                                      <p:cBhvr>
                                        <p:cTn id="60"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4123055"/>
          </a:xfrm>
          <a:prstGeom prst="rect">
            <a:avLst/>
          </a:prstGeom>
          <a:noFill/>
        </p:spPr>
        <p:txBody>
          <a:bodyPr wrap="square" rtlCol="0">
            <a:spAutoFit/>
          </a:bodyPr>
          <a:lstStyle/>
          <a:p>
            <a:pPr marL="342900" indent="-342900">
              <a:buFont typeface="+mj-lt"/>
              <a:buAutoNum type="alphaLcParenR" startAt="4"/>
            </a:pPr>
            <a:r>
              <a:rPr lang="en-ZA" dirty="0" smtClean="0"/>
              <a:t> </a:t>
            </a:r>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pPr marL="342900" indent="-342900">
              <a:buFont typeface="+mj-lt"/>
              <a:buAutoNum type="arabicPeriod" startAt="4"/>
            </a:pPr>
            <a:endParaRPr lang="en-ZA" sz="1000" dirty="0" smtClean="0"/>
          </a:p>
          <a:p>
            <a:pPr marL="342900" indent="-342900">
              <a:buFont typeface="+mj-lt"/>
              <a:buAutoNum type="arabicPeriod" startAt="4"/>
            </a:pPr>
            <a:r>
              <a:rPr lang="en-ZA" dirty="0" smtClean="0"/>
              <a:t>Service </a:t>
            </a:r>
            <a:r>
              <a:rPr lang="en-ZA" dirty="0"/>
              <a:t>provider A. The cost of calls and data for service provider B are higher. </a:t>
            </a:r>
            <a:endParaRPr lang="en-ZA" sz="1400" b="1" dirty="0"/>
          </a:p>
        </p:txBody>
      </p:sp>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graphicFrame>
        <p:nvGraphicFramePr>
          <p:cNvPr id="11" name="Table 10"/>
          <p:cNvGraphicFramePr>
            <a:graphicFrameLocks noGrp="1"/>
          </p:cNvGraphicFramePr>
          <p:nvPr/>
        </p:nvGraphicFramePr>
        <p:xfrm>
          <a:off x="2380144" y="1776840"/>
          <a:ext cx="5561166" cy="3247977"/>
        </p:xfrm>
        <a:graphic>
          <a:graphicData uri="http://schemas.openxmlformats.org/drawingml/2006/table">
            <a:tbl>
              <a:tblPr firstRow="1" bandRow="1">
                <a:tableStyleId>{5C22544A-7EE6-4342-B048-85BDC9FD1C3A}</a:tableStyleId>
              </a:tblPr>
              <a:tblGrid>
                <a:gridCol w="2013450"/>
                <a:gridCol w="1779302"/>
                <a:gridCol w="1768414"/>
              </a:tblGrid>
              <a:tr h="352377">
                <a:tc>
                  <a:txBody>
                    <a:bodyPr/>
                    <a:lstStyle/>
                    <a:p>
                      <a:endParaRPr lang="en-ZA" sz="1400" dirty="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c>
                  <a:txBody>
                    <a:bodyPr/>
                    <a:lstStyle/>
                    <a:p>
                      <a:r>
                        <a:rPr lang="en-ZA" sz="1400" b="1" i="0" u="none" strike="noStrike" kern="1200" baseline="0" dirty="0" smtClean="0">
                          <a:solidFill>
                            <a:schemeClr val="tx1"/>
                          </a:solidFill>
                          <a:latin typeface="+mn-lt"/>
                          <a:ea typeface="+mn-ea"/>
                          <a:cs typeface="+mn-cs"/>
                        </a:rPr>
                        <a:t>SERVICE PROVIDER A </a:t>
                      </a:r>
                      <a:endParaRPr lang="en-ZA" sz="1400" b="0" i="0" u="none" strike="noStrike" kern="1200" baseline="0" dirty="0" smtClean="0">
                        <a:solidFill>
                          <a:schemeClr val="tx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c>
                  <a:txBody>
                    <a:bodyPr/>
                    <a:lstStyle/>
                    <a:p>
                      <a:r>
                        <a:rPr lang="en-ZA" sz="1400" b="1" i="0" u="none" strike="noStrike" kern="1200" baseline="0" dirty="0" smtClean="0">
                          <a:solidFill>
                            <a:schemeClr val="tx1"/>
                          </a:solidFill>
                          <a:latin typeface="+mn-lt"/>
                          <a:ea typeface="+mn-ea"/>
                          <a:cs typeface="+mn-cs"/>
                        </a:rPr>
                        <a:t>SERVICE PROVIDER B</a:t>
                      </a:r>
                      <a:endParaRPr lang="en-ZA" sz="1400" b="0" i="0" u="none" strike="noStrike" kern="1200" baseline="0" dirty="0" smtClean="0">
                        <a:solidFill>
                          <a:schemeClr val="tx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9FC8CE"/>
                    </a:solidFill>
                  </a:tcPr>
                </a:tc>
              </a:tr>
              <a:tr h="189741">
                <a:tc>
                  <a:txBody>
                    <a:bodyPr/>
                    <a:lstStyle/>
                    <a:p>
                      <a:r>
                        <a:rPr lang="en-ZA" sz="1400" b="0" i="0" u="none" strike="noStrike" kern="1200" baseline="0" dirty="0" smtClean="0">
                          <a:solidFill>
                            <a:schemeClr val="dk1"/>
                          </a:solidFill>
                          <a:latin typeface="+mn-lt"/>
                          <a:ea typeface="+mn-ea"/>
                          <a:cs typeface="+mn-cs"/>
                        </a:rPr>
                        <a:t>Monthly contract costs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b="0" i="0" u="none" strike="noStrike" kern="1200" baseline="0" dirty="0" smtClean="0">
                          <a:solidFill>
                            <a:schemeClr val="dk1"/>
                          </a:solidFill>
                          <a:latin typeface="+mn-lt"/>
                          <a:ea typeface="+mn-ea"/>
                          <a:cs typeface="+mn-cs"/>
                        </a:rPr>
                        <a:t>(4 × R129) + (1 × 299) </a:t>
                      </a:r>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 R516 + R299 </a:t>
                      </a:r>
                      <a:endParaRPr lang="en-ZA" sz="1400" b="0" i="0" u="none" strike="noStrike" kern="1200" baseline="0" dirty="0" smtClean="0">
                        <a:solidFill>
                          <a:schemeClr val="dk1"/>
                        </a:solidFill>
                        <a:latin typeface="+mn-lt"/>
                        <a:ea typeface="+mn-ea"/>
                        <a:cs typeface="+mn-cs"/>
                      </a:endParaRPr>
                    </a:p>
                    <a:p>
                      <a:r>
                        <a:rPr lang="pt-BR" sz="1400" b="0" i="0" u="none" strike="noStrike" kern="1200" baseline="0" dirty="0" smtClean="0">
                          <a:solidFill>
                            <a:schemeClr val="dk1"/>
                          </a:solidFill>
                          <a:latin typeface="+mn-lt"/>
                          <a:ea typeface="+mn-ea"/>
                          <a:cs typeface="+mn-cs"/>
                        </a:rPr>
                        <a:t>= R815,00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pt-BR" sz="1400" b="0" i="0" u="none" strike="noStrike" kern="1200" baseline="0" dirty="0" smtClean="0">
                          <a:solidFill>
                            <a:schemeClr val="dk1"/>
                          </a:solidFill>
                          <a:latin typeface="+mn-lt"/>
                          <a:ea typeface="+mn-ea"/>
                          <a:cs typeface="+mn-cs"/>
                        </a:rPr>
                        <a:t>(4 × R99) + (1 × R399) </a:t>
                      </a:r>
                      <a:endParaRPr lang="pt-BR"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 R396 + R399 </a:t>
                      </a:r>
                      <a:endParaRPr lang="en-ZA" sz="1400" b="0" i="0" u="none" strike="noStrike" kern="1200" baseline="0" dirty="0" smtClean="0">
                        <a:solidFill>
                          <a:schemeClr val="dk1"/>
                        </a:solidFill>
                        <a:latin typeface="+mn-lt"/>
                        <a:ea typeface="+mn-ea"/>
                        <a:cs typeface="+mn-cs"/>
                      </a:endParaRPr>
                    </a:p>
                    <a:p>
                      <a:r>
                        <a:rPr lang="en-ZA" sz="1400" b="0" i="0" u="none" strike="noStrike" kern="1200" baseline="0" dirty="0" smtClean="0">
                          <a:solidFill>
                            <a:schemeClr val="dk1"/>
                          </a:solidFill>
                          <a:latin typeface="+mn-lt"/>
                          <a:ea typeface="+mn-ea"/>
                          <a:cs typeface="+mn-cs"/>
                        </a:rPr>
                        <a:t>= R795,00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289103">
                <a:tc>
                  <a:txBody>
                    <a:bodyPr/>
                    <a:lstStyle/>
                    <a:p>
                      <a:r>
                        <a:rPr lang="en-ZA" sz="1400" b="0" i="0" u="none" strike="noStrike" kern="1200" baseline="0" dirty="0" smtClean="0">
                          <a:solidFill>
                            <a:schemeClr val="dk1"/>
                          </a:solidFill>
                          <a:latin typeface="+mn-lt"/>
                          <a:ea typeface="+mn-ea"/>
                          <a:cs typeface="+mn-cs"/>
                        </a:rPr>
                        <a:t>Total cost for 4 work team calls to </a:t>
                      </a:r>
                      <a:r>
                        <a:rPr lang="en-ZA" sz="1400" b="0" i="0" u="none" strike="noStrike" kern="1200" baseline="0" dirty="0" err="1" smtClean="0">
                          <a:solidFill>
                            <a:schemeClr val="dk1"/>
                          </a:solidFill>
                          <a:latin typeface="+mn-lt"/>
                          <a:ea typeface="+mn-ea"/>
                          <a:cs typeface="+mn-cs"/>
                        </a:rPr>
                        <a:t>Nomsa</a:t>
                      </a:r>
                      <a:r>
                        <a:rPr lang="en-ZA" sz="1400" b="0" i="0" u="none" strike="noStrike" kern="1200" baseline="0" dirty="0" smtClean="0">
                          <a:solidFill>
                            <a:schemeClr val="dk1"/>
                          </a:solidFill>
                          <a:latin typeface="+mn-lt"/>
                          <a:ea typeface="+mn-ea"/>
                          <a:cs typeface="+mn-cs"/>
                        </a:rPr>
                        <a:t> and clients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R0,00</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R13,29</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204781">
                <a:tc>
                  <a:txBody>
                    <a:bodyPr/>
                    <a:lstStyle/>
                    <a:p>
                      <a:r>
                        <a:rPr lang="en-ZA" sz="1400" b="0" i="0" u="none" strike="noStrike" kern="1200" baseline="0" dirty="0" err="1" smtClean="0">
                          <a:solidFill>
                            <a:schemeClr val="dk1"/>
                          </a:solidFill>
                          <a:latin typeface="+mn-lt"/>
                          <a:ea typeface="+mn-ea"/>
                          <a:cs typeface="+mn-cs"/>
                        </a:rPr>
                        <a:t>Nomsa’s</a:t>
                      </a:r>
                      <a:r>
                        <a:rPr lang="en-ZA" sz="1400" b="0" i="0" u="none" strike="noStrike" kern="1200" baseline="0" dirty="0" smtClean="0">
                          <a:solidFill>
                            <a:schemeClr val="dk1"/>
                          </a:solidFill>
                          <a:latin typeface="+mn-lt"/>
                          <a:ea typeface="+mn-ea"/>
                          <a:cs typeface="+mn-cs"/>
                        </a:rPr>
                        <a:t> calls to work teams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ZA" sz="1400" dirty="0" smtClean="0"/>
                        <a:t>R0,00</a:t>
                      </a:r>
                      <a:endParaRPr lang="en-ZA" sz="1400" dirty="0" smtClean="0"/>
                    </a:p>
                    <a:p>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ZA" sz="1400" dirty="0" smtClean="0"/>
                        <a:t>R0,00</a:t>
                      </a:r>
                      <a:endParaRPr lang="en-ZA" sz="1400" dirty="0" smtClean="0"/>
                    </a:p>
                    <a:p>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189741">
                <a:tc>
                  <a:txBody>
                    <a:bodyPr/>
                    <a:lstStyle/>
                    <a:p>
                      <a:r>
                        <a:rPr lang="en-ZA" sz="1400" b="0" i="0" u="none" strike="noStrike" kern="1200" baseline="0" dirty="0" err="1" smtClean="0">
                          <a:solidFill>
                            <a:schemeClr val="dk1"/>
                          </a:solidFill>
                          <a:latin typeface="+mn-lt"/>
                          <a:ea typeface="+mn-ea"/>
                          <a:cs typeface="+mn-cs"/>
                        </a:rPr>
                        <a:t>Nomsa’s</a:t>
                      </a:r>
                      <a:r>
                        <a:rPr lang="en-ZA" sz="1400" b="0" i="0" u="none" strike="noStrike" kern="1200" baseline="0" dirty="0" smtClean="0">
                          <a:solidFill>
                            <a:schemeClr val="dk1"/>
                          </a:solidFill>
                          <a:latin typeface="+mn-lt"/>
                          <a:ea typeface="+mn-ea"/>
                          <a:cs typeface="+mn-cs"/>
                        </a:rPr>
                        <a:t> calls to clients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R16,80</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R151,80</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120459">
                <a:tc>
                  <a:txBody>
                    <a:bodyPr/>
                    <a:lstStyle/>
                    <a:p>
                      <a:r>
                        <a:rPr lang="en-ZA" sz="1400" b="0" i="0" u="none" strike="noStrike" kern="1200" baseline="0" dirty="0" smtClean="0">
                          <a:solidFill>
                            <a:schemeClr val="dk1"/>
                          </a:solidFill>
                          <a:latin typeface="+mn-lt"/>
                          <a:ea typeface="+mn-ea"/>
                          <a:cs typeface="+mn-cs"/>
                        </a:rPr>
                        <a:t>Business data costs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R1</a:t>
                      </a:r>
                      <a:r>
                        <a:rPr lang="en-ZA" sz="1400" baseline="0" dirty="0" smtClean="0"/>
                        <a:t> 240,00</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dirty="0" smtClean="0"/>
                        <a:t>R2 465,00</a:t>
                      </a:r>
                      <a:endParaRPr lang="en-ZA" sz="1400"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r h="304800">
                <a:tc>
                  <a:txBody>
                    <a:bodyPr/>
                    <a:lstStyle/>
                    <a:p>
                      <a:r>
                        <a:rPr lang="en-ZA" sz="1400" b="1" i="0" u="none" strike="noStrike" kern="1200" baseline="0" dirty="0" smtClean="0">
                          <a:solidFill>
                            <a:schemeClr val="dk1"/>
                          </a:solidFill>
                          <a:latin typeface="+mn-lt"/>
                          <a:ea typeface="+mn-ea"/>
                          <a:cs typeface="+mn-cs"/>
                        </a:rPr>
                        <a:t>TOTAL COST </a:t>
                      </a:r>
                      <a:r>
                        <a:rPr lang="en-ZA" sz="1400" b="0" i="0" u="none" strike="noStrike" kern="1200" baseline="0" dirty="0" smtClean="0">
                          <a:solidFill>
                            <a:schemeClr val="dk1"/>
                          </a:solidFill>
                          <a:latin typeface="+mn-lt"/>
                          <a:ea typeface="+mn-ea"/>
                          <a:cs typeface="+mn-cs"/>
                        </a:rPr>
                        <a:t>	</a:t>
                      </a:r>
                      <a:endParaRPr lang="en-ZA" sz="1400" b="0" i="0" u="none" strike="noStrike" kern="1200" baseline="0" dirty="0" smtClean="0">
                        <a:solidFill>
                          <a:schemeClr val="dk1"/>
                        </a:solidFill>
                        <a:latin typeface="+mn-lt"/>
                        <a:ea typeface="+mn-ea"/>
                        <a:cs typeface="+mn-cs"/>
                      </a:endParaRPr>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b="1" dirty="0" smtClean="0"/>
                        <a:t>R2 071,80</a:t>
                      </a:r>
                      <a:endParaRPr lang="en-ZA" sz="1400" b="1"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c>
                  <a:txBody>
                    <a:bodyPr/>
                    <a:lstStyle/>
                    <a:p>
                      <a:r>
                        <a:rPr lang="en-ZA" sz="1400" b="1" dirty="0" smtClean="0"/>
                        <a:t>R3 425,09</a:t>
                      </a:r>
                      <a:endParaRPr lang="en-ZA" sz="1400" b="1" dirty="0" smtClean="0"/>
                    </a:p>
                  </a:txBody>
                  <a:tcPr anchor="ct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lnTlToBr w="12700" cmpd="sng">
                      <a:noFill/>
                      <a:prstDash val="solid"/>
                    </a:lnTlToBr>
                    <a:lnBlToTr w="12700" cmpd="sng">
                      <a:noFill/>
                      <a:prstDash val="solid"/>
                    </a:lnBlToTr>
                    <a:solidFill>
                      <a:srgbClr val="D8E8E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12" end="12"/>
                                            </p:txEl>
                                          </p:spTgt>
                                        </p:tgtEl>
                                        <p:attrNameLst>
                                          <p:attrName>style.visibility</p:attrName>
                                        </p:attrNameLst>
                                      </p:cBhvr>
                                      <p:to>
                                        <p:strVal val="visible"/>
                                      </p:to>
                                    </p:set>
                                    <p:animEffect transition="in" filter="fade">
                                      <p:cBhvr>
                                        <p:cTn id="15"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12.1 </a:t>
            </a:r>
            <a:endParaRPr lang="en-ZA" dirty="0"/>
          </a:p>
        </p:txBody>
      </p:sp>
      <p:sp>
        <p:nvSpPr>
          <p:cNvPr id="3" name="Content Placeholder 2"/>
          <p:cNvSpPr>
            <a:spLocks noGrp="1"/>
          </p:cNvSpPr>
          <p:nvPr>
            <p:ph sz="quarter" idx="10"/>
          </p:nvPr>
        </p:nvSpPr>
        <p:spPr/>
        <p:txBody>
          <a:bodyPr/>
          <a:lstStyle/>
          <a:p>
            <a:r>
              <a:rPr lang="en-ZA" dirty="0" smtClean="0"/>
              <a:t>Exercise 12.1</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12.1 </a:t>
            </a:r>
            <a:r>
              <a:rPr lang="en-US" altLang="en-US" sz="2000" dirty="0"/>
              <a:t>on </a:t>
            </a:r>
            <a:r>
              <a:rPr lang="en-US" altLang="en-US" sz="2000" b="1" dirty="0"/>
              <a:t>page </a:t>
            </a:r>
            <a:r>
              <a:rPr lang="en-US" altLang="en-US" sz="2000" b="1" dirty="0" smtClean="0"/>
              <a:t>23</a:t>
            </a:r>
            <a:r>
              <a:rPr lang="en-ZA" altLang="en-US" sz="2000" b="1" dirty="0" smtClean="0"/>
              <a:t>1</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Considerations when choosing a cell phone and a contract</a:t>
            </a:r>
            <a:endParaRPr lang="en-ZA" sz="4400" dirty="0"/>
          </a:p>
        </p:txBody>
      </p:sp>
      <p:sp>
        <p:nvSpPr>
          <p:cNvPr id="3" name="Content Placeholder 2"/>
          <p:cNvSpPr>
            <a:spLocks noGrp="1"/>
          </p:cNvSpPr>
          <p:nvPr>
            <p:ph idx="1"/>
          </p:nvPr>
        </p:nvSpPr>
        <p:spPr/>
        <p:txBody>
          <a:bodyPr/>
          <a:lstStyle/>
          <a:p>
            <a:r>
              <a:rPr lang="en-ZA" dirty="0"/>
              <a:t>Not all purchases are based upon financial reasons. </a:t>
            </a:r>
            <a:endParaRPr lang="en-ZA" dirty="0"/>
          </a:p>
          <a:p>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12.2</a:t>
            </a:r>
            <a:endParaRPr lang="en-ZA" dirty="0"/>
          </a:p>
        </p:txBody>
      </p:sp>
      <p:sp>
        <p:nvSpPr>
          <p:cNvPr id="5" name="Rectangle 4"/>
          <p:cNvSpPr/>
          <p:nvPr/>
        </p:nvSpPr>
        <p:spPr>
          <a:xfrm>
            <a:off x="498075" y="3055268"/>
            <a:ext cx="7386468" cy="504416"/>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6" name="TextBox 5"/>
          <p:cNvSpPr txBox="1"/>
          <p:nvPr/>
        </p:nvSpPr>
        <p:spPr>
          <a:xfrm>
            <a:off x="524614" y="3044485"/>
            <a:ext cx="609600" cy="523220"/>
          </a:xfrm>
          <a:prstGeom prst="rect">
            <a:avLst/>
          </a:prstGeom>
          <a:noFill/>
        </p:spPr>
        <p:txBody>
          <a:bodyPr wrap="square" rtlCol="0">
            <a:spAutoFit/>
          </a:bodyPr>
          <a:lstStyle/>
          <a:p>
            <a:pPr algn="ctr"/>
            <a:r>
              <a:rPr lang="en-GB" sz="2800" b="1" dirty="0" smtClean="0">
                <a:solidFill>
                  <a:schemeClr val="bg1"/>
                </a:solidFill>
              </a:rPr>
              <a:t>1</a:t>
            </a:r>
            <a:endParaRPr lang="en-ZA" sz="2800" dirty="0" smtClean="0">
              <a:solidFill>
                <a:schemeClr val="bg1"/>
              </a:solidFill>
            </a:endParaRPr>
          </a:p>
        </p:txBody>
      </p:sp>
      <p:sp>
        <p:nvSpPr>
          <p:cNvPr id="7" name="TextBox 6"/>
          <p:cNvSpPr txBox="1"/>
          <p:nvPr/>
        </p:nvSpPr>
        <p:spPr>
          <a:xfrm>
            <a:off x="1230204" y="3124014"/>
            <a:ext cx="6231300" cy="369332"/>
          </a:xfrm>
          <a:prstGeom prst="rect">
            <a:avLst/>
          </a:prstGeom>
          <a:noFill/>
        </p:spPr>
        <p:txBody>
          <a:bodyPr wrap="square" rtlCol="0">
            <a:spAutoFit/>
          </a:bodyPr>
          <a:lstStyle/>
          <a:p>
            <a:r>
              <a:rPr lang="en-ZA" dirty="0"/>
              <a:t>Brand loyalty</a:t>
            </a:r>
            <a:endParaRPr lang="en-ZA" dirty="0"/>
          </a:p>
        </p:txBody>
      </p:sp>
      <p:sp>
        <p:nvSpPr>
          <p:cNvPr id="8" name="Rectangle 7"/>
          <p:cNvSpPr/>
          <p:nvPr/>
        </p:nvSpPr>
        <p:spPr>
          <a:xfrm>
            <a:off x="1116284" y="3151569"/>
            <a:ext cx="45719" cy="324000"/>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496800" y="2479166"/>
            <a:ext cx="7386468"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The non-financial factors that influence our choices:</a:t>
            </a:r>
            <a:endParaRPr lang="en-ZA" sz="2400" b="1" dirty="0">
              <a:solidFill>
                <a:schemeClr val="bg1"/>
              </a:solidFill>
            </a:endParaRPr>
          </a:p>
        </p:txBody>
      </p:sp>
      <p:sp>
        <p:nvSpPr>
          <p:cNvPr id="10" name="Rectangle 9"/>
          <p:cNvSpPr/>
          <p:nvPr/>
        </p:nvSpPr>
        <p:spPr>
          <a:xfrm>
            <a:off x="496800" y="3622925"/>
            <a:ext cx="7386468" cy="504416"/>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1" name="TextBox 10"/>
          <p:cNvSpPr txBox="1"/>
          <p:nvPr/>
        </p:nvSpPr>
        <p:spPr>
          <a:xfrm>
            <a:off x="523339" y="3612142"/>
            <a:ext cx="609600" cy="523220"/>
          </a:xfrm>
          <a:prstGeom prst="rect">
            <a:avLst/>
          </a:prstGeom>
          <a:noFill/>
        </p:spPr>
        <p:txBody>
          <a:bodyPr wrap="square" rtlCol="0">
            <a:spAutoFit/>
          </a:bodyPr>
          <a:lstStyle/>
          <a:p>
            <a:pPr algn="ctr"/>
            <a:r>
              <a:rPr lang="en-GB" sz="2800" b="1" dirty="0" smtClean="0">
                <a:solidFill>
                  <a:schemeClr val="bg1"/>
                </a:solidFill>
              </a:rPr>
              <a:t>2</a:t>
            </a:r>
            <a:endParaRPr lang="en-ZA" sz="2800" dirty="0" smtClean="0">
              <a:solidFill>
                <a:schemeClr val="bg1"/>
              </a:solidFill>
            </a:endParaRPr>
          </a:p>
        </p:txBody>
      </p:sp>
      <p:sp>
        <p:nvSpPr>
          <p:cNvPr id="12" name="TextBox 11"/>
          <p:cNvSpPr txBox="1"/>
          <p:nvPr/>
        </p:nvSpPr>
        <p:spPr>
          <a:xfrm>
            <a:off x="1228929" y="3691671"/>
            <a:ext cx="6231300" cy="369332"/>
          </a:xfrm>
          <a:prstGeom prst="rect">
            <a:avLst/>
          </a:prstGeom>
          <a:noFill/>
        </p:spPr>
        <p:txBody>
          <a:bodyPr wrap="square" rtlCol="0">
            <a:spAutoFit/>
          </a:bodyPr>
          <a:lstStyle/>
          <a:p>
            <a:r>
              <a:rPr lang="en-ZA" dirty="0"/>
              <a:t>Functionality</a:t>
            </a:r>
            <a:endParaRPr lang="en-ZA" dirty="0"/>
          </a:p>
        </p:txBody>
      </p:sp>
      <p:sp>
        <p:nvSpPr>
          <p:cNvPr id="13" name="Rectangle 12"/>
          <p:cNvSpPr/>
          <p:nvPr/>
        </p:nvSpPr>
        <p:spPr>
          <a:xfrm>
            <a:off x="1115009" y="3719226"/>
            <a:ext cx="45719" cy="324000"/>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498075" y="4202925"/>
            <a:ext cx="7386468" cy="504416"/>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5" name="TextBox 14"/>
          <p:cNvSpPr txBox="1"/>
          <p:nvPr/>
        </p:nvSpPr>
        <p:spPr>
          <a:xfrm>
            <a:off x="524614" y="4192142"/>
            <a:ext cx="609600" cy="523220"/>
          </a:xfrm>
          <a:prstGeom prst="rect">
            <a:avLst/>
          </a:prstGeom>
          <a:noFill/>
        </p:spPr>
        <p:txBody>
          <a:bodyPr wrap="square" rtlCol="0">
            <a:spAutoFit/>
          </a:bodyPr>
          <a:lstStyle/>
          <a:p>
            <a:pPr algn="ctr"/>
            <a:r>
              <a:rPr lang="en-GB" sz="2800" b="1" dirty="0" smtClean="0">
                <a:solidFill>
                  <a:schemeClr val="bg1"/>
                </a:solidFill>
              </a:rPr>
              <a:t>3</a:t>
            </a:r>
            <a:endParaRPr lang="en-ZA" sz="2800" dirty="0" smtClean="0">
              <a:solidFill>
                <a:schemeClr val="bg1"/>
              </a:solidFill>
            </a:endParaRPr>
          </a:p>
        </p:txBody>
      </p:sp>
      <p:sp>
        <p:nvSpPr>
          <p:cNvPr id="16" name="TextBox 15"/>
          <p:cNvSpPr txBox="1"/>
          <p:nvPr/>
        </p:nvSpPr>
        <p:spPr>
          <a:xfrm>
            <a:off x="1230204" y="4271671"/>
            <a:ext cx="6231300" cy="369332"/>
          </a:xfrm>
          <a:prstGeom prst="rect">
            <a:avLst/>
          </a:prstGeom>
          <a:noFill/>
        </p:spPr>
        <p:txBody>
          <a:bodyPr wrap="square" rtlCol="0">
            <a:spAutoFit/>
          </a:bodyPr>
          <a:lstStyle/>
          <a:p>
            <a:r>
              <a:rPr lang="en-ZA" dirty="0"/>
              <a:t>Network coverage</a:t>
            </a:r>
            <a:endParaRPr lang="en-ZA" dirty="0"/>
          </a:p>
        </p:txBody>
      </p:sp>
      <p:sp>
        <p:nvSpPr>
          <p:cNvPr id="17" name="Rectangle 16"/>
          <p:cNvSpPr/>
          <p:nvPr/>
        </p:nvSpPr>
        <p:spPr>
          <a:xfrm>
            <a:off x="1116284" y="4299226"/>
            <a:ext cx="45719" cy="324000"/>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496800" y="4770582"/>
            <a:ext cx="7386468" cy="504416"/>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9" name="TextBox 18"/>
          <p:cNvSpPr txBox="1"/>
          <p:nvPr/>
        </p:nvSpPr>
        <p:spPr>
          <a:xfrm>
            <a:off x="523339" y="4759799"/>
            <a:ext cx="609600" cy="523220"/>
          </a:xfrm>
          <a:prstGeom prst="rect">
            <a:avLst/>
          </a:prstGeom>
          <a:noFill/>
        </p:spPr>
        <p:txBody>
          <a:bodyPr wrap="square" rtlCol="0">
            <a:spAutoFit/>
          </a:bodyPr>
          <a:lstStyle/>
          <a:p>
            <a:pPr algn="ctr"/>
            <a:r>
              <a:rPr lang="en-GB" sz="2800" b="1" dirty="0" smtClean="0">
                <a:solidFill>
                  <a:schemeClr val="bg1"/>
                </a:solidFill>
              </a:rPr>
              <a:t>4</a:t>
            </a:r>
            <a:endParaRPr lang="en-ZA" sz="2800" dirty="0" smtClean="0">
              <a:solidFill>
                <a:schemeClr val="bg1"/>
              </a:solidFill>
            </a:endParaRPr>
          </a:p>
        </p:txBody>
      </p:sp>
      <p:sp>
        <p:nvSpPr>
          <p:cNvPr id="20" name="TextBox 19"/>
          <p:cNvSpPr txBox="1"/>
          <p:nvPr/>
        </p:nvSpPr>
        <p:spPr>
          <a:xfrm>
            <a:off x="1228929" y="4839328"/>
            <a:ext cx="6231300" cy="368300"/>
          </a:xfrm>
          <a:prstGeom prst="rect">
            <a:avLst/>
          </a:prstGeom>
          <a:noFill/>
        </p:spPr>
        <p:txBody>
          <a:bodyPr wrap="square" rtlCol="0">
            <a:spAutoFit/>
          </a:bodyPr>
          <a:lstStyle/>
          <a:p>
            <a:r>
              <a:rPr lang="en-ZA" dirty="0"/>
              <a:t>Range of other products offered by the provider</a:t>
            </a:r>
            <a:endParaRPr lang="en-ZA" dirty="0"/>
          </a:p>
        </p:txBody>
      </p:sp>
      <p:sp>
        <p:nvSpPr>
          <p:cNvPr id="21" name="Rectangle 20"/>
          <p:cNvSpPr/>
          <p:nvPr/>
        </p:nvSpPr>
        <p:spPr>
          <a:xfrm>
            <a:off x="1115009" y="4866883"/>
            <a:ext cx="45719" cy="324000"/>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6" name="Picture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9934" y="2556149"/>
            <a:ext cx="2756432" cy="325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0-#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1+#ppt_w/2"/>
                                          </p:val>
                                        </p:tav>
                                        <p:tav tm="100000">
                                          <p:val>
                                            <p:strVal val="#ppt_x"/>
                                          </p:val>
                                        </p:tav>
                                      </p:tavLst>
                                    </p:anim>
                                    <p:anim calcmode="lin" valueType="num">
                                      <p:cBhvr additive="base">
                                        <p:cTn id="83" dur="500" fill="hold"/>
                                        <p:tgtEl>
                                          <p:spTgt spid="19"/>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P spid="8" grpId="0" animBg="1"/>
      <p:bldP spid="9" grpId="0" animBg="1"/>
      <p:bldP spid="10" grpId="0" animBg="1"/>
      <p:bldP spid="11" grpId="0"/>
      <p:bldP spid="12" grpId="0"/>
      <p:bldP spid="13" grpId="0" animBg="1"/>
      <p:bldP spid="14" grpId="0" animBg="1"/>
      <p:bldP spid="15" grpId="0"/>
      <p:bldP spid="16" grpId="0"/>
      <p:bldP spid="17" grpId="0" animBg="1"/>
      <p:bldP spid="18" grpId="0" animBg="1"/>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Understanding tariff systems</a:t>
            </a:r>
            <a:endParaRPr lang="en-GB" dirty="0"/>
          </a:p>
        </p:txBody>
      </p:sp>
      <p:sp>
        <p:nvSpPr>
          <p:cNvPr id="3" name="Text Placeholder 2"/>
          <p:cNvSpPr>
            <a:spLocks noGrp="1"/>
          </p:cNvSpPr>
          <p:nvPr>
            <p:ph type="body" idx="1"/>
          </p:nvPr>
        </p:nvSpPr>
        <p:spPr/>
        <p:txBody>
          <a:bodyPr/>
          <a:lstStyle/>
          <a:p>
            <a:r>
              <a:rPr lang="en-ZA" sz="3200" dirty="0"/>
              <a:t>Module </a:t>
            </a:r>
            <a:r>
              <a:rPr lang="en-ZA" sz="3200" dirty="0" smtClean="0"/>
              <a:t>12</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12.2 </a:t>
            </a:r>
            <a:endParaRPr lang="en-ZA" dirty="0"/>
          </a:p>
        </p:txBody>
      </p:sp>
      <p:sp>
        <p:nvSpPr>
          <p:cNvPr id="3" name="Content Placeholder 2"/>
          <p:cNvSpPr>
            <a:spLocks noGrp="1"/>
          </p:cNvSpPr>
          <p:nvPr>
            <p:ph sz="quarter" idx="10"/>
          </p:nvPr>
        </p:nvSpPr>
        <p:spPr/>
        <p:txBody>
          <a:bodyPr/>
          <a:lstStyle/>
          <a:p>
            <a:r>
              <a:rPr lang="en-ZA" dirty="0" smtClean="0"/>
              <a:t>Exercise 12.2</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12.2 </a:t>
            </a:r>
            <a:r>
              <a:rPr lang="en-US" altLang="en-US" sz="2000" dirty="0"/>
              <a:t>on </a:t>
            </a:r>
            <a:r>
              <a:rPr lang="en-US" altLang="en-US" sz="2000" b="1" dirty="0"/>
              <a:t>page </a:t>
            </a:r>
            <a:r>
              <a:rPr lang="en-US" altLang="en-US" sz="2000" b="1" dirty="0" smtClean="0"/>
              <a:t>23</a:t>
            </a:r>
            <a:r>
              <a:rPr lang="en-ZA" altLang="en-US" sz="2000" b="1" dirty="0" smtClean="0"/>
              <a:t>3</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Comparing different transport cost</a:t>
            </a:r>
            <a:br>
              <a:rPr lang="en-ZA" sz="4400" dirty="0"/>
            </a:br>
            <a:endParaRPr lang="en-ZA" sz="4400" dirty="0"/>
          </a:p>
        </p:txBody>
      </p:sp>
      <p:sp>
        <p:nvSpPr>
          <p:cNvPr id="3" name="Content Placeholder 2"/>
          <p:cNvSpPr>
            <a:spLocks noGrp="1"/>
          </p:cNvSpPr>
          <p:nvPr>
            <p:ph idx="1"/>
          </p:nvPr>
        </p:nvSpPr>
        <p:spPr/>
        <p:txBody>
          <a:bodyPr anchor="b"/>
          <a:lstStyle/>
          <a:p>
            <a:pPr marL="180975" indent="-180975">
              <a:buFont typeface="Arial" panose="020B0604020202020204" pitchFamily="34" charset="0"/>
              <a:buChar char="•"/>
            </a:pPr>
            <a:r>
              <a:rPr lang="en-ZA" dirty="0"/>
              <a:t>Transport in the business environment is usually very expensive</a:t>
            </a:r>
            <a:r>
              <a:rPr lang="en-ZA" dirty="0" smtClean="0"/>
              <a:t>.</a:t>
            </a:r>
            <a:endParaRPr lang="en-ZA" dirty="0"/>
          </a:p>
          <a:p>
            <a:pPr marL="180975" indent="-180975">
              <a:buFont typeface="Arial" panose="020B0604020202020204" pitchFamily="34" charset="0"/>
              <a:buChar char="•"/>
            </a:pPr>
            <a:r>
              <a:rPr lang="en-ZA" dirty="0"/>
              <a:t>Before the choice is made a detailed comparison needs to be made</a:t>
            </a:r>
            <a:r>
              <a:rPr lang="en-ZA" dirty="0" smtClean="0"/>
              <a:t>.</a:t>
            </a:r>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12.3</a:t>
            </a:r>
            <a:endParaRPr lang="en-ZA"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59584" y="1856961"/>
            <a:ext cx="4553358" cy="34267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t>12.2 </a:t>
            </a:r>
            <a:r>
              <a:rPr lang="en-ZA" dirty="0"/>
              <a:t>page </a:t>
            </a:r>
            <a:r>
              <a:rPr lang="en-ZA" dirty="0" smtClean="0"/>
              <a:t>233</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0" indent="0">
              <a:buNone/>
            </a:pPr>
            <a:r>
              <a:rPr lang="en-ZA" sz="1800" dirty="0" err="1" smtClean="0"/>
              <a:t>Mpho</a:t>
            </a:r>
            <a:r>
              <a:rPr lang="en-ZA" sz="1800" dirty="0" smtClean="0"/>
              <a:t> </a:t>
            </a:r>
            <a:r>
              <a:rPr lang="en-ZA" sz="1800" dirty="0"/>
              <a:t>has to travel from Durban to Johannesburg for a job interview process. The interview and assessment is scheduled for 10:00 – 14:00. </a:t>
            </a:r>
            <a:endParaRPr lang="en-ZA" sz="1800" dirty="0"/>
          </a:p>
          <a:p>
            <a:pPr marL="361950" indent="-180975"/>
            <a:r>
              <a:rPr lang="en-ZA" sz="1800" dirty="0" smtClean="0"/>
              <a:t>She </a:t>
            </a:r>
            <a:r>
              <a:rPr lang="en-ZA" sz="1800" dirty="0"/>
              <a:t>needs to land in Johannesburg by 08:30. </a:t>
            </a:r>
            <a:endParaRPr lang="en-ZA" sz="1800" dirty="0"/>
          </a:p>
          <a:p>
            <a:pPr marL="361950" indent="-180975"/>
            <a:r>
              <a:rPr lang="en-ZA" sz="1800" dirty="0" smtClean="0"/>
              <a:t>The </a:t>
            </a:r>
            <a:r>
              <a:rPr lang="en-ZA" sz="1800" dirty="0"/>
              <a:t>earliest she can get to the airport in Johannesburg after the meeting is 15:30. </a:t>
            </a:r>
            <a:endParaRPr lang="en-ZA" sz="1800" dirty="0"/>
          </a:p>
          <a:p>
            <a:pPr marL="361950" indent="-180975"/>
            <a:r>
              <a:rPr lang="en-ZA" sz="1800" dirty="0" smtClean="0"/>
              <a:t>On </a:t>
            </a:r>
            <a:r>
              <a:rPr lang="en-ZA" sz="1800" dirty="0"/>
              <a:t>her way back, she must be at the airport one hour before departure. </a:t>
            </a:r>
            <a:endParaRPr lang="en-ZA" sz="1800" dirty="0"/>
          </a:p>
          <a:p>
            <a:endParaRPr lang="en-ZA" sz="1800" dirty="0"/>
          </a:p>
          <a:p>
            <a:pPr marL="0" indent="0">
              <a:buNone/>
            </a:pPr>
            <a:r>
              <a:rPr lang="en-ZA" sz="1800" dirty="0"/>
              <a:t>She looks at flights on an Internet website. </a:t>
            </a:r>
            <a:endParaRPr lang="en-ZA"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t>12.2 </a:t>
            </a:r>
            <a:r>
              <a:rPr lang="en-ZA" dirty="0"/>
              <a:t>page </a:t>
            </a:r>
            <a:r>
              <a:rPr lang="en-ZA" dirty="0" smtClean="0"/>
              <a:t>233 </a:t>
            </a:r>
            <a:r>
              <a:rPr lang="en-ZA" sz="3200" dirty="0" smtClean="0"/>
              <a:t>continued ...</a:t>
            </a:r>
            <a:endParaRPr lang="en-ZA" sz="3200" dirty="0" smtClean="0"/>
          </a:p>
        </p:txBody>
      </p:sp>
      <p:sp>
        <p:nvSpPr>
          <p:cNvPr id="4" name="Text Placeholder 3"/>
          <p:cNvSpPr>
            <a:spLocks noGrp="1"/>
          </p:cNvSpPr>
          <p:nvPr>
            <p:ph type="body" sz="quarter" idx="10"/>
          </p:nvPr>
        </p:nvSpPr>
        <p:spPr>
          <a:xfrm>
            <a:off x="352299" y="1025843"/>
            <a:ext cx="7905751" cy="301871"/>
          </a:xfrm>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Rectangle 5"/>
          <p:cNvSpPr/>
          <p:nvPr/>
        </p:nvSpPr>
        <p:spPr>
          <a:xfrm>
            <a:off x="876935"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graphicFrame>
        <p:nvGraphicFramePr>
          <p:cNvPr id="3" name="Table 2"/>
          <p:cNvGraphicFramePr/>
          <p:nvPr/>
        </p:nvGraphicFramePr>
        <p:xfrm>
          <a:off x="1980565" y="2059940"/>
          <a:ext cx="5798820" cy="3565525"/>
        </p:xfrm>
        <a:graphic>
          <a:graphicData uri="http://schemas.openxmlformats.org/drawingml/2006/table">
            <a:tbl>
              <a:tblPr firstRow="1" bandRow="1">
                <a:tableStyleId>{5C22544A-7EE6-4342-B048-85BDC9FD1C3A}</a:tableStyleId>
              </a:tblPr>
              <a:tblGrid>
                <a:gridCol w="531495"/>
                <a:gridCol w="1846580"/>
                <a:gridCol w="607060"/>
                <a:gridCol w="546735"/>
                <a:gridCol w="1691640"/>
                <a:gridCol w="575310"/>
              </a:tblGrid>
              <a:tr h="518160">
                <a:tc>
                  <a:txBody>
                    <a:bodyPr/>
                    <a:lstStyle/>
                    <a:p>
                      <a:pPr>
                        <a:buNone/>
                      </a:pPr>
                      <a:r>
                        <a:rPr lang="en-US" sz="1400" b="0"/>
                        <a:t>Kul</a:t>
                      </a:r>
                      <a:endParaRPr lang="en-US" sz="1400" b="0"/>
                    </a:p>
                    <a:p>
                      <a:pPr>
                        <a:buNone/>
                      </a:pPr>
                      <a:r>
                        <a:rPr lang="en-US" sz="1400" b="0"/>
                        <a:t>Air</a:t>
                      </a:r>
                      <a:endParaRPr lang="en-US" sz="1400" b="0"/>
                    </a:p>
                  </a:txBody>
                  <a:tcPr marL="36195" marR="36195"/>
                </a:tc>
                <a:tc>
                  <a:txBody>
                    <a:bodyPr/>
                    <a:lstStyle/>
                    <a:p>
                      <a:pPr>
                        <a:buNone/>
                      </a:pPr>
                      <a:r>
                        <a:rPr lang="en-US" sz="1400" b="0"/>
                        <a:t>DUR 06:00–07:05 JNB</a:t>
                      </a:r>
                      <a:endParaRPr lang="en-US" sz="1400" b="0"/>
                    </a:p>
                    <a:p>
                      <a:pPr>
                        <a:buNone/>
                      </a:pPr>
                      <a:endParaRPr lang="en-US" sz="1400" b="0"/>
                    </a:p>
                  </a:txBody>
                  <a:tcPr marL="36195" marR="36195"/>
                </a:tc>
                <a:tc>
                  <a:txBody>
                    <a:bodyPr/>
                    <a:lstStyle/>
                    <a:p>
                      <a:pPr>
                        <a:buNone/>
                      </a:pPr>
                      <a:r>
                        <a:rPr lang="en-US" sz="1400" b="0"/>
                        <a:t>R572</a:t>
                      </a:r>
                      <a:endParaRPr lang="en-US" sz="1400" b="0"/>
                    </a:p>
                  </a:txBody>
                  <a:tcPr marL="36195" marR="36195"/>
                </a:tc>
                <a:tc>
                  <a:txBody>
                    <a:bodyPr/>
                    <a:lstStyle/>
                    <a:p>
                      <a:pPr>
                        <a:buNone/>
                      </a:pPr>
                      <a:r>
                        <a:rPr lang="en-ZA" altLang="en-US" sz="1400" b="0"/>
                        <a:t>SA Air</a:t>
                      </a:r>
                      <a:endParaRPr lang="en-ZA" altLang="en-US" sz="1400" b="0"/>
                    </a:p>
                  </a:txBody>
                  <a:tcPr marL="36195" marR="36195"/>
                </a:tc>
                <a:tc>
                  <a:txBody>
                    <a:bodyPr/>
                    <a:lstStyle/>
                    <a:p>
                      <a:pPr>
                        <a:buNone/>
                      </a:pPr>
                      <a:r>
                        <a:rPr lang="en-US" sz="1400" b="0"/>
                        <a:t>JNB 15:10–16:15 DUR</a:t>
                      </a:r>
                      <a:endParaRPr lang="en-US" sz="1400" b="0"/>
                    </a:p>
                    <a:p>
                      <a:pPr>
                        <a:buNone/>
                      </a:pPr>
                      <a:endParaRPr lang="en-US" sz="1400" b="0"/>
                    </a:p>
                  </a:txBody>
                  <a:tcPr marL="36195" marR="36195"/>
                </a:tc>
                <a:tc>
                  <a:txBody>
                    <a:bodyPr/>
                    <a:lstStyle/>
                    <a:p>
                      <a:pPr>
                        <a:buNone/>
                      </a:pPr>
                      <a:r>
                        <a:rPr lang="en-US" sz="1400" b="0"/>
                        <a:t>R1 353</a:t>
                      </a:r>
                      <a:endParaRPr lang="en-US" sz="1400" b="0"/>
                    </a:p>
                  </a:txBody>
                  <a:tcPr marL="36195" marR="36195"/>
                </a:tc>
              </a:tr>
              <a:tr h="381000">
                <a:tc>
                  <a:txBody>
                    <a:bodyPr/>
                    <a:lstStyle/>
                    <a:p>
                      <a:pPr>
                        <a:buNone/>
                      </a:pPr>
                      <a:r>
                        <a:rPr lang="en-US" sz="1400">
                          <a:sym typeface="+mn-ea"/>
                        </a:rPr>
                        <a:t>Kul</a:t>
                      </a:r>
                      <a:endParaRPr lang="en-US" sz="1400" b="0">
                        <a:sym typeface="+mn-ea"/>
                      </a:endParaRPr>
                    </a:p>
                    <a:p>
                      <a:pPr>
                        <a:buNone/>
                      </a:pPr>
                      <a:r>
                        <a:rPr lang="en-US" sz="1400">
                          <a:sym typeface="+mn-ea"/>
                        </a:rPr>
                        <a:t>Air</a:t>
                      </a:r>
                      <a:endParaRPr lang="en-US" sz="1400" b="0"/>
                    </a:p>
                  </a:txBody>
                  <a:tcPr marL="36195" marR="36195"/>
                </a:tc>
                <a:tc>
                  <a:txBody>
                    <a:bodyPr/>
                    <a:lstStyle/>
                    <a:p>
                      <a:pPr>
                        <a:buNone/>
                      </a:pPr>
                      <a:r>
                        <a:rPr lang="en-US" sz="1400">
                          <a:sym typeface="+mn-ea"/>
                        </a:rPr>
                        <a:t>DUR 06:15–07:20 JNB</a:t>
                      </a:r>
                      <a:endParaRPr lang="en-US" sz="1400">
                        <a:sym typeface="+mn-ea"/>
                      </a:endParaRPr>
                    </a:p>
                    <a:p>
                      <a:pPr>
                        <a:buNone/>
                      </a:pPr>
                      <a:endParaRPr lang="en-US" sz="1400" b="0"/>
                    </a:p>
                  </a:txBody>
                  <a:tcPr marL="36195" marR="36195"/>
                </a:tc>
                <a:tc>
                  <a:txBody>
                    <a:bodyPr/>
                    <a:lstStyle/>
                    <a:p>
                      <a:pPr>
                        <a:buNone/>
                      </a:pPr>
                      <a:r>
                        <a:rPr lang="en-US" sz="1400" b="0"/>
                        <a:t>R572</a:t>
                      </a:r>
                      <a:endParaRPr lang="en-US" sz="1400" b="0"/>
                    </a:p>
                  </a:txBody>
                  <a:tcPr marL="36195" marR="36195"/>
                </a:tc>
                <a:tc>
                  <a:txBody>
                    <a:bodyPr/>
                    <a:lstStyle/>
                    <a:p>
                      <a:pPr>
                        <a:buNone/>
                      </a:pPr>
                      <a:r>
                        <a:rPr lang="en-ZA" altLang="en-US" sz="1400" b="0"/>
                        <a:t>SA Air</a:t>
                      </a:r>
                      <a:endParaRPr lang="en-ZA" altLang="en-US" sz="1400" b="0"/>
                    </a:p>
                  </a:txBody>
                  <a:tcPr marL="36195" marR="36195"/>
                </a:tc>
                <a:tc>
                  <a:txBody>
                    <a:bodyPr/>
                    <a:lstStyle/>
                    <a:p>
                      <a:pPr>
                        <a:buNone/>
                      </a:pPr>
                      <a:r>
                        <a:rPr lang="en-US" sz="1400" b="0"/>
                        <a:t>JNB 15:55–16:00 DUR</a:t>
                      </a:r>
                      <a:endParaRPr lang="en-US" sz="1400" b="0"/>
                    </a:p>
                    <a:p>
                      <a:pPr>
                        <a:buNone/>
                      </a:pPr>
                      <a:endParaRPr lang="en-US" sz="1400" b="0"/>
                    </a:p>
                  </a:txBody>
                  <a:tcPr marL="36195" marR="36195"/>
                </a:tc>
                <a:tc>
                  <a:txBody>
                    <a:bodyPr/>
                    <a:lstStyle/>
                    <a:p>
                      <a:pPr>
                        <a:buNone/>
                      </a:pPr>
                      <a:r>
                        <a:rPr lang="en-US" sz="1400">
                          <a:sym typeface="+mn-ea"/>
                        </a:rPr>
                        <a:t>R1 </a:t>
                      </a:r>
                      <a:r>
                        <a:rPr lang="en-ZA" altLang="en-US" sz="1400">
                          <a:sym typeface="+mn-ea"/>
                        </a:rPr>
                        <a:t>284</a:t>
                      </a:r>
                      <a:endParaRPr lang="en-ZA" altLang="en-US" sz="1400" b="0">
                        <a:sym typeface="+mn-ea"/>
                      </a:endParaRPr>
                    </a:p>
                  </a:txBody>
                  <a:tcPr marL="36195" marR="36195"/>
                </a:tc>
              </a:tr>
              <a:tr h="349885">
                <a:tc>
                  <a:txBody>
                    <a:bodyPr/>
                    <a:lstStyle/>
                    <a:p>
                      <a:pPr>
                        <a:buNone/>
                      </a:pPr>
                      <a:r>
                        <a:rPr lang="en-ZA" altLang="en-US" sz="1400">
                          <a:sym typeface="+mn-ea"/>
                        </a:rPr>
                        <a:t>Mardi</a:t>
                      </a:r>
                      <a:endParaRPr lang="en-ZA" altLang="en-US" sz="1400">
                        <a:sym typeface="+mn-ea"/>
                      </a:endParaRPr>
                    </a:p>
                  </a:txBody>
                  <a:tcPr marL="36195" marR="36195"/>
                </a:tc>
                <a:tc>
                  <a:txBody>
                    <a:bodyPr/>
                    <a:lstStyle/>
                    <a:p>
                      <a:pPr>
                        <a:buNone/>
                      </a:pPr>
                      <a:r>
                        <a:rPr lang="en-US" sz="1400"/>
                        <a:t>DUR 06:15–07:20 JNB</a:t>
                      </a:r>
                      <a:endParaRPr lang="en-US" sz="1400"/>
                    </a:p>
                  </a:txBody>
                  <a:tcPr marL="36195" marR="36195"/>
                </a:tc>
                <a:tc>
                  <a:txBody>
                    <a:bodyPr/>
                    <a:lstStyle/>
                    <a:p>
                      <a:pPr>
                        <a:buNone/>
                      </a:pPr>
                      <a:r>
                        <a:rPr lang="en-ZA" altLang="en-US" sz="1400"/>
                        <a:t>R699</a:t>
                      </a:r>
                      <a:endParaRPr lang="en-ZA" altLang="en-US" sz="1400"/>
                    </a:p>
                  </a:txBody>
                  <a:tcPr marL="36195" marR="36195"/>
                </a:tc>
                <a:tc>
                  <a:txBody>
                    <a:bodyPr/>
                    <a:lstStyle/>
                    <a:p>
                      <a:pPr>
                        <a:buNone/>
                      </a:pPr>
                      <a:r>
                        <a:rPr lang="en-ZA" altLang="en-US" sz="1400"/>
                        <a:t>Mardi</a:t>
                      </a:r>
                      <a:endParaRPr lang="en-ZA" altLang="en-US" sz="1400"/>
                    </a:p>
                  </a:txBody>
                  <a:tcPr marL="36195" marR="36195"/>
                </a:tc>
                <a:tc>
                  <a:txBody>
                    <a:bodyPr/>
                    <a:lstStyle/>
                    <a:p>
                      <a:pPr>
                        <a:buNone/>
                      </a:pPr>
                      <a:r>
                        <a:rPr lang="en-US" sz="1400"/>
                        <a:t>JNB 16:00–17:10 DUR</a:t>
                      </a:r>
                      <a:endParaRPr lang="en-US" sz="1400"/>
                    </a:p>
                  </a:txBody>
                  <a:tcPr marL="36195" marR="36195"/>
                </a:tc>
                <a:tc>
                  <a:txBody>
                    <a:bodyPr/>
                    <a:lstStyle/>
                    <a:p>
                      <a:pPr>
                        <a:buNone/>
                      </a:pPr>
                      <a:r>
                        <a:rPr lang="en-ZA" altLang="en-US" sz="1400"/>
                        <a:t>R704</a:t>
                      </a:r>
                      <a:endParaRPr lang="en-ZA" altLang="en-US" sz="1400"/>
                    </a:p>
                  </a:txBody>
                  <a:tcPr marL="36195" marR="36195"/>
                </a:tc>
              </a:tr>
              <a:tr h="381000">
                <a:tc>
                  <a:txBody>
                    <a:bodyPr/>
                    <a:lstStyle/>
                    <a:p>
                      <a:pPr>
                        <a:buNone/>
                      </a:pPr>
                      <a:r>
                        <a:rPr lang="en-ZA" altLang="en-US" sz="1400"/>
                        <a:t>SA Air</a:t>
                      </a:r>
                      <a:endParaRPr lang="en-ZA" altLang="en-US" sz="1400"/>
                    </a:p>
                  </a:txBody>
                  <a:tcPr marL="36195" marR="36195"/>
                </a:tc>
                <a:tc>
                  <a:txBody>
                    <a:bodyPr/>
                    <a:lstStyle/>
                    <a:p>
                      <a:pPr>
                        <a:buNone/>
                      </a:pPr>
                      <a:r>
                        <a:rPr lang="en-US" sz="1400"/>
                        <a:t>DUR 06:15–07:20 JNB</a:t>
                      </a:r>
                      <a:endParaRPr lang="en-US" sz="1400"/>
                    </a:p>
                  </a:txBody>
                  <a:tcPr marL="36195" marR="36195"/>
                </a:tc>
                <a:tc>
                  <a:txBody>
                    <a:bodyPr/>
                    <a:lstStyle/>
                    <a:p>
                      <a:pPr>
                        <a:buNone/>
                      </a:pPr>
                      <a:r>
                        <a:rPr lang="en-ZA" altLang="en-US" sz="1400"/>
                        <a:t>R1 377</a:t>
                      </a:r>
                      <a:endParaRPr lang="en-ZA" altLang="en-US" sz="1400"/>
                    </a:p>
                  </a:txBody>
                  <a:tcPr marL="36195" marR="36195"/>
                </a:tc>
                <a:tc>
                  <a:txBody>
                    <a:bodyPr/>
                    <a:lstStyle/>
                    <a:p>
                      <a:pPr>
                        <a:buNone/>
                      </a:pPr>
                      <a:r>
                        <a:rPr lang="en-ZA" altLang="en-US" sz="1400"/>
                        <a:t>BritAir</a:t>
                      </a:r>
                      <a:endParaRPr lang="en-ZA" altLang="en-US" sz="1400"/>
                    </a:p>
                  </a:txBody>
                  <a:tcPr marL="36195" marR="36195"/>
                </a:tc>
                <a:tc>
                  <a:txBody>
                    <a:bodyPr/>
                    <a:lstStyle/>
                    <a:p>
                      <a:pPr>
                        <a:buNone/>
                      </a:pPr>
                      <a:r>
                        <a:rPr lang="en-US" sz="1400"/>
                        <a:t>JNB 15:10–16:15 DUR</a:t>
                      </a:r>
                      <a:endParaRPr lang="en-US" sz="1400"/>
                    </a:p>
                  </a:txBody>
                  <a:tcPr marL="36195" marR="36195"/>
                </a:tc>
                <a:tc>
                  <a:txBody>
                    <a:bodyPr/>
                    <a:lstStyle/>
                    <a:p>
                      <a:pPr>
                        <a:buNone/>
                      </a:pPr>
                      <a:r>
                        <a:rPr lang="en-ZA" altLang="en-US" sz="1400"/>
                        <a:t>R834</a:t>
                      </a:r>
                      <a:endParaRPr lang="en-ZA" altLang="en-US" sz="1400"/>
                    </a:p>
                  </a:txBody>
                  <a:tcPr marL="36195" marR="36195"/>
                </a:tc>
              </a:tr>
              <a:tr h="381000">
                <a:tc>
                  <a:txBody>
                    <a:bodyPr/>
                    <a:lstStyle/>
                    <a:p>
                      <a:pPr>
                        <a:buNone/>
                      </a:pPr>
                      <a:r>
                        <a:rPr lang="en-ZA" altLang="en-US" sz="1400">
                          <a:sym typeface="+mn-ea"/>
                        </a:rPr>
                        <a:t>Brit Air</a:t>
                      </a:r>
                      <a:endParaRPr lang="en-ZA" altLang="en-US" sz="1400">
                        <a:sym typeface="+mn-ea"/>
                      </a:endParaRPr>
                    </a:p>
                  </a:txBody>
                  <a:tcPr marL="36195" marR="36195"/>
                </a:tc>
                <a:tc>
                  <a:txBody>
                    <a:bodyPr/>
                    <a:lstStyle/>
                    <a:p>
                      <a:pPr>
                        <a:buNone/>
                      </a:pPr>
                      <a:r>
                        <a:rPr lang="en-US" sz="1400"/>
                        <a:t>DUR 06:30–07:35 JNB</a:t>
                      </a:r>
                      <a:endParaRPr lang="en-US" sz="1400"/>
                    </a:p>
                    <a:p>
                      <a:pPr>
                        <a:buNone/>
                      </a:pPr>
                      <a:endParaRPr lang="en-US" sz="1400"/>
                    </a:p>
                  </a:txBody>
                  <a:tcPr marL="36195" marR="36195"/>
                </a:tc>
                <a:tc>
                  <a:txBody>
                    <a:bodyPr/>
                    <a:lstStyle/>
                    <a:p>
                      <a:pPr>
                        <a:buNone/>
                      </a:pPr>
                      <a:r>
                        <a:rPr lang="en-US" sz="1400"/>
                        <a:t>R566</a:t>
                      </a:r>
                      <a:endParaRPr lang="en-US" sz="1400"/>
                    </a:p>
                  </a:txBody>
                  <a:tcPr marL="36195" marR="36195"/>
                </a:tc>
                <a:tc>
                  <a:txBody>
                    <a:bodyPr/>
                    <a:lstStyle/>
                    <a:p>
                      <a:pPr>
                        <a:buNone/>
                      </a:pPr>
                      <a:r>
                        <a:rPr lang="en-ZA" altLang="en-US" sz="1400">
                          <a:sym typeface="+mn-ea"/>
                        </a:rPr>
                        <a:t>BritAir</a:t>
                      </a:r>
                      <a:endParaRPr lang="en-ZA" altLang="en-US" sz="1400">
                        <a:sym typeface="+mn-ea"/>
                      </a:endParaRPr>
                    </a:p>
                    <a:p>
                      <a:pPr>
                        <a:buNone/>
                      </a:pPr>
                      <a:endParaRPr lang="en-ZA" altLang="en-US" sz="1400">
                        <a:sym typeface="+mn-ea"/>
                      </a:endParaRPr>
                    </a:p>
                  </a:txBody>
                  <a:tcPr marL="36195" marR="36195"/>
                </a:tc>
                <a:tc>
                  <a:txBody>
                    <a:bodyPr/>
                    <a:lstStyle/>
                    <a:p>
                      <a:pPr>
                        <a:buNone/>
                      </a:pPr>
                      <a:r>
                        <a:rPr lang="en-US" sz="1400"/>
                        <a:t>JNB 16:15–17:20 DUR</a:t>
                      </a:r>
                      <a:endParaRPr lang="en-US" sz="1400"/>
                    </a:p>
                  </a:txBody>
                  <a:tcPr marL="36195" marR="36195"/>
                </a:tc>
                <a:tc>
                  <a:txBody>
                    <a:bodyPr/>
                    <a:lstStyle/>
                    <a:p>
                      <a:pPr>
                        <a:buNone/>
                      </a:pPr>
                      <a:r>
                        <a:rPr lang="en-ZA" altLang="en-US" sz="1400">
                          <a:sym typeface="+mn-ea"/>
                        </a:rPr>
                        <a:t>R834</a:t>
                      </a:r>
                      <a:endParaRPr lang="en-US" sz="1400"/>
                    </a:p>
                  </a:txBody>
                  <a:tcPr marL="36195" marR="36195"/>
                </a:tc>
              </a:tr>
              <a:tr h="381000">
                <a:tc>
                  <a:txBody>
                    <a:bodyPr/>
                    <a:lstStyle/>
                    <a:p>
                      <a:pPr>
                        <a:buNone/>
                      </a:pPr>
                      <a:r>
                        <a:rPr lang="en-ZA" altLang="en-US" sz="1400">
                          <a:sym typeface="+mn-ea"/>
                        </a:rPr>
                        <a:t>SA Air</a:t>
                      </a:r>
                      <a:endParaRPr lang="en-ZA" altLang="en-US" sz="1400">
                        <a:sym typeface="+mn-ea"/>
                      </a:endParaRPr>
                    </a:p>
                  </a:txBody>
                  <a:tcPr marL="36195" marR="36195"/>
                </a:tc>
                <a:tc>
                  <a:txBody>
                    <a:bodyPr/>
                    <a:lstStyle/>
                    <a:p>
                      <a:pPr>
                        <a:buNone/>
                      </a:pPr>
                      <a:r>
                        <a:rPr lang="en-US" sz="1400"/>
                        <a:t>DUR 06:30–07:35 JNB</a:t>
                      </a:r>
                      <a:endParaRPr lang="en-US" sz="1400"/>
                    </a:p>
                  </a:txBody>
                  <a:tcPr marL="36195" marR="36195"/>
                </a:tc>
                <a:tc>
                  <a:txBody>
                    <a:bodyPr/>
                    <a:lstStyle/>
                    <a:p>
                      <a:pPr>
                        <a:buNone/>
                      </a:pPr>
                      <a:r>
                        <a:rPr lang="en-ZA" altLang="en-US" sz="1400"/>
                        <a:t>R651</a:t>
                      </a:r>
                      <a:endParaRPr lang="en-ZA" altLang="en-US" sz="1400"/>
                    </a:p>
                  </a:txBody>
                  <a:tcPr marL="36195" marR="36195"/>
                </a:tc>
                <a:tc>
                  <a:txBody>
                    <a:bodyPr/>
                    <a:lstStyle/>
                    <a:p>
                      <a:pPr>
                        <a:buNone/>
                      </a:pPr>
                      <a:r>
                        <a:rPr lang="en-ZA" altLang="en-US" sz="1400">
                          <a:sym typeface="+mn-ea"/>
                        </a:rPr>
                        <a:t>SA Air</a:t>
                      </a:r>
                      <a:endParaRPr lang="en-ZA" altLang="en-US" sz="1400">
                        <a:sym typeface="+mn-ea"/>
                      </a:endParaRPr>
                    </a:p>
                  </a:txBody>
                  <a:tcPr marL="36195" marR="36195"/>
                </a:tc>
                <a:tc>
                  <a:txBody>
                    <a:bodyPr/>
                    <a:lstStyle/>
                    <a:p>
                      <a:pPr>
                        <a:buNone/>
                      </a:pPr>
                      <a:r>
                        <a:rPr lang="en-US" sz="1400"/>
                        <a:t>JNB 16:45–17:50 DUR</a:t>
                      </a:r>
                      <a:endParaRPr lang="en-US" sz="1400"/>
                    </a:p>
                  </a:txBody>
                  <a:tcPr marL="36195" marR="36195"/>
                </a:tc>
                <a:tc>
                  <a:txBody>
                    <a:bodyPr/>
                    <a:lstStyle/>
                    <a:p>
                      <a:pPr>
                        <a:buNone/>
                      </a:pPr>
                      <a:r>
                        <a:rPr lang="en-US" sz="1400"/>
                        <a:t>R1 353</a:t>
                      </a:r>
                      <a:endParaRPr lang="en-US" sz="1400"/>
                    </a:p>
                  </a:txBody>
                  <a:tcPr marL="36195" marR="36195"/>
                </a:tc>
              </a:tr>
              <a:tr h="381000">
                <a:tc>
                  <a:txBody>
                    <a:bodyPr/>
                    <a:lstStyle/>
                    <a:p>
                      <a:pPr>
                        <a:buNone/>
                      </a:pPr>
                      <a:r>
                        <a:rPr lang="en-ZA" altLang="en-US" sz="1400">
                          <a:sym typeface="+mn-ea"/>
                        </a:rPr>
                        <a:t>SA Air</a:t>
                      </a:r>
                      <a:endParaRPr lang="en-ZA" altLang="en-US" sz="1400">
                        <a:sym typeface="+mn-ea"/>
                      </a:endParaRPr>
                    </a:p>
                  </a:txBody>
                  <a:tcPr marL="36195" marR="36195"/>
                </a:tc>
                <a:tc>
                  <a:txBody>
                    <a:bodyPr/>
                    <a:lstStyle/>
                    <a:p>
                      <a:pPr>
                        <a:buNone/>
                      </a:pPr>
                      <a:r>
                        <a:rPr lang="en-US" sz="1400"/>
                        <a:t>DUR 07:00–08:05 JNB</a:t>
                      </a:r>
                      <a:endParaRPr lang="en-US" sz="1400"/>
                    </a:p>
                  </a:txBody>
                  <a:tcPr marL="36195" marR="36195"/>
                </a:tc>
                <a:tc>
                  <a:txBody>
                    <a:bodyPr/>
                    <a:lstStyle/>
                    <a:p>
                      <a:pPr>
                        <a:buNone/>
                      </a:pPr>
                      <a:r>
                        <a:rPr lang="en-ZA" altLang="en-US" sz="1400"/>
                        <a:t>R822</a:t>
                      </a:r>
                      <a:endParaRPr lang="en-ZA" altLang="en-US" sz="1400"/>
                    </a:p>
                  </a:txBody>
                  <a:tcPr marL="36195" marR="36195"/>
                </a:tc>
                <a:tc>
                  <a:txBody>
                    <a:bodyPr/>
                    <a:lstStyle/>
                    <a:p>
                      <a:pPr>
                        <a:buNone/>
                      </a:pPr>
                      <a:r>
                        <a:rPr lang="en-US" sz="1400"/>
                        <a:t>KulAir</a:t>
                      </a:r>
                      <a:endParaRPr lang="en-US" sz="1400"/>
                    </a:p>
                  </a:txBody>
                  <a:tcPr marL="36195" marR="36195"/>
                </a:tc>
                <a:tc>
                  <a:txBody>
                    <a:bodyPr/>
                    <a:lstStyle/>
                    <a:p>
                      <a:pPr>
                        <a:buNone/>
                      </a:pPr>
                      <a:r>
                        <a:rPr lang="en-US" sz="1400"/>
                        <a:t>JNB 16:55–18:00 DUR</a:t>
                      </a:r>
                      <a:endParaRPr lang="en-US" sz="1400"/>
                    </a:p>
                  </a:txBody>
                  <a:tcPr marL="36195" marR="36195"/>
                </a:tc>
                <a:tc>
                  <a:txBody>
                    <a:bodyPr/>
                    <a:lstStyle/>
                    <a:p>
                      <a:pPr>
                        <a:buNone/>
                      </a:pPr>
                      <a:r>
                        <a:rPr lang="en-ZA" altLang="en-US" sz="1400"/>
                        <a:t>R572</a:t>
                      </a:r>
                      <a:endParaRPr lang="en-ZA" altLang="en-US" sz="1400"/>
                    </a:p>
                  </a:txBody>
                  <a:tcPr marL="36195" marR="36195"/>
                </a:tc>
              </a:tr>
              <a:tr h="381000">
                <a:tc>
                  <a:txBody>
                    <a:bodyPr/>
                    <a:lstStyle/>
                    <a:p>
                      <a:pPr>
                        <a:buNone/>
                      </a:pPr>
                      <a:r>
                        <a:rPr lang="en-ZA" altLang="en-US" sz="1400">
                          <a:sym typeface="+mn-ea"/>
                        </a:rPr>
                        <a:t>SA Air</a:t>
                      </a:r>
                      <a:endParaRPr lang="en-ZA" altLang="en-US" sz="1400">
                        <a:sym typeface="+mn-ea"/>
                      </a:endParaRPr>
                    </a:p>
                  </a:txBody>
                  <a:tcPr/>
                </a:tc>
                <a:tc>
                  <a:txBody>
                    <a:bodyPr/>
                    <a:lstStyle/>
                    <a:p>
                      <a:pPr>
                        <a:buNone/>
                      </a:pPr>
                      <a:r>
                        <a:rPr lang="en-US" sz="1400"/>
                        <a:t>DUR 07:40–08:45 JNB</a:t>
                      </a:r>
                      <a:endParaRPr lang="en-US" sz="1400"/>
                    </a:p>
                    <a:p>
                      <a:pPr>
                        <a:buNone/>
                      </a:pPr>
                      <a:endParaRPr lang="en-US" sz="1400"/>
                    </a:p>
                  </a:txBody>
                  <a:tcPr/>
                </a:tc>
                <a:tc>
                  <a:txBody>
                    <a:bodyPr/>
                    <a:lstStyle/>
                    <a:p>
                      <a:pPr>
                        <a:buNone/>
                      </a:pPr>
                      <a:r>
                        <a:rPr lang="en-ZA" altLang="en-US" sz="1400"/>
                        <a:t>R651</a:t>
                      </a:r>
                      <a:endParaRPr lang="en-ZA" altLang="en-US" sz="1400"/>
                    </a:p>
                  </a:txBody>
                  <a:tcPr/>
                </a:tc>
                <a:tc>
                  <a:txBody>
                    <a:bodyPr/>
                    <a:lstStyle/>
                    <a:p>
                      <a:pPr>
                        <a:buNone/>
                      </a:pPr>
                      <a:r>
                        <a:rPr lang="en-US" sz="1400"/>
                        <a:t>Mardi</a:t>
                      </a:r>
                      <a:endParaRPr lang="en-US" sz="1400"/>
                    </a:p>
                  </a:txBody>
                  <a:tcPr/>
                </a:tc>
                <a:tc>
                  <a:txBody>
                    <a:bodyPr/>
                    <a:lstStyle/>
                    <a:p>
                      <a:pPr>
                        <a:buNone/>
                      </a:pPr>
                      <a:r>
                        <a:rPr lang="en-US" sz="1400"/>
                        <a:t>JNB 17:15–18:20 DUR</a:t>
                      </a:r>
                      <a:endParaRPr lang="en-US" sz="1400"/>
                    </a:p>
                  </a:txBody>
                  <a:tcPr/>
                </a:tc>
                <a:tc>
                  <a:txBody>
                    <a:bodyPr/>
                    <a:lstStyle/>
                    <a:p>
                      <a:pPr>
                        <a:buNone/>
                      </a:pPr>
                      <a:r>
                        <a:rPr lang="en-ZA" altLang="en-US" sz="1400"/>
                        <a:t>R704</a:t>
                      </a:r>
                      <a:endParaRPr lang="en-ZA" altLang="en-US" sz="1400"/>
                    </a:p>
                  </a:txBody>
                  <a:tcPr/>
                </a:tc>
              </a:tr>
            </a:tbl>
          </a:graphicData>
        </a:graphic>
      </p:graphicFrame>
      <p:sp>
        <p:nvSpPr>
          <p:cNvPr id="10" name="Text Box 9"/>
          <p:cNvSpPr txBox="1"/>
          <p:nvPr/>
        </p:nvSpPr>
        <p:spPr>
          <a:xfrm>
            <a:off x="2085340" y="1544320"/>
            <a:ext cx="5694045" cy="368300"/>
          </a:xfrm>
          <a:prstGeom prst="rect">
            <a:avLst/>
          </a:prstGeom>
          <a:noFill/>
        </p:spPr>
        <p:txBody>
          <a:bodyPr wrap="square" rtlCol="0" anchor="t">
            <a:spAutoFit/>
          </a:bodyPr>
          <a:lstStyle/>
          <a:p>
            <a:pPr>
              <a:buNone/>
            </a:pPr>
            <a:r>
              <a:rPr lang="en-ZA" altLang="en-US">
                <a:sym typeface="+mn-ea"/>
              </a:rPr>
              <a:t>All flights are </a:t>
            </a:r>
            <a:r>
              <a:rPr lang="en-US">
                <a:sym typeface="+mn-ea"/>
              </a:rPr>
              <a:t>1h05m non-stop economy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Rectangle 5"/>
          <p:cNvSpPr/>
          <p:nvPr/>
        </p:nvSpPr>
        <p:spPr>
          <a:xfrm>
            <a:off x="863600" y="1410746"/>
            <a:ext cx="7200900" cy="4734560"/>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305" y="1601415"/>
            <a:ext cx="5764530" cy="4204017"/>
          </a:xfrm>
          <a:prstGeom prst="rect">
            <a:avLst/>
          </a:prstGeom>
        </p:spPr>
        <p:txBody>
          <a:bodyPr/>
          <a:lstStyle/>
          <a:p>
            <a:pPr marL="266700" indent="-266700">
              <a:lnSpc>
                <a:spcPct val="60000"/>
              </a:lnSpc>
              <a:buFont typeface="+mj-lt"/>
              <a:buAutoNum type="arabicPeriod"/>
            </a:pPr>
            <a:r>
              <a:rPr lang="en-ZA" sz="1800" dirty="0" smtClean="0"/>
              <a:t>What </a:t>
            </a:r>
            <a:r>
              <a:rPr lang="en-ZA" sz="1800" dirty="0"/>
              <a:t>is the cheapest combination of flights that would </a:t>
            </a:r>
            <a:endParaRPr lang="en-ZA" sz="1800" dirty="0" smtClean="0"/>
          </a:p>
          <a:p>
            <a:pPr marL="0" indent="0">
              <a:lnSpc>
                <a:spcPct val="60000"/>
              </a:lnSpc>
              <a:buNone/>
            </a:pPr>
            <a:r>
              <a:rPr lang="en-ZA" sz="1800" dirty="0"/>
              <a:t> </a:t>
            </a:r>
            <a:r>
              <a:rPr lang="en-ZA" sz="1800" dirty="0" smtClean="0"/>
              <a:t>    suit </a:t>
            </a:r>
            <a:r>
              <a:rPr lang="en-ZA" sz="1800" dirty="0" err="1"/>
              <a:t>Mpho</a:t>
            </a:r>
            <a:r>
              <a:rPr lang="en-ZA" sz="1800" dirty="0"/>
              <a:t>? </a:t>
            </a:r>
            <a:endParaRPr lang="en-ZA" sz="1800" dirty="0"/>
          </a:p>
          <a:p>
            <a:pPr marL="268605" indent="-268605">
              <a:lnSpc>
                <a:spcPct val="60000"/>
              </a:lnSpc>
              <a:buFont typeface="+mj-lt"/>
              <a:buAutoNum type="arabicPeriod" startAt="2"/>
            </a:pPr>
            <a:r>
              <a:rPr lang="en-ZA" sz="1800" dirty="0" smtClean="0"/>
              <a:t>Another </a:t>
            </a:r>
            <a:r>
              <a:rPr lang="en-ZA" sz="1800" dirty="0"/>
              <a:t>option is for </a:t>
            </a:r>
            <a:r>
              <a:rPr lang="en-ZA" sz="1800" dirty="0" err="1"/>
              <a:t>Mpho</a:t>
            </a:r>
            <a:r>
              <a:rPr lang="en-ZA" sz="1800" dirty="0"/>
              <a:t> to travel by bus. </a:t>
            </a:r>
            <a:endParaRPr lang="en-ZA" sz="1800" dirty="0"/>
          </a:p>
        </p:txBody>
      </p:sp>
      <p:sp>
        <p:nvSpPr>
          <p:cNvPr id="9" name="Content Placeholder 2"/>
          <p:cNvSpPr txBox="1"/>
          <p:nvPr/>
        </p:nvSpPr>
        <p:spPr>
          <a:xfrm>
            <a:off x="2058988" y="2483877"/>
            <a:ext cx="5764530" cy="3524064"/>
          </a:xfrm>
          <a:prstGeom prst="rect">
            <a:avLst/>
          </a:prstGeom>
          <a:solidFill>
            <a:srgbClr val="D8E7EA"/>
          </a:solidFill>
          <a:ln w="38100">
            <a:solidFill>
              <a:srgbClr val="7BAEAC"/>
            </a:solidFill>
          </a:ln>
        </p:spPr>
        <p:txBody>
          <a:bodyPr lIns="144000" tIns="144000" rIns="144000" bIns="144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Font typeface="+mj-lt"/>
              <a:buNone/>
            </a:pPr>
            <a:r>
              <a:rPr lang="en-ZA" sz="1800" b="1" dirty="0" smtClean="0"/>
              <a:t>Bus schedule 1:  </a:t>
            </a:r>
            <a:endParaRPr lang="en-ZA" sz="1800" b="1" dirty="0" smtClean="0"/>
          </a:p>
          <a:p>
            <a:pPr marL="0" indent="0">
              <a:lnSpc>
                <a:spcPct val="40000"/>
              </a:lnSpc>
              <a:buFont typeface="Arial" panose="020B0604020202020204" pitchFamily="34" charset="0"/>
              <a:buNone/>
            </a:pPr>
            <a:r>
              <a:rPr lang="en-ZA" sz="1400" dirty="0" smtClean="0"/>
              <a:t>1. Depart Durban, Thursday, May 3 2018 to Johannesburg</a:t>
            </a:r>
            <a:endParaRPr lang="en-ZA" sz="1400" dirty="0" smtClean="0"/>
          </a:p>
          <a:p>
            <a:pPr marL="0" indent="178435">
              <a:lnSpc>
                <a:spcPct val="40000"/>
              </a:lnSpc>
              <a:buFont typeface="Arial" panose="020B0604020202020204" pitchFamily="34" charset="0"/>
              <a:buNone/>
            </a:pPr>
            <a:r>
              <a:rPr lang="en-ZA" sz="1400" dirty="0" smtClean="0"/>
              <a:t>Route: </a:t>
            </a:r>
            <a:r>
              <a:rPr lang="en-ZA" sz="1400" dirty="0" err="1" smtClean="0"/>
              <a:t>Dbn</a:t>
            </a:r>
            <a:r>
              <a:rPr lang="en-ZA" sz="1400" dirty="0" smtClean="0"/>
              <a:t> – Ladysmith – </a:t>
            </a:r>
            <a:r>
              <a:rPr lang="en-ZA" sz="1400" dirty="0" err="1" smtClean="0"/>
              <a:t>Jhb</a:t>
            </a:r>
            <a:r>
              <a:rPr lang="en-ZA" sz="1400" dirty="0" smtClean="0"/>
              <a:t> – </a:t>
            </a:r>
            <a:r>
              <a:rPr lang="en-ZA" sz="1400" dirty="0" err="1" smtClean="0"/>
              <a:t>Pta</a:t>
            </a:r>
            <a:endParaRPr lang="en-ZA" sz="1400" dirty="0" smtClean="0"/>
          </a:p>
          <a:p>
            <a:pPr marL="0" indent="178435">
              <a:lnSpc>
                <a:spcPct val="40000"/>
              </a:lnSpc>
              <a:buFont typeface="Arial" panose="020B0604020202020204" pitchFamily="34" charset="0"/>
              <a:buNone/>
            </a:pPr>
            <a:r>
              <a:rPr lang="en-ZA" sz="1400" dirty="0" smtClean="0"/>
              <a:t>Depart 11:30    Duration 8 hours, 50 minutes 	Arrive 20:20</a:t>
            </a:r>
            <a:endParaRPr lang="en-ZA" sz="1400" dirty="0" smtClean="0"/>
          </a:p>
          <a:p>
            <a:pPr marL="0" indent="178435">
              <a:lnSpc>
                <a:spcPct val="40000"/>
              </a:lnSpc>
              <a:buFont typeface="Arial" panose="020B0604020202020204" pitchFamily="34" charset="0"/>
              <a:buNone/>
            </a:pPr>
            <a:r>
              <a:rPr lang="en-ZA" sz="1400" dirty="0" smtClean="0"/>
              <a:t>Available Seats: 28; from R250,00			OR</a:t>
            </a:r>
            <a:endParaRPr lang="en-ZA" sz="1400" dirty="0" smtClean="0"/>
          </a:p>
          <a:p>
            <a:pPr marL="0" indent="178435">
              <a:lnSpc>
                <a:spcPct val="40000"/>
              </a:lnSpc>
              <a:buFont typeface="Arial" panose="020B0604020202020204" pitchFamily="34" charset="0"/>
              <a:buNone/>
            </a:pPr>
            <a:endParaRPr lang="en-ZA" sz="1400" dirty="0" smtClean="0"/>
          </a:p>
          <a:p>
            <a:pPr marL="0" indent="23495">
              <a:lnSpc>
                <a:spcPct val="40000"/>
              </a:lnSpc>
              <a:buFont typeface="Arial" panose="020B0604020202020204" pitchFamily="34" charset="0"/>
              <a:buNone/>
            </a:pPr>
            <a:r>
              <a:rPr lang="en-ZA" sz="1400" dirty="0" smtClean="0"/>
              <a:t>2. Depart Durban, Thursday May 3 2018 to Johannesburg</a:t>
            </a:r>
            <a:endParaRPr lang="en-ZA" sz="1400" dirty="0" smtClean="0"/>
          </a:p>
          <a:p>
            <a:pPr marL="0" indent="178435">
              <a:lnSpc>
                <a:spcPct val="40000"/>
              </a:lnSpc>
              <a:buFont typeface="Arial" panose="020B0604020202020204" pitchFamily="34" charset="0"/>
              <a:buNone/>
            </a:pPr>
            <a:r>
              <a:rPr lang="en-ZA" sz="1400" dirty="0" smtClean="0"/>
              <a:t>Route: Durban – Newcastle – </a:t>
            </a:r>
            <a:r>
              <a:rPr lang="en-ZA" sz="1400" dirty="0" err="1" smtClean="0"/>
              <a:t>Jhb</a:t>
            </a:r>
            <a:r>
              <a:rPr lang="en-ZA" sz="1400" dirty="0" smtClean="0"/>
              <a:t> – </a:t>
            </a:r>
            <a:r>
              <a:rPr lang="en-ZA" sz="1400" dirty="0" err="1" smtClean="0"/>
              <a:t>Pta</a:t>
            </a:r>
            <a:endParaRPr lang="en-ZA" sz="1400" dirty="0" smtClean="0"/>
          </a:p>
          <a:p>
            <a:pPr marL="0" indent="178435">
              <a:lnSpc>
                <a:spcPct val="40000"/>
              </a:lnSpc>
              <a:buFont typeface="Arial" panose="020B0604020202020204" pitchFamily="34" charset="0"/>
              <a:buNone/>
            </a:pPr>
            <a:r>
              <a:rPr lang="en-ZA" sz="1400" dirty="0" smtClean="0"/>
              <a:t>Depart 21:00   Duration 9 hours, 15 mins	Arrive  06:15</a:t>
            </a:r>
            <a:endParaRPr lang="en-ZA" sz="1400" dirty="0" smtClean="0"/>
          </a:p>
          <a:p>
            <a:pPr marL="0" indent="178435">
              <a:lnSpc>
                <a:spcPct val="40000"/>
              </a:lnSpc>
              <a:buFont typeface="Arial" panose="020B0604020202020204" pitchFamily="34" charset="0"/>
              <a:buNone/>
            </a:pPr>
            <a:r>
              <a:rPr lang="en-ZA" sz="1400" dirty="0" smtClean="0"/>
              <a:t>Available Seats: 22, from R320,00			OR</a:t>
            </a:r>
            <a:endParaRPr lang="en-ZA" sz="1400" dirty="0" smtClean="0"/>
          </a:p>
          <a:p>
            <a:pPr marL="0" indent="178435">
              <a:lnSpc>
                <a:spcPct val="40000"/>
              </a:lnSpc>
              <a:buFont typeface="Arial" panose="020B0604020202020204" pitchFamily="34" charset="0"/>
              <a:buNone/>
            </a:pPr>
            <a:endParaRPr lang="en-ZA" sz="1400" dirty="0" smtClean="0"/>
          </a:p>
          <a:p>
            <a:pPr marL="0" indent="0">
              <a:lnSpc>
                <a:spcPct val="40000"/>
              </a:lnSpc>
              <a:buFont typeface="Arial" panose="020B0604020202020204" pitchFamily="34" charset="0"/>
              <a:buNone/>
            </a:pPr>
            <a:r>
              <a:rPr lang="en-ZA" sz="1400" dirty="0" smtClean="0"/>
              <a:t>3. Depart Durban, Friday May 4 2018 to Johannesburg</a:t>
            </a:r>
            <a:endParaRPr lang="en-ZA" sz="1400" dirty="0" smtClean="0"/>
          </a:p>
          <a:p>
            <a:pPr marL="0" indent="139700">
              <a:lnSpc>
                <a:spcPct val="40000"/>
              </a:lnSpc>
              <a:buFont typeface="Arial" panose="020B0604020202020204" pitchFamily="34" charset="0"/>
              <a:buNone/>
            </a:pPr>
            <a:r>
              <a:rPr lang="en-ZA" sz="1400" dirty="0" smtClean="0"/>
              <a:t>Route Durban – </a:t>
            </a:r>
            <a:r>
              <a:rPr lang="en-ZA" sz="1400" dirty="0" err="1" smtClean="0"/>
              <a:t>Howick</a:t>
            </a:r>
            <a:r>
              <a:rPr lang="en-ZA" sz="1400" dirty="0" smtClean="0"/>
              <a:t> – </a:t>
            </a:r>
            <a:r>
              <a:rPr lang="en-ZA" sz="1400" dirty="0" err="1" smtClean="0"/>
              <a:t>Jhb</a:t>
            </a:r>
            <a:r>
              <a:rPr lang="en-ZA" sz="1400" dirty="0" smtClean="0"/>
              <a:t> – </a:t>
            </a:r>
            <a:r>
              <a:rPr lang="en-ZA" sz="1400" dirty="0" err="1" smtClean="0"/>
              <a:t>Pta</a:t>
            </a:r>
            <a:endParaRPr lang="en-ZA" sz="1400" dirty="0" smtClean="0"/>
          </a:p>
          <a:p>
            <a:pPr marL="0" indent="139700">
              <a:lnSpc>
                <a:spcPct val="40000"/>
              </a:lnSpc>
              <a:buFont typeface="Arial" panose="020B0604020202020204" pitchFamily="34" charset="0"/>
              <a:buNone/>
            </a:pPr>
            <a:r>
              <a:rPr lang="en-ZA" sz="1400" dirty="0" smtClean="0"/>
              <a:t>Depart 08:00 Duration 7 hours, 50 minutes	Arrive 15:50</a:t>
            </a:r>
            <a:endParaRPr lang="en-ZA" sz="1400" dirty="0" smtClean="0"/>
          </a:p>
          <a:p>
            <a:pPr marL="0" indent="139700">
              <a:lnSpc>
                <a:spcPct val="40000"/>
              </a:lnSpc>
              <a:buFont typeface="Arial" panose="020B0604020202020204" pitchFamily="34" charset="0"/>
              <a:buNone/>
            </a:pPr>
            <a:r>
              <a:rPr lang="en-ZA" sz="1400" dirty="0" smtClean="0"/>
              <a:t>Available Seats 16, from R360,00</a:t>
            </a:r>
            <a:endParaRPr lang="en-ZA" sz="1400" dirty="0" smtClean="0"/>
          </a:p>
          <a:p>
            <a:pPr marL="0" indent="139700" algn="r">
              <a:lnSpc>
                <a:spcPct val="40000"/>
              </a:lnSpc>
              <a:buFont typeface="Arial" panose="020B0604020202020204" pitchFamily="34" charset="0"/>
              <a:buNone/>
            </a:pPr>
            <a:r>
              <a:rPr lang="en-ZA" sz="1200" b="1" dirty="0" smtClean="0"/>
              <a:t>https://www.greyhound.co.za/booking-process-continued/# </a:t>
            </a:r>
            <a:endParaRPr lang="en-ZA"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305" y="1829025"/>
            <a:ext cx="5764530" cy="3348094"/>
          </a:xfrm>
          <a:prstGeom prst="rect">
            <a:avLst/>
          </a:prstGeom>
          <a:solidFill>
            <a:srgbClr val="D8E7EA"/>
          </a:solidFill>
          <a:ln w="38100">
            <a:solidFill>
              <a:srgbClr val="7BAEAC"/>
            </a:solidFill>
          </a:ln>
        </p:spPr>
        <p:txBody>
          <a:bodyPr lIns="144000" tIns="144000" rIns="144000" bIns="144000"/>
          <a:lstStyle/>
          <a:p>
            <a:pPr marL="0" indent="0">
              <a:lnSpc>
                <a:spcPct val="70000"/>
              </a:lnSpc>
              <a:buFont typeface="+mj-lt"/>
              <a:buNone/>
            </a:pPr>
            <a:r>
              <a:rPr lang="en-ZA" sz="1800" b="1" dirty="0"/>
              <a:t>Bus schedule 2:  </a:t>
            </a:r>
            <a:endParaRPr lang="en-ZA" sz="1800" b="1" dirty="0" smtClean="0"/>
          </a:p>
          <a:p>
            <a:pPr marL="0" indent="0">
              <a:lnSpc>
                <a:spcPct val="40000"/>
              </a:lnSpc>
              <a:buNone/>
            </a:pPr>
            <a:r>
              <a:rPr lang="en-ZA" sz="1400" dirty="0"/>
              <a:t>1. Return Johannesburg, Saturday, May 5 2018 to Durban</a:t>
            </a:r>
            <a:endParaRPr lang="en-ZA" sz="1400" dirty="0"/>
          </a:p>
          <a:p>
            <a:pPr marL="0" indent="179070">
              <a:lnSpc>
                <a:spcPct val="40000"/>
              </a:lnSpc>
              <a:buNone/>
            </a:pPr>
            <a:r>
              <a:rPr lang="en-ZA" sz="1400" dirty="0"/>
              <a:t>Route Pta - Jhb – Howick - Dbn</a:t>
            </a:r>
            <a:endParaRPr lang="en-ZA" sz="1400" dirty="0"/>
          </a:p>
          <a:p>
            <a:pPr marL="0" indent="179070">
              <a:lnSpc>
                <a:spcPct val="40000"/>
              </a:lnSpc>
              <a:buNone/>
            </a:pPr>
            <a:r>
              <a:rPr lang="en-ZA" sz="1400" dirty="0"/>
              <a:t>Depart 11:10   Duration 8 hours, 0 minutes	Arrive  19:10</a:t>
            </a:r>
            <a:endParaRPr lang="en-ZA" sz="1400" dirty="0"/>
          </a:p>
          <a:p>
            <a:pPr marL="0" indent="179070">
              <a:lnSpc>
                <a:spcPct val="40000"/>
              </a:lnSpc>
              <a:buNone/>
            </a:pPr>
            <a:r>
              <a:rPr lang="en-ZA" sz="1400" dirty="0"/>
              <a:t>Available Seats: 20, from R 240.00</a:t>
            </a:r>
            <a:endParaRPr lang="en-ZA" sz="1400" dirty="0"/>
          </a:p>
          <a:p>
            <a:pPr marL="0" indent="0">
              <a:lnSpc>
                <a:spcPct val="40000"/>
              </a:lnSpc>
              <a:buNone/>
            </a:pPr>
            <a:r>
              <a:rPr lang="en-ZA" sz="1400" dirty="0"/>
              <a:t>2. Return Johannesburg, Saturday, May 5 2018 to Durban</a:t>
            </a:r>
            <a:endParaRPr lang="en-ZA" sz="1400" dirty="0"/>
          </a:p>
          <a:p>
            <a:pPr marL="0" indent="179070">
              <a:lnSpc>
                <a:spcPct val="40000"/>
              </a:lnSpc>
              <a:buNone/>
            </a:pPr>
            <a:r>
              <a:rPr lang="en-ZA" sz="1400" dirty="0"/>
              <a:t>Route Pta - Jhb – Vereeniging - Durban</a:t>
            </a:r>
            <a:endParaRPr lang="en-ZA" sz="1400" dirty="0"/>
          </a:p>
          <a:p>
            <a:pPr marL="0" indent="179070">
              <a:lnSpc>
                <a:spcPct val="40000"/>
              </a:lnSpc>
              <a:buNone/>
            </a:pPr>
            <a:r>
              <a:rPr lang="en-ZA" sz="1400" dirty="0"/>
              <a:t>Depart 08:30   Duration 7 hours, 55 minutes	Arrive 16:25</a:t>
            </a:r>
            <a:endParaRPr lang="en-ZA" sz="1400" dirty="0"/>
          </a:p>
          <a:p>
            <a:pPr marL="0" indent="179070">
              <a:lnSpc>
                <a:spcPct val="40000"/>
              </a:lnSpc>
              <a:buNone/>
            </a:pPr>
            <a:r>
              <a:rPr lang="en-ZA" sz="1400" dirty="0"/>
              <a:t>Available Seats: 29, from R 385.00</a:t>
            </a:r>
            <a:endParaRPr lang="en-ZA" sz="1400" dirty="0"/>
          </a:p>
          <a:p>
            <a:pPr marL="0" indent="0">
              <a:lnSpc>
                <a:spcPct val="40000"/>
              </a:lnSpc>
              <a:buNone/>
            </a:pPr>
            <a:r>
              <a:rPr lang="en-ZA" sz="1400" dirty="0"/>
              <a:t>3. Return Johannesburg, Friday, May 4 2018 to Durban</a:t>
            </a:r>
            <a:endParaRPr lang="en-ZA" sz="1400" dirty="0"/>
          </a:p>
          <a:p>
            <a:pPr marL="0" indent="166370">
              <a:lnSpc>
                <a:spcPct val="40000"/>
              </a:lnSpc>
              <a:buNone/>
            </a:pPr>
            <a:r>
              <a:rPr lang="en-ZA" sz="1400" dirty="0"/>
              <a:t>Route Pta - Jhb – Bloemfontein - Durban</a:t>
            </a:r>
            <a:endParaRPr lang="en-ZA" sz="1400" dirty="0"/>
          </a:p>
          <a:p>
            <a:pPr marL="0" indent="166370">
              <a:lnSpc>
                <a:spcPct val="40000"/>
              </a:lnSpc>
              <a:buNone/>
            </a:pPr>
            <a:r>
              <a:rPr lang="en-ZA" sz="1400" dirty="0"/>
              <a:t>Depart 16:20   Duration 13 hours, 20 minutes	Arrive 05:40</a:t>
            </a:r>
            <a:endParaRPr lang="en-ZA" sz="1400" dirty="0"/>
          </a:p>
          <a:p>
            <a:pPr marL="0" indent="166370">
              <a:lnSpc>
                <a:spcPct val="40000"/>
              </a:lnSpc>
              <a:buNone/>
            </a:pPr>
            <a:r>
              <a:rPr lang="en-ZA" sz="1400" dirty="0"/>
              <a:t>Available Seats: 27 from R 325.00</a:t>
            </a:r>
            <a:endParaRPr lang="en-ZA" sz="1400" dirty="0"/>
          </a:p>
          <a:p>
            <a:pPr marL="0" indent="139700" algn="r">
              <a:lnSpc>
                <a:spcPct val="40000"/>
              </a:lnSpc>
              <a:buNone/>
            </a:pPr>
            <a:r>
              <a:rPr lang="en-ZA" sz="1200" b="1" dirty="0"/>
              <a:t>https://www.greyhound.co.za/booking-process-continued/# </a:t>
            </a:r>
            <a:endParaRPr lang="en-ZA"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250190" indent="-250190">
              <a:buFont typeface="+mj-lt"/>
              <a:buNone/>
            </a:pPr>
            <a:r>
              <a:rPr lang="en-ZA" sz="1800" dirty="0" smtClean="0"/>
              <a:t>2.</a:t>
            </a:r>
            <a:endParaRPr lang="en-ZA" sz="1800" dirty="0" smtClean="0"/>
          </a:p>
          <a:p>
            <a:pPr marL="535305" indent="-268605">
              <a:buFont typeface="+mj-lt"/>
              <a:buAutoNum type="alphaLcParenR"/>
            </a:pPr>
            <a:r>
              <a:rPr lang="en-ZA" sz="1800" dirty="0" smtClean="0"/>
              <a:t>Which </a:t>
            </a:r>
            <a:r>
              <a:rPr lang="en-ZA" sz="1800" dirty="0"/>
              <a:t>would be the most suitable bus to take to Johannesburg? Give a reason for your answer. </a:t>
            </a:r>
            <a:endParaRPr lang="en-ZA" sz="1800" dirty="0"/>
          </a:p>
          <a:p>
            <a:pPr marL="535305" indent="-268605">
              <a:buFont typeface="+mj-lt"/>
              <a:buAutoNum type="alphaLcParenR"/>
            </a:pPr>
            <a:r>
              <a:rPr lang="en-ZA" sz="1800" dirty="0" smtClean="0"/>
              <a:t>Which </a:t>
            </a:r>
            <a:r>
              <a:rPr lang="en-ZA" sz="1800" dirty="0"/>
              <a:t>would be the most suitable bus to take back to Durban? Give a reason for your answer. </a:t>
            </a:r>
            <a:endParaRPr lang="en-ZA" sz="1800" dirty="0"/>
          </a:p>
          <a:p>
            <a:pPr marL="535305" indent="-268605">
              <a:buFont typeface="+mj-lt"/>
              <a:buAutoNum type="alphaLcParenR"/>
            </a:pPr>
            <a:r>
              <a:rPr lang="en-ZA" sz="1800" dirty="0" smtClean="0"/>
              <a:t>How </a:t>
            </a:r>
            <a:r>
              <a:rPr lang="en-ZA" sz="1800" dirty="0"/>
              <a:t>much would </a:t>
            </a:r>
            <a:r>
              <a:rPr lang="en-ZA" sz="1800" dirty="0" err="1"/>
              <a:t>Mpho</a:t>
            </a:r>
            <a:r>
              <a:rPr lang="en-ZA" sz="1800" dirty="0"/>
              <a:t> pay for the return journey? </a:t>
            </a:r>
            <a:endParaRPr lang="en-ZA" sz="1800" dirty="0" smtClean="0"/>
          </a:p>
          <a:p>
            <a:pPr marL="266700" indent="-266700">
              <a:buFont typeface="+mj-lt"/>
              <a:buAutoNum type="alphaLcParenR"/>
            </a:pPr>
            <a:endParaRPr lang="en-ZA" sz="1800" dirty="0"/>
          </a:p>
          <a:p>
            <a:pPr marL="266700" indent="-266700">
              <a:buFont typeface="+mj-lt"/>
              <a:buAutoNum type="arabicPeriod" startAt="3"/>
            </a:pPr>
            <a:r>
              <a:rPr lang="en-ZA" sz="1800" dirty="0" smtClean="0"/>
              <a:t>How </a:t>
            </a:r>
            <a:r>
              <a:rPr lang="en-ZA" sz="1800" dirty="0"/>
              <a:t>should </a:t>
            </a:r>
            <a:r>
              <a:rPr lang="en-ZA" sz="1800" dirty="0" err="1"/>
              <a:t>Mpho</a:t>
            </a:r>
            <a:r>
              <a:rPr lang="en-ZA" sz="1800" dirty="0"/>
              <a:t> travel to Johannesburg for her interview? Give a reason for your answer. </a:t>
            </a:r>
            <a:endParaRPr lang="en-ZA"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2585323"/>
          </a:xfrm>
          <a:prstGeom prst="rect">
            <a:avLst/>
          </a:prstGeom>
          <a:noFill/>
        </p:spPr>
        <p:txBody>
          <a:bodyPr wrap="square" rtlCol="0">
            <a:spAutoFit/>
          </a:bodyPr>
          <a:lstStyle/>
          <a:p>
            <a:pPr marL="266700" indent="-266700">
              <a:buFont typeface="+mj-lt"/>
              <a:buAutoNum type="arabicPeriod"/>
            </a:pPr>
            <a:r>
              <a:rPr lang="en-ZA" dirty="0" smtClean="0"/>
              <a:t>The </a:t>
            </a:r>
            <a:r>
              <a:rPr lang="en-ZA" dirty="0" err="1"/>
              <a:t>BritAir</a:t>
            </a:r>
            <a:r>
              <a:rPr lang="en-ZA" dirty="0"/>
              <a:t> flight DUR 06:30 – 07:35 JNB at R566 is the cheapest flight to Johannesburg. </a:t>
            </a:r>
            <a:r>
              <a:rPr lang="en-ZA" dirty="0" err="1"/>
              <a:t>Mpho</a:t>
            </a:r>
            <a:r>
              <a:rPr lang="en-ZA" dirty="0"/>
              <a:t> will have enough time to get to the meeting. </a:t>
            </a:r>
            <a:endParaRPr lang="en-ZA" dirty="0" smtClean="0"/>
          </a:p>
          <a:p>
            <a:pPr marL="266700" indent="-266700">
              <a:buFont typeface="+mj-lt"/>
              <a:buAutoNum type="arabicPeriod"/>
            </a:pPr>
            <a:endParaRPr lang="en-ZA" dirty="0"/>
          </a:p>
          <a:p>
            <a:pPr marL="266700"/>
            <a:r>
              <a:rPr lang="en-ZA" dirty="0"/>
              <a:t>She can only get to the airport at 15:30, so the earliest flight she can take to Durban is 16:30. The Kul-air flight JNB 16:55 – 18:00 DUR at R572 will suit her needs. </a:t>
            </a:r>
            <a:endParaRPr lang="en-ZA" dirty="0" smtClean="0"/>
          </a:p>
          <a:p>
            <a:pPr marL="266700"/>
            <a:endParaRPr lang="en-ZA" dirty="0"/>
          </a:p>
          <a:p>
            <a:pPr marL="266700"/>
            <a:r>
              <a:rPr lang="en-ZA" dirty="0" err="1"/>
              <a:t>Mpho</a:t>
            </a:r>
            <a:r>
              <a:rPr lang="en-ZA" dirty="0"/>
              <a:t> would pay R1 138 for the return trip. </a:t>
            </a:r>
            <a:endParaRPr lang="en-ZA" dirty="0" smtClean="0"/>
          </a:p>
        </p:txBody>
      </p:sp>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487" y="1906683"/>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1964721" y="1651875"/>
            <a:ext cx="6022145" cy="3969385"/>
          </a:xfrm>
          <a:prstGeom prst="rect">
            <a:avLst/>
          </a:prstGeom>
          <a:noFill/>
        </p:spPr>
        <p:txBody>
          <a:bodyPr wrap="square" rtlCol="0">
            <a:spAutoFit/>
          </a:bodyPr>
          <a:lstStyle/>
          <a:p>
            <a:pPr marL="266700" indent="-266700">
              <a:buFont typeface="+mj-lt"/>
              <a:buAutoNum type="arabicPeriod" startAt="2"/>
            </a:pPr>
            <a:r>
              <a:rPr lang="en-ZA" dirty="0" smtClean="0"/>
              <a:t>a) Your </a:t>
            </a:r>
            <a:r>
              <a:rPr lang="en-ZA" dirty="0"/>
              <a:t>answer could be different. As long as you provide a sensible reason, your answer would also be acceptable</a:t>
            </a:r>
            <a:r>
              <a:rPr lang="en-ZA" dirty="0" smtClean="0"/>
              <a:t>.</a:t>
            </a:r>
            <a:endParaRPr lang="en-ZA" dirty="0" smtClean="0"/>
          </a:p>
          <a:p>
            <a:pPr marL="266700" indent="-266700">
              <a:buFont typeface="+mj-lt"/>
              <a:buAutoNum type="arabicPeriod" startAt="2"/>
            </a:pPr>
            <a:endParaRPr lang="en-ZA" dirty="0" smtClean="0"/>
          </a:p>
          <a:p>
            <a:pPr marL="552450" indent="-285750">
              <a:buFont typeface="Arial" panose="020B0604020202020204" pitchFamily="34" charset="0"/>
              <a:buChar char="•"/>
            </a:pPr>
            <a:r>
              <a:rPr lang="en-ZA" dirty="0"/>
              <a:t>If she wanted to save money on accommodation, she could choose </a:t>
            </a:r>
            <a:r>
              <a:rPr lang="en-ZA" i="1" dirty="0"/>
              <a:t>Route Durban - </a:t>
            </a:r>
            <a:r>
              <a:rPr lang="en-ZA" i="1" dirty="0" err="1"/>
              <a:t>Jhb</a:t>
            </a:r>
            <a:r>
              <a:rPr lang="en-ZA" i="1" dirty="0"/>
              <a:t>/</a:t>
            </a:r>
            <a:r>
              <a:rPr lang="en-ZA" i="1" dirty="0" err="1"/>
              <a:t>Pta</a:t>
            </a:r>
            <a:r>
              <a:rPr lang="en-ZA" i="1" dirty="0"/>
              <a:t> Via </a:t>
            </a:r>
            <a:r>
              <a:rPr lang="en-ZA" i="1" dirty="0" err="1"/>
              <a:t>Swb</a:t>
            </a:r>
            <a:r>
              <a:rPr lang="en-ZA" i="1" dirty="0"/>
              <a:t> **</a:t>
            </a:r>
            <a:r>
              <a:rPr lang="en-ZA" dirty="0"/>
              <a:t>. She would travel overnight and arrive on the morning of the interview. </a:t>
            </a:r>
            <a:endParaRPr lang="en-ZA" dirty="0" smtClean="0"/>
          </a:p>
          <a:p>
            <a:pPr marL="552450" indent="-285750">
              <a:buFont typeface="Arial" panose="020B0604020202020204" pitchFamily="34" charset="0"/>
              <a:buChar char="•"/>
            </a:pPr>
            <a:r>
              <a:rPr lang="en-ZA" dirty="0" smtClean="0"/>
              <a:t>If </a:t>
            </a:r>
            <a:r>
              <a:rPr lang="en-ZA" dirty="0"/>
              <a:t>she wanted to look fresh and relaxed for the interview, she should choose </a:t>
            </a:r>
            <a:r>
              <a:rPr lang="en-ZA" i="1" dirty="0"/>
              <a:t>Route </a:t>
            </a:r>
            <a:r>
              <a:rPr lang="en-ZA" i="1" dirty="0" err="1"/>
              <a:t>Pta</a:t>
            </a:r>
            <a:r>
              <a:rPr lang="en-ZA" i="1" dirty="0"/>
              <a:t>/ </a:t>
            </a:r>
            <a:r>
              <a:rPr lang="en-ZA" i="1" dirty="0" err="1"/>
              <a:t>Jhb</a:t>
            </a:r>
            <a:r>
              <a:rPr lang="en-ZA" i="1" dirty="0"/>
              <a:t> - Durban - </a:t>
            </a:r>
            <a:r>
              <a:rPr lang="en-ZA" i="1" dirty="0" err="1"/>
              <a:t>Jhb</a:t>
            </a:r>
            <a:r>
              <a:rPr lang="en-ZA" i="1" dirty="0"/>
              <a:t>/ </a:t>
            </a:r>
            <a:r>
              <a:rPr lang="en-ZA" i="1" dirty="0" err="1"/>
              <a:t>Pta</a:t>
            </a:r>
            <a:r>
              <a:rPr lang="en-ZA" i="1" dirty="0"/>
              <a:t> (Via </a:t>
            </a:r>
            <a:r>
              <a:rPr lang="en-ZA" i="1" dirty="0" err="1"/>
              <a:t>Howick</a:t>
            </a:r>
            <a:r>
              <a:rPr lang="en-ZA" i="1" dirty="0"/>
              <a:t>)***</a:t>
            </a:r>
            <a:r>
              <a:rPr lang="en-ZA" dirty="0"/>
              <a:t>. She would arrive in Johannesburg on the day before the interview. </a:t>
            </a:r>
            <a:endParaRPr lang="en-ZA" dirty="0" smtClean="0"/>
          </a:p>
          <a:p>
            <a:pPr marL="552450" indent="-285750">
              <a:buFont typeface="Arial" panose="020B0604020202020204" pitchFamily="34" charset="0"/>
              <a:buChar char="•"/>
            </a:pPr>
            <a:r>
              <a:rPr lang="en-ZA" dirty="0" smtClean="0"/>
              <a:t>I </a:t>
            </a:r>
            <a:r>
              <a:rPr lang="en-ZA" dirty="0"/>
              <a:t>think she should choose </a:t>
            </a:r>
            <a:r>
              <a:rPr lang="en-ZA" i="1" dirty="0"/>
              <a:t>Route </a:t>
            </a:r>
            <a:r>
              <a:rPr lang="en-ZA" i="1" dirty="0" err="1"/>
              <a:t>Pta</a:t>
            </a:r>
            <a:r>
              <a:rPr lang="en-ZA" i="1" dirty="0"/>
              <a:t>/ </a:t>
            </a:r>
            <a:r>
              <a:rPr lang="en-ZA" i="1" dirty="0" err="1"/>
              <a:t>Jhb</a:t>
            </a:r>
            <a:r>
              <a:rPr lang="en-ZA" i="1" dirty="0"/>
              <a:t> - Durban - </a:t>
            </a:r>
            <a:r>
              <a:rPr lang="en-ZA" i="1" dirty="0" err="1"/>
              <a:t>Jhb</a:t>
            </a:r>
            <a:r>
              <a:rPr lang="en-ZA" i="1" dirty="0"/>
              <a:t>/ </a:t>
            </a:r>
            <a:r>
              <a:rPr lang="en-ZA" i="1" dirty="0" err="1"/>
              <a:t>Pta</a:t>
            </a:r>
            <a:r>
              <a:rPr lang="en-ZA" i="1" dirty="0"/>
              <a:t> (Via </a:t>
            </a:r>
            <a:r>
              <a:rPr lang="en-ZA" i="1" dirty="0" err="1"/>
              <a:t>Howick</a:t>
            </a:r>
            <a:r>
              <a:rPr lang="en-ZA" i="1" dirty="0"/>
              <a:t>)*** </a:t>
            </a:r>
            <a:r>
              <a:rPr lang="en-ZA" dirty="0"/>
              <a:t>and sleep in Johannesburg before the interview. </a:t>
            </a:r>
            <a:endParaRPr lang="en-ZA" dirty="0"/>
          </a:p>
        </p:txBody>
      </p:sp>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1973347" y="1401713"/>
            <a:ext cx="6056649" cy="4246245"/>
          </a:xfrm>
          <a:prstGeom prst="rect">
            <a:avLst/>
          </a:prstGeom>
          <a:noFill/>
        </p:spPr>
        <p:txBody>
          <a:bodyPr wrap="square" rtlCol="0">
            <a:spAutoFit/>
          </a:bodyPr>
          <a:lstStyle/>
          <a:p>
            <a:endParaRPr lang="en-ZA" dirty="0"/>
          </a:p>
          <a:p>
            <a:pPr marL="266700" indent="-266700">
              <a:buFont typeface="+mj-lt"/>
              <a:buAutoNum type="arabicPeriod" startAt="2"/>
            </a:pPr>
            <a:r>
              <a:rPr lang="en-ZA" dirty="0" smtClean="0"/>
              <a:t>b</a:t>
            </a:r>
            <a:r>
              <a:rPr lang="en-ZA" dirty="0"/>
              <a:t>) Route </a:t>
            </a:r>
            <a:r>
              <a:rPr lang="en-ZA" dirty="0" err="1"/>
              <a:t>Pta</a:t>
            </a:r>
            <a:r>
              <a:rPr lang="en-ZA" dirty="0"/>
              <a:t>/ </a:t>
            </a:r>
            <a:r>
              <a:rPr lang="en-ZA" dirty="0" err="1"/>
              <a:t>Jhb</a:t>
            </a:r>
            <a:r>
              <a:rPr lang="en-ZA" dirty="0"/>
              <a:t> - Durban - </a:t>
            </a:r>
            <a:r>
              <a:rPr lang="en-ZA" dirty="0" err="1"/>
              <a:t>Jhb</a:t>
            </a:r>
            <a:r>
              <a:rPr lang="en-ZA" dirty="0"/>
              <a:t>/ </a:t>
            </a:r>
            <a:r>
              <a:rPr lang="en-ZA" dirty="0" err="1"/>
              <a:t>Pta</a:t>
            </a:r>
            <a:r>
              <a:rPr lang="en-ZA" dirty="0"/>
              <a:t> (Via </a:t>
            </a:r>
            <a:r>
              <a:rPr lang="en-ZA" dirty="0" err="1"/>
              <a:t>Howick</a:t>
            </a:r>
            <a:r>
              <a:rPr lang="en-ZA" dirty="0"/>
              <a:t>)*** and Route </a:t>
            </a:r>
            <a:r>
              <a:rPr lang="en-ZA" dirty="0" err="1"/>
              <a:t>Pta</a:t>
            </a:r>
            <a:r>
              <a:rPr lang="en-ZA" dirty="0"/>
              <a:t>/ </a:t>
            </a:r>
            <a:r>
              <a:rPr lang="en-ZA" dirty="0" err="1"/>
              <a:t>Jnb</a:t>
            </a:r>
            <a:r>
              <a:rPr lang="en-ZA" dirty="0"/>
              <a:t> - </a:t>
            </a:r>
            <a:r>
              <a:rPr lang="en-ZA" dirty="0" err="1"/>
              <a:t>Dbn</a:t>
            </a:r>
            <a:r>
              <a:rPr lang="en-ZA" dirty="0"/>
              <a:t> - </a:t>
            </a:r>
            <a:r>
              <a:rPr lang="en-ZA" dirty="0" err="1"/>
              <a:t>Jnb</a:t>
            </a:r>
            <a:r>
              <a:rPr lang="en-ZA" dirty="0"/>
              <a:t>/ </a:t>
            </a:r>
            <a:r>
              <a:rPr lang="en-ZA" dirty="0" err="1"/>
              <a:t>Pta</a:t>
            </a:r>
            <a:r>
              <a:rPr lang="en-ZA" dirty="0"/>
              <a:t> Via </a:t>
            </a:r>
            <a:r>
              <a:rPr lang="en-ZA" dirty="0" err="1"/>
              <a:t>Pnt</a:t>
            </a:r>
            <a:r>
              <a:rPr lang="en-ZA" dirty="0"/>
              <a:t> * would both suit her. She would arrive home on the same afternoon. Route </a:t>
            </a:r>
            <a:r>
              <a:rPr lang="en-ZA" dirty="0" err="1"/>
              <a:t>Pta</a:t>
            </a:r>
            <a:r>
              <a:rPr lang="en-ZA" dirty="0"/>
              <a:t>/ </a:t>
            </a:r>
            <a:r>
              <a:rPr lang="en-ZA" dirty="0" err="1"/>
              <a:t>Jnb</a:t>
            </a:r>
            <a:r>
              <a:rPr lang="en-ZA" dirty="0"/>
              <a:t> - </a:t>
            </a:r>
            <a:r>
              <a:rPr lang="en-ZA" dirty="0" err="1"/>
              <a:t>Dbn</a:t>
            </a:r>
            <a:r>
              <a:rPr lang="en-ZA" dirty="0"/>
              <a:t> - </a:t>
            </a:r>
            <a:r>
              <a:rPr lang="en-ZA" dirty="0" err="1"/>
              <a:t>Jnb</a:t>
            </a:r>
            <a:r>
              <a:rPr lang="en-ZA" dirty="0"/>
              <a:t>/ </a:t>
            </a:r>
            <a:r>
              <a:rPr lang="en-ZA" dirty="0" err="1"/>
              <a:t>Pta</a:t>
            </a:r>
            <a:r>
              <a:rPr lang="en-ZA" dirty="0"/>
              <a:t> Via </a:t>
            </a:r>
            <a:r>
              <a:rPr lang="en-ZA" dirty="0" err="1"/>
              <a:t>Pnt</a:t>
            </a:r>
            <a:r>
              <a:rPr lang="en-ZA" dirty="0"/>
              <a:t> * is cheaper. </a:t>
            </a:r>
            <a:endParaRPr lang="en-ZA" dirty="0" smtClean="0"/>
          </a:p>
          <a:p>
            <a:endParaRPr lang="en-ZA" dirty="0"/>
          </a:p>
          <a:p>
            <a:pPr marL="266700"/>
            <a:r>
              <a:rPr lang="en-ZA" dirty="0"/>
              <a:t>c) R360 + R250 = R610,00 </a:t>
            </a:r>
            <a:endParaRPr lang="en-ZA" dirty="0" smtClean="0"/>
          </a:p>
          <a:p>
            <a:endParaRPr lang="en-ZA" dirty="0"/>
          </a:p>
          <a:p>
            <a:pPr marL="266700" indent="-266700">
              <a:buFont typeface="+mj-lt"/>
              <a:buAutoNum type="arabicPeriod" startAt="3"/>
            </a:pPr>
            <a:r>
              <a:rPr lang="en-ZA" dirty="0" smtClean="0"/>
              <a:t>She </a:t>
            </a:r>
            <a:r>
              <a:rPr lang="en-ZA" dirty="0"/>
              <a:t>should go by plane. If she chose to go by bus, she would have a longer journey and would have to pay for accommodation in Johannesburg. This would increase the cost of the journey</a:t>
            </a:r>
            <a:r>
              <a:rPr lang="en-ZA" dirty="0" smtClean="0"/>
              <a:t>.</a:t>
            </a:r>
            <a:endParaRPr lang="en-ZA" dirty="0" smtClean="0"/>
          </a:p>
          <a:p>
            <a:pPr indent="0">
              <a:buFont typeface="+mj-lt"/>
              <a:buNone/>
            </a:pPr>
            <a:endParaRPr lang="en-ZA" dirty="0" smtClean="0"/>
          </a:p>
          <a:p>
            <a:pPr indent="0">
              <a:buFont typeface="+mj-lt"/>
              <a:buNone/>
            </a:pPr>
            <a:r>
              <a:rPr lang="en-ZA" dirty="0" smtClean="0"/>
              <a:t>Some </a:t>
            </a:r>
            <a:r>
              <a:rPr lang="en-ZA" dirty="0"/>
              <a:t>tariff tables group the prices for travelling in zones.  </a:t>
            </a:r>
            <a:endParaRPr lang="en-ZA" dirty="0"/>
          </a:p>
          <a:p>
            <a:pPr indent="0">
              <a:buFont typeface="+mj-lt"/>
              <a:buNone/>
            </a:pPr>
            <a:r>
              <a:rPr lang="en-ZA" dirty="0"/>
              <a:t>The more zones you travel through, the more you pay.</a:t>
            </a:r>
            <a:endParaRPr lang="en-ZA" dirty="0"/>
          </a:p>
        </p:txBody>
      </p:sp>
      <p:sp>
        <p:nvSpPr>
          <p:cNvPr id="2" name="Title 1"/>
          <p:cNvSpPr>
            <a:spLocks noGrp="1"/>
          </p:cNvSpPr>
          <p:nvPr>
            <p:ph type="title"/>
          </p:nvPr>
        </p:nvSpPr>
        <p:spPr/>
        <p:txBody>
          <a:bodyPr/>
          <a:lstStyle/>
          <a:p>
            <a:r>
              <a:rPr lang="en-ZA" dirty="0"/>
              <a:t>Example </a:t>
            </a:r>
            <a:r>
              <a:rPr lang="en-ZA" dirty="0" smtClean="0">
                <a:sym typeface="+mn-ea"/>
              </a:rPr>
              <a:t>12.2 </a:t>
            </a:r>
            <a:r>
              <a:rPr lang="en-ZA" dirty="0">
                <a:sym typeface="+mn-ea"/>
              </a:rPr>
              <a:t>page </a:t>
            </a:r>
            <a:r>
              <a:rPr lang="en-ZA" dirty="0" smtClean="0">
                <a:sym typeface="+mn-ea"/>
              </a:rPr>
              <a:t>233 </a:t>
            </a:r>
            <a:r>
              <a:rPr lang="en-ZA" sz="3200" dirty="0" smtClean="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animEffect transition="in" filter="fade">
                                      <p:cBhvr>
                                        <p:cTn id="17" dur="500"/>
                                        <p:tgtEl>
                                          <p:spTgt spid="1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7" end="7"/>
                                            </p:txEl>
                                          </p:spTgt>
                                        </p:tgtEl>
                                        <p:attrNameLst>
                                          <p:attrName>style.visibility</p:attrName>
                                        </p:attrNameLst>
                                      </p:cBhvr>
                                      <p:to>
                                        <p:strVal val="visible"/>
                                      </p:to>
                                    </p:set>
                                    <p:animEffect transition="in" filter="fade">
                                      <p:cBhvr>
                                        <p:cTn id="22" dur="500"/>
                                        <p:tgtEl>
                                          <p:spTgt spid="1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Effect transition="in" filter="fade">
                                      <p:cBhvr>
                                        <p:cTn id="2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smtClean="0"/>
              <a:t>12.1	Comparing </a:t>
            </a:r>
            <a:r>
              <a:rPr lang="en-ZA" dirty="0"/>
              <a:t>different telephone tariffs</a:t>
            </a:r>
            <a:endParaRPr lang="en-ZA" dirty="0"/>
          </a:p>
          <a:p>
            <a:pPr marL="0" indent="0">
              <a:buNone/>
            </a:pPr>
            <a:r>
              <a:rPr lang="en-ZA" dirty="0" smtClean="0"/>
              <a:t>12.2	Considerations </a:t>
            </a:r>
            <a:r>
              <a:rPr lang="en-ZA" dirty="0"/>
              <a:t>when choosing a cell phone </a:t>
            </a:r>
            <a:r>
              <a:rPr lang="en-ZA" dirty="0" smtClean="0"/>
              <a:t>	and </a:t>
            </a:r>
            <a:r>
              <a:rPr lang="en-ZA" dirty="0"/>
              <a:t>contract</a:t>
            </a:r>
            <a:endParaRPr lang="en-ZA" dirty="0"/>
          </a:p>
          <a:p>
            <a:pPr marL="0" indent="0">
              <a:buNone/>
            </a:pPr>
            <a:r>
              <a:rPr lang="en-ZA" dirty="0" smtClean="0"/>
              <a:t>12.3	Comparing </a:t>
            </a:r>
            <a:r>
              <a:rPr lang="en-ZA" dirty="0"/>
              <a:t>different transport costs</a:t>
            </a:r>
            <a:endParaRPr lang="en-ZA" dirty="0"/>
          </a:p>
          <a:p>
            <a:pPr marL="0" indent="0">
              <a:buNone/>
            </a:pPr>
            <a:r>
              <a:rPr lang="en-ZA" dirty="0" smtClean="0"/>
              <a:t>12.4	Drawing </a:t>
            </a:r>
            <a:r>
              <a:rPr lang="en-ZA" dirty="0"/>
              <a:t>and interpreting graphs</a:t>
            </a:r>
            <a:endParaRPr lang="en-ZA" dirty="0"/>
          </a:p>
          <a:p>
            <a:pPr marL="0" indent="0">
              <a:buNone/>
            </a:pPr>
            <a:r>
              <a:rPr lang="en-ZA" dirty="0" smtClean="0"/>
              <a:t>12.5	Municipal </a:t>
            </a:r>
            <a:r>
              <a:rPr lang="en-ZA" dirty="0"/>
              <a:t>tariffs</a:t>
            </a:r>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Travel tariff tables </a:t>
            </a:r>
            <a:endParaRPr lang="en-ZA" dirty="0"/>
          </a:p>
        </p:txBody>
      </p:sp>
      <p:sp>
        <p:nvSpPr>
          <p:cNvPr id="3" name="Content Placeholder 2"/>
          <p:cNvSpPr>
            <a:spLocks noGrp="1"/>
          </p:cNvSpPr>
          <p:nvPr>
            <p:ph idx="1"/>
          </p:nvPr>
        </p:nvSpPr>
        <p:spPr>
          <a:xfrm>
            <a:off x="381000" y="1289050"/>
            <a:ext cx="7905750" cy="4595495"/>
          </a:xfrm>
        </p:spPr>
        <p:txBody>
          <a:bodyPr/>
          <a:lstStyle/>
          <a:p>
            <a:pPr marL="0" indent="0">
              <a:lnSpc>
                <a:spcPct val="70000"/>
              </a:lnSpc>
              <a:buNone/>
            </a:pPr>
            <a:r>
              <a:rPr lang="en-ZA" sz="2000" dirty="0" smtClean="0">
                <a:sym typeface="+mn-ea"/>
              </a:rPr>
              <a:t>On this tariff table, zoning </a:t>
            </a:r>
            <a:r>
              <a:rPr lang="en-ZA" sz="2000" dirty="0">
                <a:sym typeface="+mn-ea"/>
              </a:rPr>
              <a:t>is based on distance from Cape Town station.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6" name="TextBox 5"/>
          <p:cNvSpPr txBox="1"/>
          <p:nvPr/>
        </p:nvSpPr>
        <p:spPr>
          <a:xfrm>
            <a:off x="1469390" y="5787390"/>
            <a:ext cx="5280660" cy="275590"/>
          </a:xfrm>
          <a:prstGeom prst="rect">
            <a:avLst/>
          </a:prstGeom>
          <a:noFill/>
        </p:spPr>
        <p:txBody>
          <a:bodyPr wrap="square" rtlCol="0">
            <a:spAutoFit/>
          </a:bodyPr>
          <a:lstStyle/>
          <a:p>
            <a:pPr algn="r"/>
            <a:r>
              <a:rPr lang="en-ZA" sz="1200" dirty="0"/>
              <a:t>http://</a:t>
            </a:r>
            <a:r>
              <a:rPr lang="en-ZA" sz="1200" dirty="0" smtClean="0"/>
              <a:t>www.metrorail.co.za/Communication/fares/Western-Cape-Flyer.png</a:t>
            </a:r>
            <a:endParaRPr lang="en-ZA" sz="1200" dirty="0"/>
          </a:p>
        </p:txBody>
      </p:sp>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r="525"/>
          <a:stretch>
            <a:fillRect/>
          </a:stretch>
        </p:blipFill>
        <p:spPr>
          <a:xfrm>
            <a:off x="506730" y="1623060"/>
            <a:ext cx="6565900" cy="41643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Travel tariff tables </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12.3</a:t>
            </a:r>
            <a:endParaRPr lang="en-ZA" dirty="0">
              <a:solidFill>
                <a:schemeClr val="bg1">
                  <a:lumMod val="65000"/>
                </a:schemeClr>
              </a:solidFill>
            </a:endParaRPr>
          </a:p>
        </p:txBody>
      </p:sp>
      <p:sp>
        <p:nvSpPr>
          <p:cNvPr id="7" name="TextBox 6"/>
          <p:cNvSpPr txBox="1"/>
          <p:nvPr/>
        </p:nvSpPr>
        <p:spPr>
          <a:xfrm>
            <a:off x="399415" y="1301115"/>
            <a:ext cx="7439660" cy="3138170"/>
          </a:xfrm>
          <a:prstGeom prst="rect">
            <a:avLst/>
          </a:prstGeom>
          <a:noFill/>
        </p:spPr>
        <p:txBody>
          <a:bodyPr wrap="square" rtlCol="0">
            <a:spAutoFit/>
          </a:bodyPr>
          <a:lstStyle/>
          <a:p>
            <a:pPr indent="0">
              <a:lnSpc>
                <a:spcPct val="110000"/>
              </a:lnSpc>
              <a:buFont typeface="Arial" panose="020B0604020202020204" pitchFamily="34" charset="0"/>
              <a:buNone/>
            </a:pPr>
            <a:r>
              <a:rPr lang="en-ZA" sz="2000" dirty="0">
                <a:sym typeface="+mn-ea"/>
              </a:rPr>
              <a:t>Refer to the tariff table:</a:t>
            </a:r>
            <a:endParaRPr lang="en-ZA" sz="2000" dirty="0">
              <a:sym typeface="+mn-ea"/>
            </a:endParaRPr>
          </a:p>
          <a:p>
            <a:pPr indent="0">
              <a:lnSpc>
                <a:spcPct val="110000"/>
              </a:lnSpc>
              <a:buFont typeface="Arial" panose="020B0604020202020204" pitchFamily="34" charset="0"/>
              <a:buNone/>
            </a:pPr>
            <a:endParaRPr lang="en-ZA" sz="2000" dirty="0">
              <a:sym typeface="+mn-ea"/>
            </a:endParaRPr>
          </a:p>
          <a:p>
            <a:pPr marL="285750" indent="-285750">
              <a:lnSpc>
                <a:spcPct val="110000"/>
              </a:lnSpc>
              <a:buFont typeface="Arial" panose="020B0604020202020204" pitchFamily="34" charset="0"/>
              <a:buChar char="•"/>
            </a:pPr>
            <a:r>
              <a:rPr lang="en-ZA" sz="2000" dirty="0">
                <a:sym typeface="+mn-ea"/>
              </a:rPr>
              <a:t>Stations in the 1–10 zone are all 1–10 km from Cape Town station.</a:t>
            </a:r>
            <a:endParaRPr lang="en-US" sz="2000"/>
          </a:p>
          <a:p>
            <a:pPr marL="285750" indent="-285750">
              <a:lnSpc>
                <a:spcPct val="110000"/>
              </a:lnSpc>
              <a:buFont typeface="Arial" panose="020B0604020202020204" pitchFamily="34" charset="0"/>
              <a:buChar char="•"/>
            </a:pPr>
            <a:r>
              <a:rPr lang="en-ZA" sz="2000" dirty="0"/>
              <a:t>You pay the same price to a station 12 km away from Cape Town or a station 19 km away, because they are both in the zone 11–19.</a:t>
            </a:r>
            <a:endParaRPr lang="en-ZA" sz="2000" dirty="0"/>
          </a:p>
          <a:p>
            <a:pPr marL="285750" indent="-285750">
              <a:lnSpc>
                <a:spcPct val="110000"/>
              </a:lnSpc>
              <a:buFont typeface="Arial" panose="020B0604020202020204" pitchFamily="34" charset="0"/>
              <a:buChar char="•"/>
            </a:pPr>
            <a:r>
              <a:rPr lang="en-ZA" sz="2000" dirty="0">
                <a:sym typeface="+mn-ea"/>
              </a:rPr>
              <a:t>It would cost R17,00 for a return trip from </a:t>
            </a:r>
            <a:r>
              <a:rPr lang="en-ZA" sz="2000" dirty="0" err="1">
                <a:sym typeface="+mn-ea"/>
              </a:rPr>
              <a:t>Nolungile</a:t>
            </a:r>
            <a:r>
              <a:rPr lang="en-ZA" sz="2000" dirty="0">
                <a:sym typeface="+mn-ea"/>
              </a:rPr>
              <a:t> to Cape Town in the Metro coach of the train. </a:t>
            </a:r>
            <a:endParaRPr lang="en-ZA" sz="2000" dirty="0">
              <a:sym typeface="+mn-ea"/>
            </a:endParaRPr>
          </a:p>
          <a:p>
            <a:pPr marL="285750" indent="-285750">
              <a:lnSpc>
                <a:spcPct val="110000"/>
              </a:lnSpc>
              <a:buFont typeface="Arial" panose="020B0604020202020204" pitchFamily="34" charset="0"/>
              <a:buChar char="•"/>
            </a:pPr>
            <a:r>
              <a:rPr lang="en-ZA" sz="2000" dirty="0">
                <a:sym typeface="+mn-ea"/>
              </a:rPr>
              <a:t>It would cost R25 for the same journey if the person travelled in the </a:t>
            </a:r>
            <a:r>
              <a:rPr lang="en-ZA" sz="2000" dirty="0" err="1">
                <a:sym typeface="+mn-ea"/>
              </a:rPr>
              <a:t>MetroPlus</a:t>
            </a:r>
            <a:r>
              <a:rPr lang="en-ZA" sz="2000" dirty="0">
                <a:sym typeface="+mn-ea"/>
              </a:rPr>
              <a:t> coach.</a:t>
            </a:r>
            <a:endParaRPr lang="en-Z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12.3 </a:t>
            </a:r>
            <a:endParaRPr lang="en-ZA" dirty="0"/>
          </a:p>
        </p:txBody>
      </p:sp>
      <p:sp>
        <p:nvSpPr>
          <p:cNvPr id="3" name="Content Placeholder 2"/>
          <p:cNvSpPr>
            <a:spLocks noGrp="1"/>
          </p:cNvSpPr>
          <p:nvPr>
            <p:ph sz="quarter" idx="10"/>
          </p:nvPr>
        </p:nvSpPr>
        <p:spPr/>
        <p:txBody>
          <a:bodyPr/>
          <a:lstStyle/>
          <a:p>
            <a:r>
              <a:rPr lang="en-ZA" dirty="0" smtClean="0"/>
              <a:t>Exercise 12.3</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12.3 </a:t>
            </a:r>
            <a:r>
              <a:rPr lang="en-US" altLang="en-US" sz="2000" dirty="0"/>
              <a:t>on </a:t>
            </a:r>
            <a:r>
              <a:rPr lang="en-US" altLang="en-US" sz="2000" b="1" dirty="0"/>
              <a:t>page </a:t>
            </a:r>
            <a:r>
              <a:rPr lang="en-US" altLang="en-US" sz="2000" b="1" dirty="0" smtClean="0"/>
              <a:t>2</a:t>
            </a:r>
            <a:r>
              <a:rPr lang="en-ZA" altLang="en-US" sz="2000" b="1" dirty="0" smtClean="0"/>
              <a:t>36</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Drawing and interpreting graphs</a:t>
            </a:r>
            <a:endParaRPr lang="en-ZA" dirty="0"/>
          </a:p>
        </p:txBody>
      </p:sp>
      <p:sp>
        <p:nvSpPr>
          <p:cNvPr id="3" name="Content Placeholder 2"/>
          <p:cNvSpPr>
            <a:spLocks noGrp="1"/>
          </p:cNvSpPr>
          <p:nvPr>
            <p:ph idx="1"/>
          </p:nvPr>
        </p:nvSpPr>
        <p:spPr>
          <a:xfrm>
            <a:off x="399415" y="1372235"/>
            <a:ext cx="3325495" cy="4705985"/>
          </a:xfrm>
        </p:spPr>
        <p:txBody>
          <a:bodyPr/>
          <a:lstStyle/>
          <a:p>
            <a:pPr marL="180975" indent="-180975">
              <a:lnSpc>
                <a:spcPct val="90000"/>
              </a:lnSpc>
            </a:pPr>
            <a:r>
              <a:rPr lang="en-ZA" sz="2000" dirty="0" smtClean="0"/>
              <a:t>We can compare</a:t>
            </a:r>
            <a:r>
              <a:rPr lang="en-ZA" sz="2000" dirty="0"/>
              <a:t> </a:t>
            </a:r>
            <a:r>
              <a:rPr lang="en-ZA" sz="2000" dirty="0">
                <a:sym typeface="+mn-ea"/>
              </a:rPr>
              <a:t>two different situations using </a:t>
            </a:r>
            <a:r>
              <a:rPr lang="en-ZA" sz="2000" dirty="0"/>
              <a:t>two graphs on the same set of axes.</a:t>
            </a:r>
            <a:endParaRPr lang="en-ZA" sz="2000" dirty="0"/>
          </a:p>
          <a:p>
            <a:pPr marL="180975" indent="-180975">
              <a:lnSpc>
                <a:spcPct val="90000"/>
              </a:lnSpc>
            </a:pPr>
            <a:r>
              <a:rPr lang="en-ZA" sz="2000" dirty="0" smtClean="0"/>
              <a:t>At </a:t>
            </a:r>
            <a:r>
              <a:rPr lang="en-ZA" sz="2000" dirty="0"/>
              <a:t>the point of intersection of two graphs their values are equal.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24910" y="1333500"/>
            <a:ext cx="3971925" cy="47447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12.3 page 239</a:t>
            </a:r>
            <a:endParaRPr lang="en-ZA" dirty="0"/>
          </a:p>
        </p:txBody>
      </p:sp>
      <p:sp>
        <p:nvSpPr>
          <p:cNvPr id="3" name="Content Placeholder 2"/>
          <p:cNvSpPr>
            <a:spLocks noGrp="1"/>
          </p:cNvSpPr>
          <p:nvPr>
            <p:ph idx="1"/>
          </p:nvPr>
        </p:nvSpPr>
        <p:spPr>
          <a:xfrm>
            <a:off x="4248150" y="1592288"/>
            <a:ext cx="4056890" cy="4485323"/>
          </a:xfrm>
        </p:spPr>
        <p:txBody>
          <a:bodyPr anchor="ctr"/>
          <a:lstStyle/>
          <a:p>
            <a:r>
              <a:rPr lang="en-ZA" sz="2000" dirty="0" smtClean="0"/>
              <a:t>The </a:t>
            </a:r>
            <a:r>
              <a:rPr lang="en-ZA" sz="2000" dirty="0"/>
              <a:t>graph compares income and expenditure using two straight line graphs on the same set of axes.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105" y="1441718"/>
            <a:ext cx="4015045" cy="479692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12.3 page 239</a:t>
            </a:r>
            <a:endParaRPr lang="en-ZA" dirty="0"/>
          </a:p>
        </p:txBody>
      </p:sp>
      <p:sp>
        <p:nvSpPr>
          <p:cNvPr id="3" name="Content Placeholder 2"/>
          <p:cNvSpPr>
            <a:spLocks noGrp="1"/>
          </p:cNvSpPr>
          <p:nvPr>
            <p:ph idx="1"/>
          </p:nvPr>
        </p:nvSpPr>
        <p:spPr>
          <a:xfrm>
            <a:off x="4248150" y="1592288"/>
            <a:ext cx="4056890" cy="4485323"/>
          </a:xfrm>
        </p:spPr>
        <p:txBody>
          <a:bodyPr anchor="ctr"/>
          <a:lstStyle/>
          <a:p>
            <a:r>
              <a:rPr lang="en-ZA" sz="2000" dirty="0" smtClean="0"/>
              <a:t>The </a:t>
            </a:r>
            <a:r>
              <a:rPr lang="en-ZA" sz="2000" b="1" i="1" dirty="0">
                <a:solidFill>
                  <a:srgbClr val="7BAEAC"/>
                </a:solidFill>
              </a:rPr>
              <a:t>expenditure</a:t>
            </a:r>
            <a:r>
              <a:rPr lang="en-ZA" sz="2000" i="1" dirty="0">
                <a:solidFill>
                  <a:srgbClr val="7BAEAC"/>
                </a:solidFill>
              </a:rPr>
              <a:t> </a:t>
            </a:r>
            <a:r>
              <a:rPr lang="en-ZA" sz="2000" dirty="0"/>
              <a:t>graph shows how the business expenditure increased as more units were produced.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105" y="1441718"/>
            <a:ext cx="4015045" cy="4796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12.3 page 239</a:t>
            </a:r>
            <a:endParaRPr lang="en-ZA" dirty="0"/>
          </a:p>
        </p:txBody>
      </p:sp>
      <p:sp>
        <p:nvSpPr>
          <p:cNvPr id="3" name="Content Placeholder 2"/>
          <p:cNvSpPr>
            <a:spLocks noGrp="1"/>
          </p:cNvSpPr>
          <p:nvPr>
            <p:ph idx="1"/>
          </p:nvPr>
        </p:nvSpPr>
        <p:spPr>
          <a:xfrm>
            <a:off x="4248150" y="1592288"/>
            <a:ext cx="4056890" cy="4485323"/>
          </a:xfrm>
        </p:spPr>
        <p:txBody>
          <a:bodyPr anchor="ctr"/>
          <a:lstStyle/>
          <a:p>
            <a:r>
              <a:rPr lang="en-ZA" sz="2000" dirty="0" smtClean="0"/>
              <a:t>The </a:t>
            </a:r>
            <a:r>
              <a:rPr lang="en-ZA" sz="2000" b="1" i="1" dirty="0">
                <a:solidFill>
                  <a:srgbClr val="7BAEAC"/>
                </a:solidFill>
              </a:rPr>
              <a:t>sales</a:t>
            </a:r>
            <a:r>
              <a:rPr lang="en-ZA" sz="2000" i="1" dirty="0">
                <a:solidFill>
                  <a:srgbClr val="7BAEAC"/>
                </a:solidFill>
              </a:rPr>
              <a:t> </a:t>
            </a:r>
            <a:r>
              <a:rPr lang="en-ZA" sz="2000" dirty="0"/>
              <a:t>graph shows how the business income increased as more units were sold.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105" y="1441718"/>
            <a:ext cx="4015045" cy="4796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12.3 page 239</a:t>
            </a:r>
            <a:endParaRPr lang="en-ZA" dirty="0"/>
          </a:p>
        </p:txBody>
      </p:sp>
      <p:sp>
        <p:nvSpPr>
          <p:cNvPr id="3" name="Content Placeholder 2"/>
          <p:cNvSpPr>
            <a:spLocks noGrp="1"/>
          </p:cNvSpPr>
          <p:nvPr>
            <p:ph idx="1"/>
          </p:nvPr>
        </p:nvSpPr>
        <p:spPr>
          <a:xfrm>
            <a:off x="4248150" y="1592288"/>
            <a:ext cx="4056890" cy="4485323"/>
          </a:xfrm>
        </p:spPr>
        <p:txBody>
          <a:bodyPr anchor="ctr"/>
          <a:lstStyle/>
          <a:p>
            <a:r>
              <a:rPr lang="en-ZA" sz="2000" dirty="0" smtClean="0"/>
              <a:t>The </a:t>
            </a:r>
            <a:r>
              <a:rPr lang="en-ZA" sz="2000" b="1" i="1" dirty="0">
                <a:solidFill>
                  <a:srgbClr val="7BAEAC"/>
                </a:solidFill>
              </a:rPr>
              <a:t>expenditure</a:t>
            </a:r>
            <a:r>
              <a:rPr lang="en-ZA" sz="2000" i="1" dirty="0">
                <a:solidFill>
                  <a:srgbClr val="7BAEAC"/>
                </a:solidFill>
              </a:rPr>
              <a:t> </a:t>
            </a:r>
            <a:r>
              <a:rPr lang="en-ZA" sz="2000" dirty="0"/>
              <a:t>graph cuts the vertical axis at approximately       (0; 1 750). </a:t>
            </a:r>
            <a:endParaRPr lang="en-ZA" sz="2000" dirty="0"/>
          </a:p>
          <a:p>
            <a:r>
              <a:rPr lang="en-ZA" sz="2000" dirty="0"/>
              <a:t>The company spent R1 750 before any units were produced. </a:t>
            </a:r>
            <a:endParaRPr lang="en-ZA" sz="2000" dirty="0"/>
          </a:p>
          <a:p>
            <a:r>
              <a:rPr lang="en-ZA" sz="2000" dirty="0" smtClean="0"/>
              <a:t>The </a:t>
            </a:r>
            <a:r>
              <a:rPr lang="en-ZA" sz="2000" b="1" i="1" dirty="0">
                <a:solidFill>
                  <a:srgbClr val="7BAEAC"/>
                </a:solidFill>
              </a:rPr>
              <a:t>sales</a:t>
            </a:r>
            <a:r>
              <a:rPr lang="en-ZA" sz="2000" i="1" dirty="0">
                <a:solidFill>
                  <a:srgbClr val="7BAEAC"/>
                </a:solidFill>
              </a:rPr>
              <a:t> </a:t>
            </a:r>
            <a:r>
              <a:rPr lang="en-ZA" sz="2000" dirty="0"/>
              <a:t>graph cuts the vertical axis at (0; 0). This means that there is no income when no units are sold.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105" y="1441718"/>
            <a:ext cx="4015045" cy="4796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12.3 page 239</a:t>
            </a:r>
            <a:endParaRPr lang="en-ZA" dirty="0"/>
          </a:p>
        </p:txBody>
      </p:sp>
      <p:sp>
        <p:nvSpPr>
          <p:cNvPr id="3" name="Content Placeholder 2"/>
          <p:cNvSpPr>
            <a:spLocks noGrp="1"/>
          </p:cNvSpPr>
          <p:nvPr>
            <p:ph idx="1"/>
          </p:nvPr>
        </p:nvSpPr>
        <p:spPr>
          <a:xfrm>
            <a:off x="4248150" y="1592288"/>
            <a:ext cx="4056890" cy="4485323"/>
          </a:xfrm>
        </p:spPr>
        <p:txBody>
          <a:bodyPr anchor="ctr"/>
          <a:lstStyle/>
          <a:p>
            <a:r>
              <a:rPr lang="en-ZA" sz="2000" dirty="0" smtClean="0"/>
              <a:t>The </a:t>
            </a:r>
            <a:r>
              <a:rPr lang="en-ZA" sz="2000" b="1" dirty="0">
                <a:solidFill>
                  <a:srgbClr val="7BAEAC"/>
                </a:solidFill>
              </a:rPr>
              <a:t>point of intersection</a:t>
            </a:r>
            <a:r>
              <a:rPr lang="en-ZA" sz="2000" dirty="0"/>
              <a:t> marks the point at which the company earned exactly the amount it had spent on production. </a:t>
            </a:r>
            <a:endParaRPr lang="en-ZA" sz="2000" dirty="0"/>
          </a:p>
          <a:p>
            <a:r>
              <a:rPr lang="en-ZA" sz="2000" dirty="0"/>
              <a:t>This is called the </a:t>
            </a:r>
            <a:r>
              <a:rPr lang="en-ZA" sz="2000" b="1" dirty="0">
                <a:solidFill>
                  <a:srgbClr val="7BAEAC"/>
                </a:solidFill>
              </a:rPr>
              <a:t>break-even point</a:t>
            </a:r>
            <a:r>
              <a:rPr lang="en-ZA" sz="2000" dirty="0"/>
              <a:t>. At the break-even point, the business does not make a profit, but it does cover all costs.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105" y="1441718"/>
            <a:ext cx="4015045" cy="4796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12.4 page 239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0" indent="0">
              <a:buNone/>
            </a:pPr>
            <a:r>
              <a:rPr lang="en-ZA" sz="1800" dirty="0" smtClean="0"/>
              <a:t>We </a:t>
            </a:r>
            <a:r>
              <a:rPr lang="en-ZA" sz="1800" dirty="0"/>
              <a:t>can use graphs to compare tariff-based costs. The table shows different tariffs for travelling by bus in a city: </a:t>
            </a:r>
            <a:endParaRPr lang="en-ZA" sz="18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600" y="2430780"/>
            <a:ext cx="5817235" cy="33712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Comparing different telephone tariffs </a:t>
            </a:r>
            <a:endParaRPr lang="en-ZA" sz="4400" dirty="0"/>
          </a:p>
        </p:txBody>
      </p:sp>
      <p:sp>
        <p:nvSpPr>
          <p:cNvPr id="3" name="Content Placeholder 2"/>
          <p:cNvSpPr>
            <a:spLocks noGrp="1"/>
          </p:cNvSpPr>
          <p:nvPr>
            <p:ph idx="1"/>
          </p:nvPr>
        </p:nvSpPr>
        <p:spPr/>
        <p:txBody>
          <a:bodyPr/>
          <a:lstStyle/>
          <a:p>
            <a:r>
              <a:rPr lang="en-ZA" dirty="0"/>
              <a:t>Communication is very important for any business. </a:t>
            </a:r>
            <a:r>
              <a:rPr lang="en-ZA" dirty="0" smtClean="0"/>
              <a:t>	</a:t>
            </a:r>
            <a:endParaRPr lang="en-ZA" dirty="0" smtClean="0"/>
          </a:p>
          <a:p>
            <a:r>
              <a:rPr lang="en-ZA" dirty="0" smtClean="0"/>
              <a:t>A </a:t>
            </a:r>
            <a:r>
              <a:rPr lang="en-ZA" dirty="0"/>
              <a:t>reliable phone service is required:</a:t>
            </a:r>
            <a:endParaRPr lang="en-ZA" dirty="0"/>
          </a:p>
          <a:p>
            <a:endParaRPr lang="en-ZA" dirty="0"/>
          </a:p>
        </p:txBody>
      </p:sp>
      <p:sp>
        <p:nvSpPr>
          <p:cNvPr id="4" name="Text Placeholder 3"/>
          <p:cNvSpPr>
            <a:spLocks noGrp="1"/>
          </p:cNvSpPr>
          <p:nvPr>
            <p:ph type="body" sz="quarter" idx="10"/>
          </p:nvPr>
        </p:nvSpPr>
        <p:spPr/>
        <p:txBody>
          <a:bodyPr/>
          <a:lstStyle/>
          <a:p>
            <a:r>
              <a:rPr lang="en-ZA" dirty="0" smtClean="0"/>
              <a:t>Unit 12.1</a:t>
            </a:r>
            <a:endParaRPr lang="en-ZA" dirty="0"/>
          </a:p>
        </p:txBody>
      </p:sp>
      <p:grpSp>
        <p:nvGrpSpPr>
          <p:cNvPr id="5" name="Group 4"/>
          <p:cNvGrpSpPr/>
          <p:nvPr/>
        </p:nvGrpSpPr>
        <p:grpSpPr>
          <a:xfrm>
            <a:off x="1099351" y="2923714"/>
            <a:ext cx="3015448" cy="3043110"/>
            <a:chOff x="458407" y="3504545"/>
            <a:chExt cx="2275525" cy="2296400"/>
          </a:xfrm>
        </p:grpSpPr>
        <p:sp>
          <p:nvSpPr>
            <p:cNvPr id="6" name="Rectangle 5"/>
            <p:cNvSpPr/>
            <p:nvPr/>
          </p:nvSpPr>
          <p:spPr>
            <a:xfrm>
              <a:off x="458407" y="5105168"/>
              <a:ext cx="2275525" cy="695777"/>
            </a:xfrm>
            <a:prstGeom prst="rect">
              <a:avLst/>
            </a:prstGeom>
          </p:spPr>
          <p:txBody>
            <a:bodyPr wrap="square">
              <a:spAutoFit/>
            </a:bodyPr>
            <a:lstStyle/>
            <a:p>
              <a:pPr marL="180975" algn="ctr"/>
              <a:r>
                <a:rPr lang="en-ZA" b="1" dirty="0"/>
                <a:t>to contact clients and for clients to contact the business</a:t>
              </a:r>
              <a:endParaRPr lang="en-ZA" b="1" dirty="0"/>
            </a:p>
          </p:txBody>
        </p:sp>
        <p:grpSp>
          <p:nvGrpSpPr>
            <p:cNvPr id="7" name="Group 6"/>
            <p:cNvGrpSpPr/>
            <p:nvPr/>
          </p:nvGrpSpPr>
          <p:grpSpPr>
            <a:xfrm>
              <a:off x="839637" y="3504545"/>
              <a:ext cx="1540802" cy="1540802"/>
              <a:chOff x="800241" y="3557496"/>
              <a:chExt cx="1959256" cy="1959256"/>
            </a:xfrm>
          </p:grpSpPr>
          <p:sp>
            <p:nvSpPr>
              <p:cNvPr id="8" name="Oval 7"/>
              <p:cNvSpPr/>
              <p:nvPr/>
            </p:nvSpPr>
            <p:spPr>
              <a:xfrm>
                <a:off x="800241" y="3557496"/>
                <a:ext cx="1959256" cy="1959256"/>
              </a:xfrm>
              <a:prstGeom prst="ellipse">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39757" y="3925667"/>
                <a:ext cx="1282865" cy="1233466"/>
              </a:xfrm>
              <a:prstGeom prst="rect">
                <a:avLst/>
              </a:prstGeom>
            </p:spPr>
          </p:pic>
        </p:grpSp>
      </p:grpSp>
      <p:grpSp>
        <p:nvGrpSpPr>
          <p:cNvPr id="10" name="Group 9"/>
          <p:cNvGrpSpPr>
            <a:grpSpLocks noChangeAspect="1"/>
          </p:cNvGrpSpPr>
          <p:nvPr/>
        </p:nvGrpSpPr>
        <p:grpSpPr>
          <a:xfrm>
            <a:off x="4581949" y="2924231"/>
            <a:ext cx="2655514" cy="3100090"/>
            <a:chOff x="6170993" y="3511399"/>
            <a:chExt cx="1963101" cy="2291756"/>
          </a:xfrm>
        </p:grpSpPr>
        <p:sp>
          <p:nvSpPr>
            <p:cNvPr id="11" name="Rectangle 10"/>
            <p:cNvSpPr/>
            <p:nvPr/>
          </p:nvSpPr>
          <p:spPr>
            <a:xfrm>
              <a:off x="6170993" y="5121547"/>
              <a:ext cx="1963101" cy="681608"/>
            </a:xfrm>
            <a:prstGeom prst="rect">
              <a:avLst/>
            </a:prstGeom>
          </p:spPr>
          <p:txBody>
            <a:bodyPr wrap="square">
              <a:spAutoFit/>
            </a:bodyPr>
            <a:lstStyle/>
            <a:p>
              <a:pPr marL="180975" algn="ctr"/>
              <a:r>
                <a:rPr lang="en-ZA" b="1" dirty="0"/>
                <a:t>for internet access for emails and internet banking</a:t>
              </a:r>
              <a:endParaRPr lang="en-ZA" b="1" dirty="0"/>
            </a:p>
          </p:txBody>
        </p:sp>
        <p:grpSp>
          <p:nvGrpSpPr>
            <p:cNvPr id="12" name="Group 11"/>
            <p:cNvGrpSpPr/>
            <p:nvPr/>
          </p:nvGrpSpPr>
          <p:grpSpPr>
            <a:xfrm>
              <a:off x="6398132" y="3511399"/>
              <a:ext cx="1540803" cy="1540802"/>
              <a:chOff x="800241" y="3557496"/>
              <a:chExt cx="1959256" cy="1959256"/>
            </a:xfrm>
          </p:grpSpPr>
          <p:sp>
            <p:nvSpPr>
              <p:cNvPr id="13" name="Oval 12"/>
              <p:cNvSpPr/>
              <p:nvPr/>
            </p:nvSpPr>
            <p:spPr>
              <a:xfrm>
                <a:off x="800241" y="3557496"/>
                <a:ext cx="1959256" cy="1959256"/>
              </a:xfrm>
              <a:prstGeom prst="ellipse">
                <a:avLst/>
              </a:prstGeom>
              <a:solidFill>
                <a:srgbClr val="9CC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845" y="3917684"/>
                <a:ext cx="1254046" cy="1266838"/>
              </a:xfrm>
              <a:prstGeom prst="rect">
                <a:avLst/>
              </a:prstGeom>
            </p:spPr>
          </p:pic>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12.4 page 239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266700" indent="-266700">
              <a:buFont typeface="+mj-lt"/>
              <a:buAutoNum type="arabicPeriod"/>
            </a:pPr>
            <a:r>
              <a:rPr lang="en-ZA" sz="1800" dirty="0" smtClean="0"/>
              <a:t>How </a:t>
            </a:r>
            <a:r>
              <a:rPr lang="en-ZA" sz="1800" dirty="0"/>
              <a:t>much does it cost for a return fare, paid in cash, to a destination in Stage 1? </a:t>
            </a:r>
            <a:endParaRPr lang="en-ZA" sz="1800" dirty="0"/>
          </a:p>
          <a:p>
            <a:pPr marL="266700" indent="-266700">
              <a:buFont typeface="+mj-lt"/>
              <a:buAutoNum type="arabicPeriod"/>
            </a:pPr>
            <a:r>
              <a:rPr lang="en-ZA" sz="1800" dirty="0" smtClean="0"/>
              <a:t>Calculate </a:t>
            </a:r>
            <a:r>
              <a:rPr lang="en-ZA" sz="1800" dirty="0"/>
              <a:t>the cost of a return trip to the same destination 6 days of the week if you pay the cash fare every time. </a:t>
            </a:r>
            <a:endParaRPr lang="en-ZA" sz="1800" dirty="0"/>
          </a:p>
          <a:p>
            <a:pPr marL="266700" indent="-266700">
              <a:buFont typeface="+mj-lt"/>
              <a:buAutoNum type="arabicPeriod"/>
            </a:pPr>
            <a:r>
              <a:rPr lang="en-ZA" sz="1800" dirty="0" smtClean="0"/>
              <a:t>What </a:t>
            </a:r>
            <a:r>
              <a:rPr lang="en-ZA" sz="1800" dirty="0"/>
              <a:t>would you pay for a 12-trip weekly card? </a:t>
            </a:r>
            <a:endParaRPr lang="en-ZA" sz="1800" dirty="0"/>
          </a:p>
          <a:p>
            <a:pPr marL="266700" indent="-266700">
              <a:buFont typeface="+mj-lt"/>
              <a:buAutoNum type="arabicPeriod"/>
            </a:pPr>
            <a:r>
              <a:rPr lang="en-ZA" sz="1800" dirty="0" smtClean="0"/>
              <a:t>On </a:t>
            </a:r>
            <a:r>
              <a:rPr lang="en-ZA" sz="1800" dirty="0"/>
              <a:t>the same set of axes, draw the graph showing the two scenarios for 6 days. </a:t>
            </a:r>
            <a:endParaRPr lang="en-ZA"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a:t>
            </a:r>
            <a:r>
              <a:rPr lang="en-ZA" dirty="0">
                <a:sym typeface="+mn-ea"/>
              </a:rPr>
              <a:t>12.4 page 239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4203616"/>
          </a:xfrm>
          <a:prstGeom prst="rect">
            <a:avLst/>
          </a:prstGeom>
        </p:spPr>
        <p:txBody>
          <a:bodyPr/>
          <a:lstStyle/>
          <a:p>
            <a:pPr marL="266700" indent="-266700">
              <a:buFont typeface="+mj-lt"/>
              <a:buAutoNum type="arabicPeriod" startAt="5"/>
            </a:pPr>
            <a:r>
              <a:rPr lang="en-ZA" sz="1800" dirty="0" smtClean="0"/>
              <a:t>Use </a:t>
            </a:r>
            <a:r>
              <a:rPr lang="en-ZA" sz="1800" dirty="0"/>
              <a:t>your graph to answer the following questions: </a:t>
            </a:r>
            <a:endParaRPr lang="en-ZA" sz="1800" dirty="0"/>
          </a:p>
          <a:p>
            <a:pPr marL="535305" lvl="1" indent="-268605">
              <a:buFont typeface="+mj-lt"/>
              <a:buAutoNum type="alphaLcParenR"/>
            </a:pPr>
            <a:r>
              <a:rPr lang="en-ZA" sz="1800" dirty="0" smtClean="0"/>
              <a:t>Show </a:t>
            </a:r>
            <a:r>
              <a:rPr lang="en-ZA" sz="1800" dirty="0"/>
              <a:t>by calculation that it costs R69,60 for 4 return trips. </a:t>
            </a:r>
            <a:endParaRPr lang="en-ZA" sz="1800" dirty="0"/>
          </a:p>
          <a:p>
            <a:pPr marL="535305" lvl="1" indent="-268605">
              <a:buFont typeface="+mj-lt"/>
              <a:buAutoNum type="alphaLcParenR"/>
            </a:pPr>
            <a:r>
              <a:rPr lang="en-ZA" sz="1800" dirty="0" smtClean="0"/>
              <a:t>Explain </a:t>
            </a:r>
            <a:r>
              <a:rPr lang="en-ZA" sz="1800" dirty="0"/>
              <a:t>why your graph showing cash fare, is a dotted line. </a:t>
            </a:r>
            <a:endParaRPr lang="en-ZA" sz="1800" dirty="0"/>
          </a:p>
          <a:p>
            <a:pPr marL="535305" lvl="1" indent="-268605">
              <a:buFont typeface="+mj-lt"/>
              <a:buAutoNum type="alphaLcParenR"/>
            </a:pPr>
            <a:r>
              <a:rPr lang="en-ZA" sz="1800" dirty="0" smtClean="0"/>
              <a:t>Which </a:t>
            </a:r>
            <a:r>
              <a:rPr lang="en-ZA" sz="1800" dirty="0"/>
              <a:t>is the cheaper option if you do two return trips? </a:t>
            </a:r>
            <a:endParaRPr lang="en-ZA" sz="1800" dirty="0"/>
          </a:p>
          <a:p>
            <a:pPr marL="535305" lvl="1" indent="-268605">
              <a:buFont typeface="+mj-lt"/>
              <a:buAutoNum type="alphaLcParenR"/>
            </a:pPr>
            <a:r>
              <a:rPr lang="en-ZA" sz="1800" dirty="0" smtClean="0"/>
              <a:t>After </a:t>
            </a:r>
            <a:r>
              <a:rPr lang="en-ZA" sz="1800" dirty="0"/>
              <a:t>how many days does it become cheaper to buy a 12-trip weekly? Explain. </a:t>
            </a:r>
            <a:endParaRPr lang="en-ZA" sz="1800" dirty="0"/>
          </a:p>
          <a:p>
            <a:pPr marL="535305" lvl="1" indent="-268605">
              <a:buFont typeface="+mj-lt"/>
              <a:buAutoNum type="alphaLcParenR"/>
            </a:pPr>
            <a:r>
              <a:rPr lang="en-ZA" sz="1800" dirty="0" smtClean="0"/>
              <a:t>What </a:t>
            </a:r>
            <a:r>
              <a:rPr lang="en-ZA" sz="1800" dirty="0"/>
              <a:t>feature on the graph indicates this? </a:t>
            </a:r>
            <a:endParaRPr lang="en-ZA" sz="1800" dirty="0"/>
          </a:p>
          <a:p>
            <a:pPr marL="535305" lvl="1" indent="-268605">
              <a:buFont typeface="+mj-lt"/>
              <a:buAutoNum type="alphaLcParenR"/>
            </a:pPr>
            <a:r>
              <a:rPr lang="en-ZA" sz="1800" dirty="0" smtClean="0"/>
              <a:t>Why </a:t>
            </a:r>
            <a:r>
              <a:rPr lang="en-ZA" sz="1800" dirty="0"/>
              <a:t>is the 12-trip weekly graph horizontal? </a:t>
            </a:r>
            <a:endParaRPr lang="en-ZA"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1322070"/>
          </a:xfrm>
          <a:prstGeom prst="rect">
            <a:avLst/>
          </a:prstGeom>
          <a:noFill/>
        </p:spPr>
        <p:txBody>
          <a:bodyPr wrap="square" rtlCol="0">
            <a:spAutoFit/>
          </a:bodyPr>
          <a:lstStyle/>
          <a:p>
            <a:pPr marL="266700" indent="-266700">
              <a:buFont typeface="+mj-lt"/>
              <a:buAutoNum type="arabicPeriod"/>
            </a:pPr>
            <a:r>
              <a:rPr lang="en-ZA" sz="2000" dirty="0" smtClean="0"/>
              <a:t>R8,70 </a:t>
            </a:r>
            <a:r>
              <a:rPr lang="en-ZA" sz="2000" dirty="0"/>
              <a:t>× 2 = R17,40 </a:t>
            </a:r>
            <a:endParaRPr lang="en-ZA" sz="2000" dirty="0"/>
          </a:p>
          <a:p>
            <a:pPr marL="266700" indent="-266700">
              <a:buFont typeface="+mj-lt"/>
              <a:buAutoNum type="arabicPeriod"/>
            </a:pPr>
            <a:r>
              <a:rPr lang="en-ZA" sz="2000" dirty="0" smtClean="0"/>
              <a:t>R17,40 </a:t>
            </a:r>
            <a:r>
              <a:rPr lang="en-ZA" sz="2000" dirty="0"/>
              <a:t>× 6 = R104,40 </a:t>
            </a:r>
            <a:endParaRPr lang="en-ZA" sz="2000" dirty="0"/>
          </a:p>
          <a:p>
            <a:pPr marL="266700" indent="-266700">
              <a:buFont typeface="+mj-lt"/>
              <a:buAutoNum type="arabicPeriod"/>
            </a:pPr>
            <a:r>
              <a:rPr lang="en-ZA" sz="2000" dirty="0" smtClean="0"/>
              <a:t>R69,20</a:t>
            </a:r>
            <a:endParaRPr lang="en-ZA" sz="2000" dirty="0" smtClean="0"/>
          </a:p>
          <a:p>
            <a:pPr indent="0">
              <a:buFont typeface="+mj-lt"/>
              <a:buNone/>
            </a:pPr>
            <a:r>
              <a:rPr lang="en-ZA" sz="2000" dirty="0" smtClean="0"/>
              <a:t>4.</a:t>
            </a:r>
            <a:endParaRPr lang="en-ZA" sz="2000" dirty="0" smtClean="0"/>
          </a:p>
        </p:txBody>
      </p:sp>
      <p:sp>
        <p:nvSpPr>
          <p:cNvPr id="2" name="Title 1"/>
          <p:cNvSpPr>
            <a:spLocks noGrp="1"/>
          </p:cNvSpPr>
          <p:nvPr>
            <p:ph type="title"/>
          </p:nvPr>
        </p:nvSpPr>
        <p:spPr/>
        <p:txBody>
          <a:bodyPr/>
          <a:lstStyle/>
          <a:p>
            <a:r>
              <a:rPr lang="en-ZA" dirty="0"/>
              <a:t>Example </a:t>
            </a:r>
            <a:r>
              <a:rPr lang="en-ZA" dirty="0">
                <a:sym typeface="+mn-ea"/>
              </a:rPr>
              <a:t>12.4 page 239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787" y="1906683"/>
            <a:ext cx="3096186" cy="3658455"/>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795" y="2458720"/>
            <a:ext cx="4542790"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fade">
                                      <p:cBhvr>
                                        <p:cTn id="33" dur="500"/>
                                        <p:tgtEl>
                                          <p:spTgt spid="1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500"/>
                                        <p:tgtEl>
                                          <p:spTgt spid="15">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3446145"/>
          </a:xfrm>
          <a:prstGeom prst="rect">
            <a:avLst/>
          </a:prstGeom>
          <a:noFill/>
        </p:spPr>
        <p:txBody>
          <a:bodyPr wrap="square" rtlCol="0">
            <a:spAutoFit/>
          </a:bodyPr>
          <a:lstStyle/>
          <a:p>
            <a:r>
              <a:rPr lang="pt-BR" dirty="0" smtClean="0"/>
              <a:t>5</a:t>
            </a:r>
            <a:r>
              <a:rPr lang="pt-BR" dirty="0"/>
              <a:t>. </a:t>
            </a:r>
            <a:endParaRPr lang="pt-BR" dirty="0" smtClean="0"/>
          </a:p>
          <a:p>
            <a:pPr marL="449580" indent="-257175">
              <a:buFont typeface="+mj-lt"/>
              <a:buAutoNum type="alphaLcParenR"/>
            </a:pPr>
            <a:r>
              <a:rPr lang="pt-BR" sz="2000" dirty="0" smtClean="0"/>
              <a:t>R17,40 </a:t>
            </a:r>
            <a:r>
              <a:rPr lang="pt-BR" sz="2000" dirty="0"/>
              <a:t>× 4 = R69,60 </a:t>
            </a:r>
            <a:endParaRPr lang="pt-BR" sz="2000" dirty="0"/>
          </a:p>
          <a:p>
            <a:pPr marL="449580" indent="-257175">
              <a:buFont typeface="+mj-lt"/>
              <a:buAutoNum type="alphaLcParenR"/>
            </a:pPr>
            <a:r>
              <a:rPr lang="en-ZA" sz="2000" dirty="0" smtClean="0"/>
              <a:t>Each </a:t>
            </a:r>
            <a:r>
              <a:rPr lang="en-ZA" sz="2000" dirty="0"/>
              <a:t>value is discrete. There is no fare between two points. </a:t>
            </a:r>
            <a:endParaRPr lang="en-ZA" sz="2000" dirty="0"/>
          </a:p>
          <a:p>
            <a:pPr marL="449580" indent="-257175">
              <a:buFont typeface="+mj-lt"/>
              <a:buAutoNum type="alphaLcParenR"/>
            </a:pPr>
            <a:r>
              <a:rPr lang="en-ZA" sz="2000" dirty="0" smtClean="0"/>
              <a:t>The </a:t>
            </a:r>
            <a:r>
              <a:rPr lang="en-ZA" sz="2000" dirty="0"/>
              <a:t>cash fare </a:t>
            </a:r>
            <a:endParaRPr lang="en-ZA" sz="2000" dirty="0"/>
          </a:p>
          <a:p>
            <a:pPr marL="449580" indent="-257175">
              <a:buFont typeface="+mj-lt"/>
              <a:buAutoNum type="alphaLcParenR"/>
            </a:pPr>
            <a:r>
              <a:rPr lang="en-ZA" sz="2000" dirty="0" smtClean="0"/>
              <a:t>After </a:t>
            </a:r>
            <a:r>
              <a:rPr lang="en-ZA" sz="2000" dirty="0"/>
              <a:t>3 days. The total cost for a 12-trip weekly card is equal to or less than the cash fare on day 4 or more. </a:t>
            </a:r>
            <a:endParaRPr lang="en-ZA" sz="2000" dirty="0"/>
          </a:p>
          <a:p>
            <a:pPr marL="449580" indent="-257175">
              <a:buFont typeface="+mj-lt"/>
              <a:buAutoNum type="alphaLcParenR"/>
            </a:pPr>
            <a:r>
              <a:rPr lang="en-ZA" sz="2000" dirty="0" smtClean="0"/>
              <a:t>The </a:t>
            </a:r>
            <a:r>
              <a:rPr lang="en-ZA" sz="2000" dirty="0"/>
              <a:t>point of intersection lies before the 4 day mark. </a:t>
            </a:r>
            <a:endParaRPr lang="en-ZA" sz="2000" dirty="0"/>
          </a:p>
          <a:p>
            <a:pPr marL="449580" indent="-257175">
              <a:buFont typeface="+mj-lt"/>
              <a:buAutoNum type="alphaLcParenR"/>
            </a:pPr>
            <a:r>
              <a:rPr lang="en-ZA" sz="2000" dirty="0" smtClean="0"/>
              <a:t>There </a:t>
            </a:r>
            <a:r>
              <a:rPr lang="en-ZA" sz="2000" dirty="0"/>
              <a:t>is one cost that covers all 12 trips. </a:t>
            </a:r>
            <a:endParaRPr lang="en-ZA" sz="2000" dirty="0" smtClean="0"/>
          </a:p>
        </p:txBody>
      </p:sp>
      <p:sp>
        <p:nvSpPr>
          <p:cNvPr id="2" name="Title 1"/>
          <p:cNvSpPr>
            <a:spLocks noGrp="1"/>
          </p:cNvSpPr>
          <p:nvPr>
            <p:ph type="title"/>
          </p:nvPr>
        </p:nvSpPr>
        <p:spPr/>
        <p:txBody>
          <a:bodyPr/>
          <a:lstStyle/>
          <a:p>
            <a:r>
              <a:rPr lang="en-ZA" dirty="0"/>
              <a:t>Example 12.4 page 239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12.4</a:t>
            </a:r>
            <a:endParaRPr lang="en-ZA"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fade">
                                      <p:cBhvr>
                                        <p:cTn id="25" dur="500"/>
                                        <p:tgtEl>
                                          <p:spTgt spid="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fade">
                                      <p:cBhvr>
                                        <p:cTn id="30" dur="500"/>
                                        <p:tgtEl>
                                          <p:spTgt spid="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fade">
                                      <p:cBhvr>
                                        <p:cTn id="35"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12.4 </a:t>
            </a:r>
            <a:endParaRPr lang="en-ZA" dirty="0"/>
          </a:p>
        </p:txBody>
      </p:sp>
      <p:sp>
        <p:nvSpPr>
          <p:cNvPr id="3" name="Content Placeholder 2"/>
          <p:cNvSpPr>
            <a:spLocks noGrp="1"/>
          </p:cNvSpPr>
          <p:nvPr>
            <p:ph sz="quarter" idx="10"/>
          </p:nvPr>
        </p:nvSpPr>
        <p:spPr/>
        <p:txBody>
          <a:bodyPr/>
          <a:lstStyle/>
          <a:p>
            <a:r>
              <a:rPr lang="en-ZA" dirty="0" smtClean="0"/>
              <a:t>Exercise 12.4</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12.4 </a:t>
            </a:r>
            <a:r>
              <a:rPr lang="en-US" altLang="en-US" sz="2000" dirty="0"/>
              <a:t>on </a:t>
            </a:r>
            <a:r>
              <a:rPr lang="en-US" altLang="en-US" sz="2000" b="1" dirty="0"/>
              <a:t>page </a:t>
            </a:r>
            <a:r>
              <a:rPr lang="en-US" altLang="en-US" sz="2000" b="1" dirty="0" smtClean="0"/>
              <a:t>24</a:t>
            </a:r>
            <a:r>
              <a:rPr lang="en-ZA" altLang="en-US" sz="2000" b="1" dirty="0" smtClean="0"/>
              <a:t>1</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Municipal tariffs</a:t>
            </a:r>
            <a:endParaRPr lang="en-ZA" dirty="0"/>
          </a:p>
        </p:txBody>
      </p:sp>
      <p:sp>
        <p:nvSpPr>
          <p:cNvPr id="3" name="Content Placeholder 2"/>
          <p:cNvSpPr>
            <a:spLocks noGrp="1"/>
          </p:cNvSpPr>
          <p:nvPr>
            <p:ph idx="1"/>
          </p:nvPr>
        </p:nvSpPr>
        <p:spPr/>
        <p:txBody>
          <a:bodyPr/>
          <a:lstStyle/>
          <a:p>
            <a:r>
              <a:rPr lang="en-ZA" sz="2000" dirty="0"/>
              <a:t>Municipalities use a </a:t>
            </a:r>
            <a:r>
              <a:rPr lang="en-ZA" sz="2000" b="1" dirty="0"/>
              <a:t>tariff </a:t>
            </a:r>
            <a:r>
              <a:rPr lang="en-ZA" sz="2000" dirty="0"/>
              <a:t>based costing system.</a:t>
            </a:r>
            <a:endParaRPr lang="en-ZA" sz="2000" b="1" dirty="0"/>
          </a:p>
          <a:p>
            <a:r>
              <a:rPr lang="en-ZA" sz="2000" dirty="0"/>
              <a:t>One price or tariff covers each band or range of usage. </a:t>
            </a:r>
            <a:endParaRPr lang="en-ZA" sz="2000" dirty="0"/>
          </a:p>
          <a:p>
            <a:r>
              <a:rPr lang="en-ZA" sz="2000" dirty="0"/>
              <a:t>Electricity is priced within bands. The unit of measurement is </a:t>
            </a:r>
            <a:r>
              <a:rPr lang="en-ZA" sz="2000" b="1" dirty="0"/>
              <a:t>kilowatt hour (kWh)</a:t>
            </a:r>
            <a:r>
              <a:rPr lang="en-ZA" sz="2000" dirty="0"/>
              <a:t>.</a:t>
            </a:r>
            <a:r>
              <a:rPr lang="en-ZA" sz="2000" b="1" dirty="0"/>
              <a:t> </a:t>
            </a:r>
            <a:endParaRPr lang="en-ZA" sz="2000" b="1" dirty="0"/>
          </a:p>
          <a:p>
            <a:r>
              <a:rPr lang="en-ZA" sz="2000" dirty="0">
                <a:sym typeface="+mn-ea"/>
              </a:rPr>
              <a:t>The more electricity you use, the more you are charged per kWh.</a:t>
            </a:r>
            <a:endParaRPr lang="en-ZA" sz="2000" b="1" dirty="0"/>
          </a:p>
          <a:p>
            <a:r>
              <a:rPr lang="en-ZA" sz="2000" dirty="0"/>
              <a:t>Water is also priced within bands. Water is measured in </a:t>
            </a:r>
            <a:r>
              <a:rPr lang="en-ZA" sz="2000" b="1" dirty="0"/>
              <a:t>kilolitres (kℓ).</a:t>
            </a:r>
            <a:endParaRPr lang="en-ZA" sz="2000" b="1" dirty="0"/>
          </a:p>
          <a:p>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12.5</a:t>
            </a:r>
            <a:endParaRPr lang="en-ZA"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12.5 page 242</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12.5</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1973178" y="1696853"/>
            <a:ext cx="5764716" cy="4203616"/>
          </a:xfrm>
          <a:prstGeom prst="rect">
            <a:avLst/>
          </a:prstGeom>
        </p:spPr>
        <p:txBody>
          <a:bodyPr/>
          <a:lstStyle/>
          <a:p>
            <a:pPr marL="0" indent="0">
              <a:buNone/>
            </a:pPr>
            <a:r>
              <a:rPr lang="en-ZA" sz="1800" dirty="0" smtClean="0"/>
              <a:t>Study </a:t>
            </a:r>
            <a:r>
              <a:rPr lang="en-ZA" sz="1800" dirty="0"/>
              <a:t>this example of electricity tariff bands: </a:t>
            </a:r>
            <a:endParaRPr lang="en-ZA" sz="1800" dirty="0" smtClean="0"/>
          </a:p>
          <a:p>
            <a:pPr marL="0" indent="0">
              <a:buNone/>
            </a:pPr>
            <a:endParaRPr lang="en-ZA" sz="1800" dirty="0"/>
          </a:p>
          <a:p>
            <a:pPr marL="0" indent="0">
              <a:buNone/>
            </a:pPr>
            <a:endParaRPr lang="en-ZA" sz="1800" dirty="0" smtClean="0"/>
          </a:p>
          <a:p>
            <a:pPr marL="0" indent="0">
              <a:buNone/>
            </a:pPr>
            <a:endParaRPr lang="en-ZA" sz="1800" dirty="0"/>
          </a:p>
          <a:p>
            <a:pPr marL="0" indent="0">
              <a:buNone/>
            </a:pPr>
            <a:endParaRPr lang="en-ZA" sz="1400" dirty="0"/>
          </a:p>
          <a:p>
            <a:pPr marL="266700" indent="-266700">
              <a:buFont typeface="+mj-lt"/>
              <a:buAutoNum type="arabicPeriod"/>
            </a:pPr>
            <a:r>
              <a:rPr lang="en-ZA" sz="1800" dirty="0" smtClean="0"/>
              <a:t> </a:t>
            </a:r>
            <a:endParaRPr lang="en-ZA" sz="1800" dirty="0" smtClean="0"/>
          </a:p>
          <a:p>
            <a:pPr marL="716280" lvl="1" indent="-259080">
              <a:buFont typeface="+mj-lt"/>
              <a:buAutoNum type="alphaLcParenR"/>
            </a:pPr>
            <a:r>
              <a:rPr lang="en-ZA" sz="1800" dirty="0" smtClean="0"/>
              <a:t>How </a:t>
            </a:r>
            <a:r>
              <a:rPr lang="en-ZA" sz="1800" dirty="0"/>
              <a:t>much would you pay per kWh if you used 540 </a:t>
            </a:r>
            <a:r>
              <a:rPr lang="en-ZA" sz="1800" dirty="0" smtClean="0"/>
              <a:t>kWh </a:t>
            </a:r>
            <a:r>
              <a:rPr lang="en-ZA" sz="1800" dirty="0"/>
              <a:t>of electricity? </a:t>
            </a:r>
            <a:endParaRPr lang="en-ZA" sz="1800" dirty="0"/>
          </a:p>
          <a:p>
            <a:pPr marL="723900" lvl="1" indent="-266700">
              <a:buFont typeface="+mj-lt"/>
              <a:buAutoNum type="alphaLcParenR"/>
            </a:pPr>
            <a:r>
              <a:rPr lang="en-ZA" sz="1800" dirty="0" smtClean="0"/>
              <a:t>Calculate </a:t>
            </a:r>
            <a:r>
              <a:rPr lang="en-ZA" sz="1800" dirty="0"/>
              <a:t>the cost of 540 kWh of electricity. Round off your answer to the nearest cent. </a:t>
            </a:r>
            <a:endParaRPr lang="en-ZA" sz="1800" dirty="0"/>
          </a:p>
          <a:p>
            <a:pPr marL="266700" indent="-266700">
              <a:buFont typeface="+mj-lt"/>
              <a:buAutoNum type="arabicPeriod" startAt="2"/>
            </a:pPr>
            <a:r>
              <a:rPr lang="en-ZA" sz="1800" dirty="0" smtClean="0"/>
              <a:t>Show </a:t>
            </a:r>
            <a:r>
              <a:rPr lang="en-ZA" sz="1800" dirty="0"/>
              <a:t>that if you used 650 kWh of electricity, you would pay approximately R700. </a:t>
            </a:r>
            <a:endParaRPr lang="en-ZA" sz="1800" dirty="0"/>
          </a:p>
          <a:p>
            <a:pPr marL="266700" indent="-266700">
              <a:buFont typeface="+mj-lt"/>
              <a:buAutoNum type="arabicPeriod" startAt="2"/>
            </a:pPr>
            <a:r>
              <a:rPr lang="en-ZA" sz="1800" dirty="0" smtClean="0"/>
              <a:t>Calculate </a:t>
            </a:r>
            <a:r>
              <a:rPr lang="en-ZA" sz="1800" dirty="0"/>
              <a:t>the cost of using 800 kWh of electricity. </a:t>
            </a:r>
            <a:endParaRPr lang="en-ZA" sz="1800" dirty="0" smtClean="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77"/>
          <a:stretch>
            <a:fillRect/>
          </a:stretch>
        </p:blipFill>
        <p:spPr>
          <a:xfrm>
            <a:off x="2051050" y="2021798"/>
            <a:ext cx="3325701" cy="142358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04715"/>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567123"/>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5" name="TextBox 14"/>
          <p:cNvSpPr txBox="1"/>
          <p:nvPr/>
        </p:nvSpPr>
        <p:spPr>
          <a:xfrm>
            <a:off x="2042355" y="1677753"/>
            <a:ext cx="5775765" cy="3775075"/>
          </a:xfrm>
          <a:prstGeom prst="rect">
            <a:avLst/>
          </a:prstGeom>
          <a:noFill/>
        </p:spPr>
        <p:txBody>
          <a:bodyPr wrap="square" rtlCol="0">
            <a:spAutoFit/>
          </a:bodyPr>
          <a:lstStyle/>
          <a:p>
            <a:pPr marL="342900" indent="-342900">
              <a:buFont typeface="+mj-lt"/>
              <a:buAutoNum type="arabicPeriod"/>
            </a:pPr>
            <a:r>
              <a:rPr lang="en-ZA" dirty="0" smtClean="0"/>
              <a:t>a)   You </a:t>
            </a:r>
            <a:r>
              <a:rPr lang="en-ZA" dirty="0"/>
              <a:t>would pay R1,0339 per kWh. </a:t>
            </a:r>
            <a:endParaRPr lang="en-ZA" dirty="0" smtClean="0"/>
          </a:p>
          <a:p>
            <a:pPr marL="266700" lvl="1" indent="0">
              <a:buFont typeface="+mj-lt"/>
              <a:buNone/>
            </a:pPr>
            <a:r>
              <a:rPr lang="pt-BR" dirty="0" smtClean="0"/>
              <a:t>  b</a:t>
            </a:r>
            <a:r>
              <a:rPr lang="pt-BR" dirty="0"/>
              <a:t>)   540 kWh × R1,0339 = RR558,31. </a:t>
            </a:r>
            <a:endParaRPr lang="pt-BR" dirty="0" smtClean="0"/>
          </a:p>
          <a:p>
            <a:pPr marL="266700" lvl="1"/>
            <a:endParaRPr lang="pt-BR" dirty="0"/>
          </a:p>
          <a:p>
            <a:pPr marL="266700" indent="-266700">
              <a:buFont typeface="+mj-lt"/>
              <a:buAutoNum type="arabicPeriod"/>
            </a:pPr>
            <a:r>
              <a:rPr lang="en-ZA" dirty="0" smtClean="0"/>
              <a:t>Cost </a:t>
            </a:r>
            <a:r>
              <a:rPr lang="en-ZA" dirty="0"/>
              <a:t>for first 599 kWh:    599 kWh × R1,0339 = R619,3061 </a:t>
            </a:r>
            <a:endParaRPr lang="en-ZA" dirty="0" smtClean="0"/>
          </a:p>
          <a:p>
            <a:endParaRPr lang="en-ZA" dirty="0"/>
          </a:p>
          <a:p>
            <a:pPr marL="266700">
              <a:lnSpc>
                <a:spcPct val="110000"/>
              </a:lnSpc>
            </a:pPr>
            <a:r>
              <a:rPr lang="en-ZA" dirty="0"/>
              <a:t>Cost for (650 – 599) kWh:   51 kWh × R1,7574 = R89,6274 </a:t>
            </a:r>
            <a:endParaRPr lang="en-ZA" dirty="0"/>
          </a:p>
          <a:p>
            <a:pPr marL="266700">
              <a:lnSpc>
                <a:spcPct val="110000"/>
              </a:lnSpc>
            </a:pPr>
            <a:r>
              <a:rPr lang="pt-BR" dirty="0"/>
              <a:t>Total cost = R619,3061 + R89,6274 </a:t>
            </a:r>
            <a:endParaRPr lang="pt-BR" dirty="0"/>
          </a:p>
          <a:p>
            <a:pPr marL="266700">
              <a:lnSpc>
                <a:spcPct val="110000"/>
              </a:lnSpc>
            </a:pPr>
            <a:r>
              <a:rPr lang="en-ZA" altLang="pt-BR" dirty="0"/>
              <a:t>	     </a:t>
            </a:r>
            <a:r>
              <a:rPr lang="pt-BR" dirty="0"/>
              <a:t>= R708,9335 ≈ </a:t>
            </a:r>
            <a:r>
              <a:rPr lang="pt-BR" dirty="0" smtClean="0"/>
              <a:t>R708,93 </a:t>
            </a:r>
            <a:endParaRPr lang="pt-BR" dirty="0" smtClean="0"/>
          </a:p>
          <a:p>
            <a:endParaRPr lang="pt-BR" dirty="0"/>
          </a:p>
          <a:p>
            <a:pPr marL="266700" indent="-266700">
              <a:buFont typeface="+mj-lt"/>
              <a:buAutoNum type="arabicPeriod" startAt="3"/>
            </a:pPr>
            <a:r>
              <a:rPr lang="pt-BR" dirty="0" smtClean="0"/>
              <a:t>(599 </a:t>
            </a:r>
            <a:r>
              <a:rPr lang="pt-BR" dirty="0"/>
              <a:t>kWh × R1,0339) + (100 kWh × R1,7574) </a:t>
            </a:r>
            <a:endParaRPr lang="pt-BR" dirty="0"/>
          </a:p>
          <a:p>
            <a:pPr indent="0">
              <a:buFont typeface="+mj-lt"/>
              <a:buNone/>
            </a:pPr>
            <a:r>
              <a:rPr lang="pt-BR" dirty="0"/>
              <a:t>      + (101 kWh × R4,9313) </a:t>
            </a:r>
            <a:endParaRPr lang="pt-BR" dirty="0"/>
          </a:p>
          <a:p>
            <a:pPr marL="266700"/>
            <a:r>
              <a:rPr lang="en-ZA" dirty="0"/>
              <a:t>= R619,3061 + R175,74 + R498,0613 </a:t>
            </a:r>
            <a:endParaRPr lang="en-ZA" dirty="0"/>
          </a:p>
          <a:p>
            <a:pPr marL="266700"/>
            <a:r>
              <a:rPr lang="en-ZA" dirty="0"/>
              <a:t>= R1 293,1074 ≈ R1 293,11 </a:t>
            </a:r>
            <a:endParaRPr lang="en-ZA" dirty="0" smtClean="0"/>
          </a:p>
        </p:txBody>
      </p:sp>
      <p:sp>
        <p:nvSpPr>
          <p:cNvPr id="2" name="Title 1"/>
          <p:cNvSpPr>
            <a:spLocks noGrp="1"/>
          </p:cNvSpPr>
          <p:nvPr>
            <p:ph type="title"/>
          </p:nvPr>
        </p:nvSpPr>
        <p:spPr/>
        <p:txBody>
          <a:bodyPr/>
          <a:lstStyle/>
          <a:p>
            <a:r>
              <a:rPr lang="en-ZA" dirty="0"/>
              <a:t>Example 12.5 page 242 </a:t>
            </a:r>
            <a:r>
              <a:rPr lang="en-ZA" sz="3200" dirty="0"/>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12.5</a:t>
            </a:r>
            <a:endParaRPr lang="en-ZA" dirty="0">
              <a:solidFill>
                <a:schemeClr val="bg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487" y="1906683"/>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fade">
                                      <p:cBhvr>
                                        <p:cTn id="24" dur="5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fade">
                                      <p:cBhvr>
                                        <p:cTn id="29" dur="500"/>
                                        <p:tgtEl>
                                          <p:spTgt spid="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fade">
                                      <p:cBhvr>
                                        <p:cTn id="34" dur="500"/>
                                        <p:tgtEl>
                                          <p:spTgt spid="1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fade">
                                      <p:cBhvr>
                                        <p:cTn id="39" dur="500"/>
                                        <p:tgtEl>
                                          <p:spTgt spid="1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7" end="7"/>
                                            </p:txEl>
                                          </p:spTgt>
                                        </p:tgtEl>
                                        <p:attrNameLst>
                                          <p:attrName>style.visibility</p:attrName>
                                        </p:attrNameLst>
                                      </p:cBhvr>
                                      <p:to>
                                        <p:strVal val="visible"/>
                                      </p:to>
                                    </p:set>
                                    <p:animEffect transition="in" filter="fade">
                                      <p:cBhvr>
                                        <p:cTn id="44" dur="500"/>
                                        <p:tgtEl>
                                          <p:spTgt spid="1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xEl>
                                              <p:pRg st="9" end="9"/>
                                            </p:txEl>
                                          </p:spTgt>
                                        </p:tgtEl>
                                        <p:attrNameLst>
                                          <p:attrName>style.visibility</p:attrName>
                                        </p:attrNameLst>
                                      </p:cBhvr>
                                      <p:to>
                                        <p:strVal val="visible"/>
                                      </p:to>
                                    </p:set>
                                    <p:animEffect transition="in" filter="fade">
                                      <p:cBhvr>
                                        <p:cTn id="49" dur="500"/>
                                        <p:tgtEl>
                                          <p:spTgt spid="1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xEl>
                                              <p:pRg st="10" end="10"/>
                                            </p:txEl>
                                          </p:spTgt>
                                        </p:tgtEl>
                                        <p:attrNameLst>
                                          <p:attrName>style.visibility</p:attrName>
                                        </p:attrNameLst>
                                      </p:cBhvr>
                                      <p:to>
                                        <p:strVal val="visible"/>
                                      </p:to>
                                    </p:set>
                                    <p:animEffect transition="in" filter="fade">
                                      <p:cBhvr>
                                        <p:cTn id="54" dur="500"/>
                                        <p:tgtEl>
                                          <p:spTgt spid="1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xEl>
                                              <p:pRg st="11" end="11"/>
                                            </p:txEl>
                                          </p:spTgt>
                                        </p:tgtEl>
                                        <p:attrNameLst>
                                          <p:attrName>style.visibility</p:attrName>
                                        </p:attrNameLst>
                                      </p:cBhvr>
                                      <p:to>
                                        <p:strVal val="visible"/>
                                      </p:to>
                                    </p:set>
                                    <p:animEffect transition="in" filter="fade">
                                      <p:cBhvr>
                                        <p:cTn id="59" dur="500"/>
                                        <p:tgtEl>
                                          <p:spTgt spid="15">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xEl>
                                              <p:pRg st="12" end="12"/>
                                            </p:txEl>
                                          </p:spTgt>
                                        </p:tgtEl>
                                        <p:attrNameLst>
                                          <p:attrName>style.visibility</p:attrName>
                                        </p:attrNameLst>
                                      </p:cBhvr>
                                      <p:to>
                                        <p:strVal val="visible"/>
                                      </p:to>
                                    </p:set>
                                    <p:animEffect transition="in" filter="fade">
                                      <p:cBhvr>
                                        <p:cTn id="64"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12.5 </a:t>
            </a:r>
            <a:endParaRPr lang="en-ZA" dirty="0"/>
          </a:p>
        </p:txBody>
      </p:sp>
      <p:sp>
        <p:nvSpPr>
          <p:cNvPr id="3" name="Content Placeholder 2"/>
          <p:cNvSpPr>
            <a:spLocks noGrp="1"/>
          </p:cNvSpPr>
          <p:nvPr>
            <p:ph sz="quarter" idx="10"/>
          </p:nvPr>
        </p:nvSpPr>
        <p:spPr/>
        <p:txBody>
          <a:bodyPr/>
          <a:lstStyle/>
          <a:p>
            <a:r>
              <a:rPr lang="en-ZA" dirty="0" smtClean="0"/>
              <a:t>Exercise 12.5</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12.5 </a:t>
            </a:r>
            <a:r>
              <a:rPr lang="en-US" altLang="en-US" sz="2000" dirty="0"/>
              <a:t>on </a:t>
            </a:r>
            <a:r>
              <a:rPr lang="en-US" altLang="en-US" sz="2000" b="1" dirty="0"/>
              <a:t>page </a:t>
            </a:r>
            <a:r>
              <a:rPr lang="en-US" altLang="en-US" sz="2000" b="1" dirty="0" smtClean="0"/>
              <a:t>24</a:t>
            </a:r>
            <a:r>
              <a:rPr lang="en-ZA" altLang="en-US" sz="2000" b="1" dirty="0" smtClean="0"/>
              <a:t>3</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a:t>
            </a:r>
            <a:r>
              <a:rPr lang="en-ZA" dirty="0" smtClean="0"/>
              <a:t>12</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Module assessment </a:t>
            </a:r>
            <a:r>
              <a:rPr lang="en-US" altLang="en-US" sz="2000" dirty="0"/>
              <a:t>on </a:t>
            </a:r>
            <a:r>
              <a:rPr lang="en-US" altLang="en-US" sz="2000" b="1" dirty="0"/>
              <a:t>page </a:t>
            </a:r>
            <a:r>
              <a:rPr lang="en-US" altLang="en-US" sz="2000" b="1" dirty="0" smtClean="0"/>
              <a:t>2</a:t>
            </a:r>
            <a:r>
              <a:rPr lang="en-ZA" altLang="en-US" sz="2000" b="1" dirty="0" smtClean="0"/>
              <a:t>46</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Comparing different telephone tariffs </a:t>
            </a:r>
            <a:endParaRPr lang="en-ZA" sz="4400" dirty="0"/>
          </a:p>
        </p:txBody>
      </p:sp>
      <p:sp>
        <p:nvSpPr>
          <p:cNvPr id="3" name="Content Placeholder 2"/>
          <p:cNvSpPr>
            <a:spLocks noGrp="1"/>
          </p:cNvSpPr>
          <p:nvPr>
            <p:ph idx="1"/>
          </p:nvPr>
        </p:nvSpPr>
        <p:spPr/>
        <p:txBody>
          <a:bodyPr/>
          <a:lstStyle/>
          <a:p>
            <a:r>
              <a:rPr lang="en-ZA" dirty="0" smtClean="0"/>
              <a:t>Two </a:t>
            </a:r>
            <a:r>
              <a:rPr lang="en-ZA" dirty="0"/>
              <a:t>types of cell phone services exist</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12.1</a:t>
            </a:r>
            <a:endParaRPr lang="en-ZA" dirty="0"/>
          </a:p>
        </p:txBody>
      </p:sp>
      <p:sp>
        <p:nvSpPr>
          <p:cNvPr id="5" name="TextBox 4"/>
          <p:cNvSpPr txBox="1"/>
          <p:nvPr/>
        </p:nvSpPr>
        <p:spPr>
          <a:xfrm>
            <a:off x="496414" y="4941789"/>
            <a:ext cx="3476161" cy="523220"/>
          </a:xfrm>
          <a:prstGeom prst="rect">
            <a:avLst/>
          </a:prstGeom>
          <a:noFill/>
        </p:spPr>
        <p:txBody>
          <a:bodyPr wrap="square" rtlCol="0">
            <a:spAutoFit/>
          </a:bodyPr>
          <a:lstStyle/>
          <a:p>
            <a:pPr algn="ctr">
              <a:tabLst>
                <a:tab pos="3315970" algn="l"/>
              </a:tabLst>
            </a:pPr>
            <a:r>
              <a:rPr lang="en-ZA" sz="2800" b="1" dirty="0" smtClean="0">
                <a:solidFill>
                  <a:srgbClr val="1A9495"/>
                </a:solidFill>
              </a:rPr>
              <a:t>Contract services</a:t>
            </a:r>
            <a:endParaRPr lang="en-ZA" dirty="0"/>
          </a:p>
        </p:txBody>
      </p:sp>
      <p:sp>
        <p:nvSpPr>
          <p:cNvPr id="6" name="Rectangle 5"/>
          <p:cNvSpPr/>
          <p:nvPr/>
        </p:nvSpPr>
        <p:spPr>
          <a:xfrm>
            <a:off x="4177132" y="2597909"/>
            <a:ext cx="86264" cy="32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7374" y="2947018"/>
            <a:ext cx="1354243" cy="173251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526" y="2947018"/>
            <a:ext cx="1180524" cy="1731600"/>
          </a:xfrm>
          <a:prstGeom prst="rect">
            <a:avLst/>
          </a:prstGeom>
        </p:spPr>
      </p:pic>
      <p:sp>
        <p:nvSpPr>
          <p:cNvPr id="9" name="TextBox 8"/>
          <p:cNvSpPr txBox="1"/>
          <p:nvPr/>
        </p:nvSpPr>
        <p:spPr>
          <a:xfrm>
            <a:off x="4467953" y="4941789"/>
            <a:ext cx="3476161" cy="523220"/>
          </a:xfrm>
          <a:prstGeom prst="rect">
            <a:avLst/>
          </a:prstGeom>
          <a:noFill/>
        </p:spPr>
        <p:txBody>
          <a:bodyPr wrap="square" rtlCol="0">
            <a:spAutoFit/>
          </a:bodyPr>
          <a:lstStyle/>
          <a:p>
            <a:pPr algn="ctr">
              <a:tabLst>
                <a:tab pos="3315970" algn="l"/>
              </a:tabLst>
            </a:pPr>
            <a:r>
              <a:rPr lang="en-ZA" sz="2800" b="1" dirty="0" smtClean="0">
                <a:solidFill>
                  <a:srgbClr val="A6CE39"/>
                </a:solidFill>
              </a:rPr>
              <a:t>Prepaid services</a:t>
            </a:r>
            <a:endParaRPr lang="en-ZA"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545" y="2180360"/>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12.1 page 227</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3812987"/>
          </a:xfrm>
          <a:prstGeom prst="rect">
            <a:avLst/>
          </a:prstGeom>
        </p:spPr>
        <p:txBody>
          <a:bodyPr/>
          <a:lstStyle/>
          <a:p>
            <a:pPr marL="0" indent="0">
              <a:buNone/>
            </a:pPr>
            <a:r>
              <a:rPr lang="en-ZA" sz="1800" dirty="0" err="1" smtClean="0"/>
              <a:t>Nomsa</a:t>
            </a:r>
            <a:r>
              <a:rPr lang="en-ZA" sz="1800" dirty="0" smtClean="0"/>
              <a:t> runs a home cleaning business. She </a:t>
            </a:r>
            <a:r>
              <a:rPr lang="en-ZA" sz="1800" dirty="0"/>
              <a:t>needs to: </a:t>
            </a:r>
            <a:endParaRPr lang="en-ZA" sz="1800" dirty="0"/>
          </a:p>
          <a:p>
            <a:r>
              <a:rPr lang="en-ZA" sz="1800" dirty="0" smtClean="0"/>
              <a:t>have </a:t>
            </a:r>
            <a:r>
              <a:rPr lang="en-ZA" sz="1800" dirty="0"/>
              <a:t>one business number that can be linked to business cell phones when necessary </a:t>
            </a:r>
            <a:endParaRPr lang="en-ZA" sz="1800" dirty="0"/>
          </a:p>
          <a:p>
            <a:r>
              <a:rPr lang="en-ZA" sz="1800" dirty="0" smtClean="0"/>
              <a:t>stay </a:t>
            </a:r>
            <a:r>
              <a:rPr lang="en-ZA" sz="1800" dirty="0"/>
              <a:t>in touch with each team of cleaners at all times </a:t>
            </a:r>
            <a:endParaRPr lang="en-ZA" sz="1800" dirty="0"/>
          </a:p>
          <a:p>
            <a:r>
              <a:rPr lang="en-ZA" sz="1800" dirty="0" smtClean="0"/>
              <a:t>give </a:t>
            </a:r>
            <a:r>
              <a:rPr lang="en-ZA" sz="1800" dirty="0"/>
              <a:t>each team leader a cell phone so that she can control her business by phone </a:t>
            </a:r>
            <a:endParaRPr lang="en-ZA" sz="1800" dirty="0"/>
          </a:p>
          <a:p>
            <a:r>
              <a:rPr lang="en-ZA" sz="1800" dirty="0" smtClean="0"/>
              <a:t>know that the </a:t>
            </a:r>
            <a:r>
              <a:rPr lang="en-ZA" sz="1800" dirty="0"/>
              <a:t>cell phones will only be used for business calls </a:t>
            </a:r>
            <a:endParaRPr lang="en-ZA" sz="1800" dirty="0"/>
          </a:p>
          <a:p>
            <a:pPr>
              <a:lnSpc>
                <a:spcPct val="70000"/>
              </a:lnSpc>
            </a:pPr>
            <a:r>
              <a:rPr lang="en-ZA" sz="1800" dirty="0"/>
              <a:t>receive one </a:t>
            </a:r>
            <a:r>
              <a:rPr lang="en-ZA" sz="1800" dirty="0" smtClean="0"/>
              <a:t>invoice </a:t>
            </a:r>
            <a:r>
              <a:rPr lang="en-ZA" sz="1800" dirty="0"/>
              <a:t>for all </a:t>
            </a:r>
            <a:r>
              <a:rPr lang="en-ZA" sz="1800" dirty="0" smtClean="0"/>
              <a:t>the </a:t>
            </a:r>
            <a:endParaRPr lang="en-ZA" sz="1800" dirty="0" smtClean="0"/>
          </a:p>
          <a:p>
            <a:pPr marL="0" indent="0">
              <a:lnSpc>
                <a:spcPct val="70000"/>
              </a:lnSpc>
              <a:buNone/>
            </a:pPr>
            <a:r>
              <a:rPr lang="en-ZA" sz="1800" dirty="0"/>
              <a:t>    cell phones a</a:t>
            </a:r>
            <a:r>
              <a:rPr lang="en-ZA" sz="1800" dirty="0" smtClean="0"/>
              <a:t>nd </a:t>
            </a:r>
            <a:r>
              <a:rPr lang="en-ZA" sz="1800" dirty="0"/>
              <a:t>for Internet use </a:t>
            </a:r>
            <a:endParaRPr lang="en-ZA" sz="1800" dirty="0"/>
          </a:p>
          <a:p>
            <a:pPr marL="0" indent="0">
              <a:buNone/>
            </a:pPr>
            <a:r>
              <a:rPr lang="en-ZA" sz="1800" dirty="0" smtClean="0"/>
              <a:t>She </a:t>
            </a:r>
            <a:r>
              <a:rPr lang="en-ZA" sz="1800" dirty="0"/>
              <a:t>compares the two plans: </a:t>
            </a:r>
            <a:endParaRPr lang="en-ZA" sz="18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214" y="4046309"/>
            <a:ext cx="2429141" cy="18144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12.1 page 227 </a:t>
            </a:r>
            <a:r>
              <a:rPr lang="en-ZA" sz="3200" dirty="0"/>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248996"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523131" y="1783113"/>
            <a:ext cx="977166" cy="1010861"/>
          </a:xfrm>
          <a:prstGeom prst="rect">
            <a:avLst/>
          </a:prstGeom>
        </p:spPr>
      </p:pic>
      <p:sp>
        <p:nvSpPr>
          <p:cNvPr id="11" name="Content Placeholder 2"/>
          <p:cNvSpPr>
            <a:spLocks noGrp="1"/>
          </p:cNvSpPr>
          <p:nvPr>
            <p:ph idx="1"/>
          </p:nvPr>
        </p:nvSpPr>
        <p:spPr>
          <a:xfrm>
            <a:off x="1877695" y="1572895"/>
            <a:ext cx="5762625" cy="4088130"/>
          </a:xfrm>
          <a:prstGeom prst="rect">
            <a:avLst/>
          </a:prstGeom>
          <a:solidFill>
            <a:schemeClr val="bg1"/>
          </a:solidFill>
        </p:spPr>
        <p:txBody>
          <a:bodyPr lIns="108000" tIns="108000" rIns="108000" bIns="108000"/>
          <a:lstStyle/>
          <a:p>
            <a:pPr marL="0" indent="0">
              <a:spcBef>
                <a:spcPts val="300"/>
              </a:spcBef>
              <a:buNone/>
            </a:pPr>
            <a:r>
              <a:rPr lang="en-ZA" sz="1600" b="1" dirty="0" smtClean="0"/>
              <a:t>Service </a:t>
            </a:r>
            <a:r>
              <a:rPr lang="en-ZA" sz="1600" b="1" dirty="0"/>
              <a:t>Provider A: </a:t>
            </a:r>
            <a:endParaRPr lang="en-ZA" sz="1600" dirty="0"/>
          </a:p>
          <a:p>
            <a:pPr>
              <a:spcBef>
                <a:spcPts val="300"/>
              </a:spcBef>
            </a:pPr>
            <a:r>
              <a:rPr lang="en-ZA" sz="1600" dirty="0" smtClean="0"/>
              <a:t>A </a:t>
            </a:r>
            <a:r>
              <a:rPr lang="en-ZA" sz="1600" dirty="0"/>
              <a:t>virtual landline number. You can divert clients’ calls to a business cell phone. </a:t>
            </a:r>
            <a:endParaRPr lang="en-ZA" sz="1600" dirty="0"/>
          </a:p>
          <a:p>
            <a:pPr>
              <a:spcBef>
                <a:spcPts val="300"/>
              </a:spcBef>
            </a:pPr>
            <a:r>
              <a:rPr lang="en-ZA" sz="1600" dirty="0" smtClean="0"/>
              <a:t>An </a:t>
            </a:r>
            <a:r>
              <a:rPr lang="en-ZA" sz="1600" dirty="0"/>
              <a:t>email address </a:t>
            </a:r>
            <a:endParaRPr lang="en-ZA" sz="1600" dirty="0"/>
          </a:p>
          <a:p>
            <a:pPr>
              <a:spcBef>
                <a:spcPts val="300"/>
              </a:spcBef>
            </a:pPr>
            <a:r>
              <a:rPr lang="en-ZA" sz="1600" dirty="0" smtClean="0"/>
              <a:t>One </a:t>
            </a:r>
            <a:r>
              <a:rPr lang="en-ZA" sz="1600" dirty="0"/>
              <a:t>invoice for all business phones </a:t>
            </a:r>
            <a:endParaRPr lang="en-ZA" sz="1600" dirty="0"/>
          </a:p>
          <a:p>
            <a:pPr>
              <a:spcBef>
                <a:spcPts val="300"/>
              </a:spcBef>
            </a:pPr>
            <a:r>
              <a:rPr lang="en-ZA" sz="1600" dirty="0" smtClean="0"/>
              <a:t>4 </a:t>
            </a:r>
            <a:r>
              <a:rPr lang="en-ZA" sz="1600" dirty="0"/>
              <a:t>business cell phone contracts for work teams at R129 per month for 24 months with:</a:t>
            </a:r>
            <a:endParaRPr lang="en-ZA" sz="1600" dirty="0"/>
          </a:p>
          <a:p>
            <a:pPr marL="522605" indent="-285750">
              <a:spcBef>
                <a:spcPts val="300"/>
              </a:spcBef>
              <a:buFont typeface="Wingdings" panose="05000000000000000000" charset="0"/>
              <a:buChar char=""/>
            </a:pPr>
            <a:r>
              <a:rPr lang="en-ZA" sz="1600" dirty="0" smtClean="0"/>
              <a:t>Monthly allocation of 100 free any-time any-network minutes, 1 Gb of data and 100 SMSs </a:t>
            </a:r>
            <a:endParaRPr lang="en-ZA" sz="1600" dirty="0" smtClean="0"/>
          </a:p>
          <a:p>
            <a:pPr marL="552450" lvl="1" indent="-285750">
              <a:spcBef>
                <a:spcPts val="300"/>
              </a:spcBef>
              <a:buFont typeface="Wingdings" panose="05000000000000000000" charset="0"/>
              <a:buChar char=""/>
            </a:pPr>
            <a:r>
              <a:rPr lang="en-ZA" sz="1600" dirty="0" smtClean="0"/>
              <a:t>Out of bundle calls charged at a flat rate of R0,28 per call </a:t>
            </a:r>
            <a:endParaRPr lang="en-ZA" sz="1600" dirty="0" smtClean="0"/>
          </a:p>
          <a:p>
            <a:pPr>
              <a:spcBef>
                <a:spcPts val="300"/>
              </a:spcBef>
            </a:pPr>
            <a:r>
              <a:rPr lang="en-ZA" sz="1600" dirty="0" smtClean="0"/>
              <a:t>1 </a:t>
            </a:r>
            <a:r>
              <a:rPr lang="en-ZA" sz="1600" dirty="0"/>
              <a:t>business cell phone for </a:t>
            </a:r>
            <a:r>
              <a:rPr lang="en-ZA" sz="1600" dirty="0" err="1"/>
              <a:t>Nomsa</a:t>
            </a:r>
            <a:r>
              <a:rPr lang="en-ZA" sz="1600" dirty="0"/>
              <a:t> at R299 per month for 24 months. The contract offers</a:t>
            </a:r>
            <a:r>
              <a:rPr lang="en-ZA" sz="1600" dirty="0" smtClean="0"/>
              <a:t>:</a:t>
            </a:r>
            <a:endParaRPr lang="en-ZA" sz="1600" dirty="0" smtClean="0"/>
          </a:p>
          <a:p>
            <a:pPr marL="552450" lvl="1" indent="-285750">
              <a:spcBef>
                <a:spcPts val="300"/>
              </a:spcBef>
              <a:buFont typeface="Wingdings" panose="05000000000000000000" charset="0"/>
              <a:buChar char=""/>
            </a:pPr>
            <a:r>
              <a:rPr lang="en-ZA" sz="1600" dirty="0" smtClean="0"/>
              <a:t>Monthly </a:t>
            </a:r>
            <a:r>
              <a:rPr lang="en-ZA" sz="1600" dirty="0"/>
              <a:t>allocation of 300 free any time any network minutes, 3 Gb of data and 300 SMSs </a:t>
            </a:r>
            <a:endParaRPr lang="en-ZA" sz="1600" dirty="0"/>
          </a:p>
          <a:p>
            <a:pPr marL="552450" lvl="1" indent="-285750">
              <a:spcBef>
                <a:spcPts val="300"/>
              </a:spcBef>
              <a:buFont typeface="Wingdings" panose="05000000000000000000" charset="0"/>
              <a:buChar char=""/>
            </a:pPr>
            <a:r>
              <a:rPr lang="en-ZA" sz="1600" dirty="0"/>
              <a:t>Out of bundle calls charged at a flat rate of R0,28 per call </a:t>
            </a:r>
            <a:endParaRPr lang="en-ZA" sz="1600" dirty="0"/>
          </a:p>
          <a:p>
            <a:pPr marL="552450" lvl="1" indent="-285750">
              <a:spcBef>
                <a:spcPts val="300"/>
              </a:spcBef>
              <a:buFont typeface="Wingdings" panose="05000000000000000000" charset="0"/>
              <a:buChar char=""/>
            </a:pPr>
            <a:r>
              <a:rPr lang="en-ZA" sz="1600" dirty="0"/>
              <a:t>Out of bundle data charged at 8c per Mb.</a:t>
            </a:r>
            <a:endParaRPr lang="en-ZA" sz="1600" dirty="0"/>
          </a:p>
          <a:p>
            <a:pPr>
              <a:spcBef>
                <a:spcPts val="300"/>
              </a:spcBef>
              <a:buNone/>
            </a:pPr>
            <a:endParaRPr lang="en-ZA"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12.1 page 227 </a:t>
            </a:r>
            <a:r>
              <a:rPr lang="en-ZA" sz="3200" dirty="0"/>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248996"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523131" y="1783113"/>
            <a:ext cx="977166" cy="1010861"/>
          </a:xfrm>
          <a:prstGeom prst="rect">
            <a:avLst/>
          </a:prstGeom>
        </p:spPr>
      </p:pic>
      <p:sp>
        <p:nvSpPr>
          <p:cNvPr id="11" name="Content Placeholder 2"/>
          <p:cNvSpPr>
            <a:spLocks noGrp="1"/>
          </p:cNvSpPr>
          <p:nvPr>
            <p:ph idx="1"/>
          </p:nvPr>
        </p:nvSpPr>
        <p:spPr>
          <a:xfrm>
            <a:off x="1877695" y="1547495"/>
            <a:ext cx="5762625" cy="4385310"/>
          </a:xfrm>
          <a:prstGeom prst="rect">
            <a:avLst/>
          </a:prstGeom>
          <a:solidFill>
            <a:schemeClr val="bg1"/>
          </a:solidFill>
        </p:spPr>
        <p:txBody>
          <a:bodyPr lIns="108000" tIns="108000" rIns="108000" bIns="108000"/>
          <a:lstStyle/>
          <a:p>
            <a:pPr marL="0" indent="0">
              <a:spcBef>
                <a:spcPts val="300"/>
              </a:spcBef>
              <a:buNone/>
            </a:pPr>
            <a:r>
              <a:rPr lang="en-ZA" sz="1600" b="1" dirty="0" smtClean="0">
                <a:sym typeface="+mn-ea"/>
              </a:rPr>
              <a:t>Service </a:t>
            </a:r>
            <a:r>
              <a:rPr lang="en-ZA" sz="1600" b="1" dirty="0">
                <a:sym typeface="+mn-ea"/>
              </a:rPr>
              <a:t>Provider B: </a:t>
            </a:r>
            <a:endParaRPr lang="en-ZA" sz="1600" dirty="0"/>
          </a:p>
          <a:p>
            <a:pPr>
              <a:spcBef>
                <a:spcPts val="300"/>
              </a:spcBef>
            </a:pPr>
            <a:r>
              <a:rPr lang="en-ZA" sz="1600" dirty="0" smtClean="0">
                <a:sym typeface="+mn-ea"/>
              </a:rPr>
              <a:t>A </a:t>
            </a:r>
            <a:r>
              <a:rPr lang="en-ZA" sz="1600" dirty="0">
                <a:sym typeface="+mn-ea"/>
              </a:rPr>
              <a:t>virtual landline number. You can divert clients’ calls to a business cell phone. </a:t>
            </a:r>
            <a:endParaRPr lang="en-ZA" sz="1600" dirty="0"/>
          </a:p>
          <a:p>
            <a:pPr>
              <a:spcBef>
                <a:spcPts val="300"/>
              </a:spcBef>
            </a:pPr>
            <a:r>
              <a:rPr lang="en-ZA" sz="1600" dirty="0" smtClean="0">
                <a:sym typeface="+mn-ea"/>
              </a:rPr>
              <a:t>A </a:t>
            </a:r>
            <a:r>
              <a:rPr lang="en-ZA" sz="1600" dirty="0">
                <a:sym typeface="+mn-ea"/>
              </a:rPr>
              <a:t>call-free zone. Employees can call one another for free, anywhere in the country. </a:t>
            </a:r>
            <a:endParaRPr lang="en-ZA" sz="1600" dirty="0"/>
          </a:p>
          <a:p>
            <a:pPr>
              <a:spcBef>
                <a:spcPts val="300"/>
              </a:spcBef>
            </a:pPr>
            <a:r>
              <a:rPr lang="en-ZA" sz="1600" dirty="0" smtClean="0">
                <a:sym typeface="+mn-ea"/>
              </a:rPr>
              <a:t>4 </a:t>
            </a:r>
            <a:r>
              <a:rPr lang="en-ZA" sz="1600" dirty="0">
                <a:sym typeface="+mn-ea"/>
              </a:rPr>
              <a:t>business cell phone contracts for work teams at R99 per month for 24 months with:</a:t>
            </a:r>
            <a:endParaRPr lang="en-ZA" sz="1600" dirty="0" smtClean="0"/>
          </a:p>
          <a:p>
            <a:pPr marL="552450" lvl="1" indent="-285750">
              <a:spcBef>
                <a:spcPts val="300"/>
              </a:spcBef>
              <a:buFont typeface="Wingdings" panose="05000000000000000000" charset="0"/>
              <a:buChar char=""/>
            </a:pPr>
            <a:r>
              <a:rPr lang="en-ZA" sz="1600" dirty="0" smtClean="0">
                <a:sym typeface="+mn-ea"/>
              </a:rPr>
              <a:t>Monthly </a:t>
            </a:r>
            <a:r>
              <a:rPr lang="en-ZA" sz="1600" dirty="0">
                <a:sym typeface="+mn-ea"/>
              </a:rPr>
              <a:t>allocation of 1 Gb of data, free SMSs and instant messaging, free itemized billing </a:t>
            </a:r>
            <a:endParaRPr lang="en-ZA" sz="1600" dirty="0"/>
          </a:p>
          <a:p>
            <a:pPr marL="552450" lvl="1" indent="-285750">
              <a:spcBef>
                <a:spcPts val="300"/>
              </a:spcBef>
              <a:buFont typeface="Wingdings" panose="05000000000000000000" charset="0"/>
              <a:buChar char=""/>
            </a:pPr>
            <a:r>
              <a:rPr lang="en-ZA" sz="1600" dirty="0">
                <a:sym typeface="+mn-ea"/>
              </a:rPr>
              <a:t>Calls are charged at R0,69 per minute, with per second billing </a:t>
            </a:r>
            <a:endParaRPr lang="en-ZA" sz="1600" dirty="0"/>
          </a:p>
          <a:p>
            <a:pPr>
              <a:spcBef>
                <a:spcPts val="300"/>
              </a:spcBef>
            </a:pPr>
            <a:r>
              <a:rPr lang="en-ZA" sz="1600" dirty="0" smtClean="0">
                <a:sym typeface="+mn-ea"/>
              </a:rPr>
              <a:t>1 </a:t>
            </a:r>
            <a:r>
              <a:rPr lang="en-ZA" sz="1600" dirty="0">
                <a:sym typeface="+mn-ea"/>
              </a:rPr>
              <a:t>business cell phone for </a:t>
            </a:r>
            <a:r>
              <a:rPr lang="en-ZA" sz="1600" dirty="0" err="1">
                <a:sym typeface="+mn-ea"/>
              </a:rPr>
              <a:t>Nomsa</a:t>
            </a:r>
            <a:r>
              <a:rPr lang="en-ZA" sz="1600" dirty="0">
                <a:sym typeface="+mn-ea"/>
              </a:rPr>
              <a:t> at R399 per month for 24 months. The contract offers: </a:t>
            </a:r>
            <a:endParaRPr lang="en-ZA" sz="1600" dirty="0" smtClean="0"/>
          </a:p>
          <a:p>
            <a:pPr marL="552450" lvl="1" indent="-285750">
              <a:spcBef>
                <a:spcPts val="300"/>
              </a:spcBef>
              <a:buFont typeface="Wingdings" panose="05000000000000000000" charset="0"/>
              <a:buChar char=""/>
            </a:pPr>
            <a:r>
              <a:rPr lang="en-ZA" sz="1600" dirty="0" smtClean="0">
                <a:sym typeface="+mn-ea"/>
              </a:rPr>
              <a:t>Monthly </a:t>
            </a:r>
            <a:r>
              <a:rPr lang="en-ZA" sz="1600" dirty="0">
                <a:sym typeface="+mn-ea"/>
              </a:rPr>
              <a:t>allocation of 10 Gb of data, free SMSs and instant messaging, free itemised billing </a:t>
            </a:r>
            <a:endParaRPr lang="en-ZA" sz="1600" dirty="0"/>
          </a:p>
          <a:p>
            <a:pPr marL="552450" lvl="1" indent="-285750">
              <a:spcBef>
                <a:spcPts val="300"/>
              </a:spcBef>
              <a:buFont typeface="Wingdings" panose="05000000000000000000" charset="0"/>
              <a:buChar char=""/>
            </a:pPr>
            <a:r>
              <a:rPr lang="en-ZA" sz="1600" dirty="0">
                <a:sym typeface="+mn-ea"/>
              </a:rPr>
              <a:t>Out of bundle calls are charged at R0,69 per minutes, with per second billing </a:t>
            </a:r>
            <a:endParaRPr lang="en-ZA" sz="1600" dirty="0"/>
          </a:p>
          <a:p>
            <a:pPr marL="552450" lvl="1" indent="-285750">
              <a:spcBef>
                <a:spcPts val="300"/>
              </a:spcBef>
              <a:buFont typeface="Wingdings" panose="05000000000000000000" charset="0"/>
              <a:buChar char=""/>
            </a:pPr>
            <a:r>
              <a:rPr lang="en-ZA" sz="1600" dirty="0">
                <a:sym typeface="+mn-ea"/>
              </a:rPr>
              <a:t>Out of bundle data charged at 29c per Mb.</a:t>
            </a:r>
            <a:endParaRPr lang="en-ZA"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12.1 page 227 </a:t>
            </a:r>
            <a:r>
              <a:rPr lang="en-ZA" sz="3200" dirty="0">
                <a:sym typeface="+mn-ea"/>
              </a:rPr>
              <a:t>continued ...</a:t>
            </a:r>
            <a:endParaRPr lang="en-ZA"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12.1</a:t>
            </a:r>
            <a:endParaRPr lang="en-ZA" dirty="0">
              <a:solidFill>
                <a:schemeClr val="bg1">
                  <a:lumMod val="65000"/>
                </a:schemeClr>
              </a:solidFill>
            </a:endParaRPr>
          </a:p>
        </p:txBody>
      </p:sp>
      <p:sp>
        <p:nvSpPr>
          <p:cNvPr id="6" name="Rectangle 5"/>
          <p:cNvSpPr/>
          <p:nvPr/>
        </p:nvSpPr>
        <p:spPr>
          <a:xfrm>
            <a:off x="863600" y="1410746"/>
            <a:ext cx="7200900" cy="461064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73154"/>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83113"/>
            <a:ext cx="977166" cy="1010861"/>
          </a:xfrm>
          <a:prstGeom prst="rect">
            <a:avLst/>
          </a:prstGeom>
        </p:spPr>
      </p:pic>
      <p:sp>
        <p:nvSpPr>
          <p:cNvPr id="11" name="Content Placeholder 2"/>
          <p:cNvSpPr>
            <a:spLocks noGrp="1"/>
          </p:cNvSpPr>
          <p:nvPr>
            <p:ph idx="1"/>
          </p:nvPr>
        </p:nvSpPr>
        <p:spPr>
          <a:xfrm>
            <a:off x="2059438" y="1722731"/>
            <a:ext cx="5764716" cy="3812987"/>
          </a:xfrm>
          <a:prstGeom prst="rect">
            <a:avLst/>
          </a:prstGeom>
        </p:spPr>
        <p:txBody>
          <a:bodyPr/>
          <a:lstStyle/>
          <a:p>
            <a:pPr marL="0" indent="0">
              <a:buNone/>
            </a:pPr>
            <a:r>
              <a:rPr lang="en-ZA" sz="1800" b="1" dirty="0"/>
              <a:t>C</a:t>
            </a:r>
            <a:r>
              <a:rPr lang="en-ZA" sz="1800" dirty="0"/>
              <a:t>ase study questions – try to answer these questions in your group, before looking at the solution. </a:t>
            </a:r>
            <a:endParaRPr lang="en-ZA" sz="1800" dirty="0"/>
          </a:p>
          <a:p>
            <a:endParaRPr lang="en-ZA" sz="1800" dirty="0"/>
          </a:p>
          <a:p>
            <a:pPr marL="265430" indent="-265430">
              <a:buAutoNum type="arabicPeriod"/>
            </a:pPr>
            <a:r>
              <a:rPr lang="en-ZA" sz="1800" dirty="0"/>
              <a:t>What is the advantage of having one cell phone number for all the cell phones in the business? </a:t>
            </a:r>
            <a:endParaRPr lang="en-ZA" sz="1800" dirty="0"/>
          </a:p>
          <a:p>
            <a:pPr marL="265430" indent="-265430">
              <a:buAutoNum type="arabicPeriod"/>
            </a:pPr>
            <a:endParaRPr lang="en-ZA" sz="1800" dirty="0"/>
          </a:p>
          <a:p>
            <a:pPr marL="265430" indent="-265430">
              <a:buFont typeface="+mj-lt"/>
              <a:buAutoNum type="arabicPeriod"/>
            </a:pPr>
            <a:r>
              <a:rPr lang="en-ZA" sz="1800" dirty="0"/>
              <a:t>Do both plans suit </a:t>
            </a:r>
            <a:r>
              <a:rPr lang="en-ZA" sz="1800" dirty="0" err="1"/>
              <a:t>Nomsa’s</a:t>
            </a:r>
            <a:r>
              <a:rPr lang="en-ZA" sz="1800" dirty="0"/>
              <a:t> needs? Explain fully. </a:t>
            </a:r>
            <a:endParaRPr lang="en-ZA"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15936</Words>
  <Application>WPS Presentation</Application>
  <PresentationFormat>On-screen Show (4:3)</PresentationFormat>
  <Paragraphs>709</Paragraphs>
  <Slides>50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SimSun</vt:lpstr>
      <vt:lpstr>Wingdings</vt:lpstr>
      <vt:lpstr>Wingdings</vt:lpstr>
      <vt:lpstr>Calibri</vt:lpstr>
      <vt:lpstr>Microsoft YaHei</vt:lpstr>
      <vt:lpstr/>
      <vt:lpstr>Arial Unicode MS</vt:lpstr>
      <vt:lpstr>Segoe Print</vt:lpstr>
      <vt:lpstr>Presentation2</vt:lpstr>
      <vt:lpstr>Mathematical Literacy</vt:lpstr>
      <vt:lpstr>Understanding tariff systems</vt:lpstr>
      <vt:lpstr>Overview</vt:lpstr>
      <vt:lpstr>Comparing different telephone tariffs </vt:lpstr>
      <vt:lpstr>Comparing different telephone tariffs </vt:lpstr>
      <vt:lpstr>Example 12.1 page 227</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Example 12.1 page 227 continued ...</vt:lpstr>
      <vt:lpstr>PowerPoint 演示文稿</vt:lpstr>
      <vt:lpstr>Considerations when choosing a cell phone and a contract</vt:lpstr>
      <vt:lpstr>PowerPoint 演示文稿</vt:lpstr>
      <vt:lpstr>Comparing different transport cost </vt:lpstr>
      <vt:lpstr>Example 12.2 page 233</vt:lpstr>
      <vt:lpstr>Example 12.2 page 233 continued ...</vt:lpstr>
      <vt:lpstr>Example 12.2 page 233 continued ...</vt:lpstr>
      <vt:lpstr>Example 12.2 page 233 continued ...</vt:lpstr>
      <vt:lpstr>Example 12.2 page 233 continued ...</vt:lpstr>
      <vt:lpstr>Example 12.2 page 233 continued ...</vt:lpstr>
      <vt:lpstr>Example 12.2 page 233 continued ...</vt:lpstr>
      <vt:lpstr>Example 12.2 page 233 continued ...</vt:lpstr>
      <vt:lpstr>Travel tariff tables </vt:lpstr>
      <vt:lpstr>Travel tariff tables </vt:lpstr>
      <vt:lpstr>PowerPoint 演示文稿</vt:lpstr>
      <vt:lpstr>Drawing and interpreting graphs</vt:lpstr>
      <vt:lpstr>Example 12.3 page 239</vt:lpstr>
      <vt:lpstr>Example 12.3 page 239</vt:lpstr>
      <vt:lpstr>Example 12.3 page 239</vt:lpstr>
      <vt:lpstr>Example 12.3 page 239</vt:lpstr>
      <vt:lpstr>Example 12.3 page 239</vt:lpstr>
      <vt:lpstr>Example 12.4 page 239</vt:lpstr>
      <vt:lpstr>Example 12.4 page 239</vt:lpstr>
      <vt:lpstr>Example 12.4 page 239</vt:lpstr>
      <vt:lpstr>Example 12.4 page 239</vt:lpstr>
      <vt:lpstr>Example 12.4 page 239</vt:lpstr>
      <vt:lpstr>PowerPoint 演示文稿</vt:lpstr>
      <vt:lpstr>Municipal tariffs</vt:lpstr>
      <vt:lpstr>Example 12.5 page 242</vt:lpstr>
      <vt:lpstr>Example 12.5 page 242 continued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fred</cp:lastModifiedBy>
  <cp:revision>551</cp:revision>
  <dcterms:created xsi:type="dcterms:W3CDTF">2017-08-15T07:49:00Z</dcterms:created>
  <dcterms:modified xsi:type="dcterms:W3CDTF">2017-12-08T12:36:52Z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