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0" r:id="rId3"/>
    <p:sldMasterId id="2147483698" r:id="rId4"/>
  </p:sldMasterIdLst>
  <p:notesMasterIdLst>
    <p:notesMasterId r:id="rId38"/>
  </p:notesMasterIdLst>
  <p:sldIdLst>
    <p:sldId id="330" r:id="rId5"/>
    <p:sldId id="331" r:id="rId6"/>
    <p:sldId id="332" r:id="rId7"/>
    <p:sldId id="333" r:id="rId8"/>
    <p:sldId id="295" r:id="rId9"/>
    <p:sldId id="564" r:id="rId10"/>
    <p:sldId id="581" r:id="rId11"/>
    <p:sldId id="643" r:id="rId12"/>
    <p:sldId id="644" r:id="rId13"/>
    <p:sldId id="334" r:id="rId14"/>
    <p:sldId id="607" r:id="rId15"/>
    <p:sldId id="631" r:id="rId16"/>
    <p:sldId id="645" r:id="rId17"/>
    <p:sldId id="618" r:id="rId18"/>
    <p:sldId id="646" r:id="rId19"/>
    <p:sldId id="647" r:id="rId20"/>
    <p:sldId id="648" r:id="rId21"/>
    <p:sldId id="649" r:id="rId22"/>
    <p:sldId id="650" r:id="rId23"/>
    <p:sldId id="543" r:id="rId24"/>
    <p:sldId id="595" r:id="rId25"/>
    <p:sldId id="651" r:id="rId26"/>
    <p:sldId id="652" r:id="rId27"/>
    <p:sldId id="653" r:id="rId28"/>
    <p:sldId id="654" r:id="rId29"/>
    <p:sldId id="632" r:id="rId30"/>
    <p:sldId id="655" r:id="rId31"/>
    <p:sldId id="656" r:id="rId32"/>
    <p:sldId id="657" r:id="rId33"/>
    <p:sldId id="658" r:id="rId34"/>
    <p:sldId id="545" r:id="rId35"/>
    <p:sldId id="340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ti Singh" initials="JS" lastIdx="72" clrIdx="0">
    <p:extLst/>
  </p:cmAuthor>
  <p:cmAuthor id="2" name="Intern" initials="I" lastIdx="3" clrIdx="1"/>
  <p:cmAuthor id="3" name="Janet Bartlet" initials="JB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DC0"/>
    <a:srgbClr val="8CE614"/>
    <a:srgbClr val="B7E37D"/>
    <a:srgbClr val="9A73FD"/>
    <a:srgbClr val="D3E856"/>
    <a:srgbClr val="9EA2F4"/>
    <a:srgbClr val="4A3D9B"/>
    <a:srgbClr val="F2FAC2"/>
    <a:srgbClr val="9FBFF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-3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15C1-6C30-42F8-B52C-DF90764BC816}" type="datetimeFigureOut">
              <a:rPr lang="en-ZA" smtClean="0"/>
              <a:t>2018-01-17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FF47-8810-4EDB-A7B4-DB23811AE8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547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996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326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202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119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533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710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432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204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6893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093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Relationship Id="rId4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Relationship Id="rId4" Type="http://schemas.openxmlformats.org/officeDocument/2006/relationships/image" Target="../media/image11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8" y="574335"/>
            <a:ext cx="3727793" cy="525964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9551" y="6405524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lastslide"/>
              </a:rPr>
              <a:t>*see</a:t>
            </a:r>
            <a:r>
              <a:rPr lang="en-US" baseline="0" dirty="0">
                <a:solidFill>
                  <a:schemeClr val="bg1"/>
                </a:solidFill>
                <a:hlinkClick r:id="" action="ppaction://hlinkshowjump?jump=lastslide"/>
              </a:rPr>
              <a:t> terms and conditions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55976" y="374260"/>
            <a:ext cx="3640299" cy="48695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5306" y="5397069"/>
            <a:ext cx="3638938" cy="531878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767D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</p:spTree>
    <p:extLst>
      <p:ext uri="{BB962C8B-B14F-4D97-AF65-F5344CB8AC3E}">
        <p14:creationId xmlns:p14="http://schemas.microsoft.com/office/powerpoint/2010/main" val="50327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616" y="3701874"/>
            <a:ext cx="7551702" cy="716776"/>
          </a:xfrm>
        </p:spPr>
        <p:txBody>
          <a:bodyPr anchor="b">
            <a:normAutofit/>
          </a:bodyPr>
          <a:lstStyle>
            <a:lvl1pPr>
              <a:defRPr sz="4000" b="1" baseline="0">
                <a:solidFill>
                  <a:srgbClr val="9A73FD"/>
                </a:solidFill>
                <a:latin typeface="+mn-lt"/>
              </a:defRPr>
            </a:lvl1pPr>
          </a:lstStyle>
          <a:p>
            <a:r>
              <a:rPr lang="en-ZA" dirty="0"/>
              <a:t>Learning activity number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615" y="4430822"/>
            <a:ext cx="7560755" cy="550427"/>
          </a:xfrm>
        </p:spPr>
        <p:txBody>
          <a:bodyPr/>
          <a:lstStyle>
            <a:lvl1pPr marL="0" indent="0">
              <a:buNone/>
              <a:defRPr b="1">
                <a:solidFill>
                  <a:srgbClr val="8CE614"/>
                </a:solidFill>
              </a:defRPr>
            </a:lvl1pPr>
          </a:lstStyle>
          <a:p>
            <a:r>
              <a:rPr lang="en-ZA" dirty="0"/>
              <a:t>Module number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0145" y="4991774"/>
            <a:ext cx="7561226" cy="11030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" y="589167"/>
            <a:ext cx="2112209" cy="2980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5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1" y="4461310"/>
            <a:ext cx="7910513" cy="632369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1" y="206454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" y="589167"/>
            <a:ext cx="2112209" cy="29801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5763" y="5087938"/>
            <a:ext cx="7910512" cy="7699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12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990" y="2065530"/>
            <a:ext cx="7913294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9674" y="2839069"/>
            <a:ext cx="6639119" cy="2682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990" y="5618365"/>
            <a:ext cx="7815749" cy="6767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9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6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1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140557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65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2997200"/>
            <a:ext cx="8051800" cy="87118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9E130B-3808-42C5-A711-1E484DF134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79" y="222285"/>
            <a:ext cx="1926933" cy="271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41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4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95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2497069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4689678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3583" y="5844209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" action="ppaction://hlinkshowjump?jump=lastslide"/>
              </a:rPr>
              <a:t>*see</a:t>
            </a:r>
            <a:r>
              <a:rPr lang="en-US" baseline="0" dirty="0">
                <a:hlinkClick r:id="" action="ppaction://hlinkshowjump?jump=lastslide"/>
              </a:rPr>
              <a:t> terms and conditions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86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67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1" y="4949358"/>
            <a:ext cx="7910513" cy="51233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2548701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AF75D6-A52B-4502-9440-75248984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97" y="187329"/>
            <a:ext cx="2799966" cy="3950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03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860795"/>
            <a:ext cx="7910513" cy="41703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4049910"/>
            <a:ext cx="8051800" cy="65174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rgbClr val="9A73FD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DB4316-2DD9-4B4C-AC49-EB53A16FF6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90" y="181076"/>
            <a:ext cx="2671953" cy="3769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99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17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2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56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extLst>
      <p:ext uri="{BB962C8B-B14F-4D97-AF65-F5344CB8AC3E}">
        <p14:creationId xmlns:p14="http://schemas.microsoft.com/office/powerpoint/2010/main" val="1804644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2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540567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4323750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1" y="4949358"/>
            <a:ext cx="7910513" cy="51233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2548701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AF75D6-A52B-4502-9440-7524898409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2" y="167072"/>
            <a:ext cx="2819896" cy="399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869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860795"/>
            <a:ext cx="7910513" cy="41703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4049910"/>
            <a:ext cx="8051800" cy="65174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DB4316-2DD9-4B4C-AC49-EB53A16FF6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80" y="161744"/>
            <a:ext cx="2690973" cy="3808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168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489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77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/ 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449" y="1524000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2449" y="4336998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7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22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7905751" cy="4891088"/>
          </a:xfrm>
        </p:spPr>
        <p:txBody>
          <a:bodyPr/>
          <a:lstStyle>
            <a:lvl1pPr marL="363538" indent="-363538">
              <a:spcBef>
                <a:spcPts val="1800"/>
              </a:spcBef>
              <a:defRPr/>
            </a:lvl1pPr>
            <a:lvl2pPr marL="801688" indent="-344488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3421453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28792" y="1284367"/>
            <a:ext cx="4190246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114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67983"/>
            <a:ext cx="7658100" cy="298267"/>
          </a:xfrm>
        </p:spPr>
        <p:txBody>
          <a:bodyPr>
            <a:noAutofit/>
          </a:bodyPr>
          <a:lstStyle>
            <a:lvl1pPr marL="0" indent="0">
              <a:buNone/>
              <a:defRPr sz="1800" i="1" baseline="0"/>
            </a:lvl1pPr>
          </a:lstStyle>
          <a:p>
            <a:pPr lvl="0"/>
            <a:r>
              <a:rPr lang="en-ZA" i="1" dirty="0"/>
              <a:t>Table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17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2" y="4609448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lvl="0"/>
            <a:r>
              <a:rPr lang="en-ZA" sz="2400" b="1" dirty="0">
                <a:solidFill>
                  <a:schemeClr val="bg1"/>
                </a:solidFill>
              </a:rPr>
              <a:t>Mathematics NQF Level</a:t>
            </a:r>
            <a:r>
              <a:rPr lang="en-ZA" sz="2400" b="1" baseline="0" dirty="0">
                <a:solidFill>
                  <a:schemeClr val="bg1"/>
                </a:solidFill>
              </a:rPr>
              <a:t> 2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6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r example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A1C1C1D-5690-4A72-8EAD-31DA2CF0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85" y="2366779"/>
            <a:ext cx="4407478" cy="1803314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8" y="1584161"/>
            <a:ext cx="2310121" cy="32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A3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0"/>
            <a:ext cx="720000" cy="6851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685824"/>
            <a:ext cx="720000" cy="638873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897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-12355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D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2" y="5685727"/>
            <a:ext cx="715617" cy="63887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199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7150"/>
            <a:ext cx="9144000" cy="540000"/>
          </a:xfrm>
          <a:prstGeom prst="rect">
            <a:avLst/>
          </a:prstGeom>
          <a:solidFill>
            <a:srgbClr val="41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9" y="5679452"/>
            <a:ext cx="717809" cy="63887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824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7150"/>
            <a:ext cx="9144000" cy="540000"/>
          </a:xfrm>
          <a:prstGeom prst="rect">
            <a:avLst/>
          </a:prstGeom>
          <a:solidFill>
            <a:srgbClr val="41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4000" y="5613400"/>
            <a:ext cx="720000" cy="704406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44522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095902"/>
            <a:ext cx="7915274" cy="2114552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Life Orientation: </a:t>
            </a:r>
            <a:r>
              <a:rPr lang="en-GB" dirty="0">
                <a:solidFill>
                  <a:srgbClr val="8CE614"/>
                </a:solidFill>
              </a:rPr>
              <a:t>Life Skills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1" y="4210454"/>
            <a:ext cx="7915274" cy="644881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NQF </a:t>
            </a:r>
            <a:r>
              <a:rPr lang="en-GB" dirty="0" smtClean="0">
                <a:solidFill>
                  <a:srgbClr val="9A73FD"/>
                </a:solidFill>
              </a:rPr>
              <a:t>4</a:t>
            </a:r>
            <a:endParaRPr lang="en-GB" dirty="0">
              <a:solidFill>
                <a:srgbClr val="9A7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13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13.1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368721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unit – and think about why voting matters to you – by </a:t>
            </a:r>
            <a:r>
              <a:rPr lang="en-ZA" dirty="0" smtClean="0"/>
              <a:t>completing Learning </a:t>
            </a:r>
            <a:r>
              <a:rPr lang="en-ZA" dirty="0"/>
              <a:t>activity 13.1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24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499"/>
            <a:ext cx="8404412" cy="1943099"/>
          </a:xfrm>
        </p:spPr>
        <p:txBody>
          <a:bodyPr>
            <a:noAutofit/>
          </a:bodyPr>
          <a:lstStyle/>
          <a:p>
            <a:pPr algn="ctr" fontAlgn="base"/>
            <a:r>
              <a:rPr lang="en-ZA" dirty="0"/>
              <a:t>The voting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&amp; </a:t>
            </a:r>
            <a:r>
              <a:rPr lang="en-ZA" dirty="0"/>
              <a:t>election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6" y="2001817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13.2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29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6007" y="1909583"/>
            <a:ext cx="5182193" cy="2548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Refer to </a:t>
            </a:r>
            <a:r>
              <a:rPr lang="en-US" sz="3600" b="1" dirty="0" smtClean="0">
                <a:solidFill>
                  <a:srgbClr val="8CE614"/>
                </a:solidFill>
              </a:rPr>
              <a:t>Table</a:t>
            </a:r>
            <a:r>
              <a:rPr lang="en-US" sz="3600" b="1" dirty="0">
                <a:solidFill>
                  <a:srgbClr val="8CE614"/>
                </a:solidFill>
              </a:rPr>
              <a:t> </a:t>
            </a:r>
            <a:r>
              <a:rPr lang="en-US" sz="3600" b="1" dirty="0" smtClean="0">
                <a:solidFill>
                  <a:srgbClr val="8CE614"/>
                </a:solidFill>
              </a:rPr>
              <a:t>13.2 </a:t>
            </a:r>
            <a:r>
              <a:rPr lang="en-US" sz="3600" dirty="0" smtClean="0"/>
              <a:t>in    your </a:t>
            </a:r>
            <a:r>
              <a:rPr lang="en-US" sz="3600" i="1" dirty="0"/>
              <a:t>Student’s Book</a:t>
            </a:r>
            <a:r>
              <a:rPr lang="en-US" sz="3600" dirty="0"/>
              <a:t> </a:t>
            </a:r>
            <a:r>
              <a:rPr lang="en-ZA" sz="3600" dirty="0" smtClean="0"/>
              <a:t>for more information about the characteristics of eligible voters</a:t>
            </a:r>
            <a:r>
              <a:rPr lang="en-US" sz="3600" dirty="0" smtClean="0"/>
              <a:t>.</a:t>
            </a:r>
            <a:endParaRPr lang="en-ZA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>
            <a:normAutofit/>
          </a:bodyPr>
          <a:lstStyle/>
          <a:p>
            <a:pPr algn="ctr"/>
            <a:r>
              <a:rPr lang="en-ZA" dirty="0">
                <a:latin typeface="+mn-lt"/>
              </a:rPr>
              <a:t>Who can vote in an election?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4341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Documents required to vote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52" y="1100138"/>
            <a:ext cx="7701899" cy="215741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Green bar-coded ID book </a:t>
            </a:r>
            <a:r>
              <a:rPr lang="en-ZA" sz="3600" dirty="0"/>
              <a:t>or </a:t>
            </a:r>
            <a:r>
              <a:rPr lang="en-ZA" sz="3600" b="1" dirty="0">
                <a:solidFill>
                  <a:srgbClr val="8CE614"/>
                </a:solidFill>
              </a:rPr>
              <a:t>smart </a:t>
            </a:r>
            <a:r>
              <a:rPr lang="en-ZA" sz="3600" b="1" dirty="0" smtClean="0">
                <a:solidFill>
                  <a:srgbClr val="8CE614"/>
                </a:solidFill>
              </a:rPr>
              <a:t>ID</a:t>
            </a:r>
          </a:p>
          <a:p>
            <a:pPr lvl="0" fontAlgn="base">
              <a:buClr>
                <a:schemeClr val="tx1"/>
              </a:buClr>
            </a:pPr>
            <a:r>
              <a:rPr lang="en-ZA" sz="3600" b="1" dirty="0" smtClean="0">
                <a:solidFill>
                  <a:srgbClr val="767DC0"/>
                </a:solidFill>
              </a:rPr>
              <a:t>Temporary Identification Certificate </a:t>
            </a:r>
            <a:r>
              <a:rPr lang="en-ZA" sz="3600" dirty="0" smtClean="0"/>
              <a:t>(TIC) if your ID has been lost, stolen or damaged.</a:t>
            </a:r>
            <a:endParaRPr lang="en-ZA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77691" y="3014662"/>
            <a:ext cx="1972932" cy="2185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1305" y="5200659"/>
            <a:ext cx="3816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</a:rPr>
              <a:t>Figure 13.7: The green, bar-coded ID books are being phased out by smart ID cards, but you can use either </a:t>
            </a:r>
            <a:r>
              <a:rPr lang="en-US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to </a:t>
            </a: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</a:rPr>
              <a:t>vote</a:t>
            </a:r>
            <a:endParaRPr lang="en-Z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25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How do you register as a voter?</a:t>
            </a:r>
            <a:endParaRPr lang="en-ZA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343" y="3583057"/>
            <a:ext cx="4378037" cy="27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2" y="1100138"/>
            <a:ext cx="7905749" cy="2971800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Normal votes</a:t>
            </a:r>
            <a:r>
              <a:rPr lang="en-ZA" sz="3600" dirty="0"/>
              <a:t>: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Register in the </a:t>
            </a:r>
            <a:r>
              <a:rPr lang="en-ZA" sz="3200" b="1" dirty="0">
                <a:solidFill>
                  <a:srgbClr val="767DC0"/>
                </a:solidFill>
              </a:rPr>
              <a:t>voting district where you live</a:t>
            </a:r>
            <a:r>
              <a:rPr lang="en-ZA" sz="3200" dirty="0"/>
              <a:t> most of the </a:t>
            </a:r>
            <a:r>
              <a:rPr lang="en-ZA" sz="3200" dirty="0" smtClean="0"/>
              <a:t>time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Need to be </a:t>
            </a:r>
            <a:r>
              <a:rPr lang="en-ZA" sz="3200" b="1" dirty="0">
                <a:solidFill>
                  <a:srgbClr val="8CE614"/>
                </a:solidFill>
              </a:rPr>
              <a:t>at least 16 years old to register </a:t>
            </a:r>
            <a:r>
              <a:rPr lang="en-ZA" sz="3200" dirty="0"/>
              <a:t>(can only vote from age 18</a:t>
            </a:r>
            <a:r>
              <a:rPr lang="en-ZA" sz="3200" dirty="0" smtClean="0"/>
              <a:t>)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Check that you are on the </a:t>
            </a:r>
            <a:r>
              <a:rPr lang="en-ZA" sz="3200" b="1" dirty="0">
                <a:solidFill>
                  <a:srgbClr val="767DC0"/>
                </a:solidFill>
              </a:rPr>
              <a:t>voters’ roll</a:t>
            </a:r>
            <a:r>
              <a:rPr lang="en-ZA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6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How do you register as a voter?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00138"/>
            <a:ext cx="8148637" cy="3343275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Special votes</a:t>
            </a:r>
            <a:r>
              <a:rPr lang="en-ZA" sz="3600" dirty="0"/>
              <a:t>:</a:t>
            </a:r>
          </a:p>
          <a:p>
            <a:pPr marL="542925" lvl="1" indent="-457200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 smtClean="0"/>
              <a:t>In some cases, </a:t>
            </a:r>
            <a:r>
              <a:rPr lang="en-ZA" sz="3200" b="1" dirty="0" smtClean="0">
                <a:solidFill>
                  <a:srgbClr val="8CE614"/>
                </a:solidFill>
              </a:rPr>
              <a:t>registered voters </a:t>
            </a:r>
            <a:r>
              <a:rPr lang="en-ZA" sz="3200" dirty="0" smtClean="0"/>
              <a:t>can apply for </a:t>
            </a:r>
            <a:r>
              <a:rPr lang="en-ZA" sz="3200" b="1" dirty="0" smtClean="0">
                <a:solidFill>
                  <a:srgbClr val="8CE614"/>
                </a:solidFill>
              </a:rPr>
              <a:t>special votes</a:t>
            </a:r>
            <a:endParaRPr lang="en-ZA" sz="3200" dirty="0" smtClean="0"/>
          </a:p>
          <a:p>
            <a:pPr marL="542925" lvl="1" indent="-457200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 smtClean="0"/>
              <a:t>For </a:t>
            </a:r>
            <a:r>
              <a:rPr lang="en-ZA" sz="3200" dirty="0"/>
              <a:t>people </a:t>
            </a:r>
            <a:r>
              <a:rPr lang="en-ZA" sz="3200" b="1" dirty="0">
                <a:solidFill>
                  <a:srgbClr val="767DC0"/>
                </a:solidFill>
              </a:rPr>
              <a:t>who will be away </a:t>
            </a:r>
            <a:r>
              <a:rPr lang="en-ZA" sz="3200" dirty="0"/>
              <a:t>on voting </a:t>
            </a:r>
            <a:r>
              <a:rPr lang="en-ZA" sz="3200" dirty="0" smtClean="0"/>
              <a:t>day</a:t>
            </a:r>
            <a:endParaRPr lang="en-ZA" sz="3200" dirty="0"/>
          </a:p>
          <a:p>
            <a:pPr marL="542925" lvl="1" indent="-457200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For people who are </a:t>
            </a:r>
            <a:r>
              <a:rPr lang="en-ZA" sz="3200" b="1" dirty="0">
                <a:solidFill>
                  <a:srgbClr val="8CE614"/>
                </a:solidFill>
              </a:rPr>
              <a:t>disabled</a:t>
            </a:r>
            <a:r>
              <a:rPr lang="en-ZA" sz="3200" dirty="0"/>
              <a:t>, </a:t>
            </a:r>
            <a:r>
              <a:rPr lang="en-ZA" sz="3200" b="1" dirty="0">
                <a:solidFill>
                  <a:srgbClr val="8CE614"/>
                </a:solidFill>
              </a:rPr>
              <a:t>pregnant</a:t>
            </a:r>
            <a:r>
              <a:rPr lang="en-ZA" sz="3200" dirty="0"/>
              <a:t>, </a:t>
            </a:r>
            <a:r>
              <a:rPr lang="en-ZA" sz="3200" b="1" dirty="0" smtClean="0">
                <a:solidFill>
                  <a:srgbClr val="8CE614"/>
                </a:solidFill>
              </a:rPr>
              <a:t>elderly</a:t>
            </a:r>
            <a:r>
              <a:rPr lang="en-ZA" sz="3200" dirty="0" smtClean="0"/>
              <a:t>, </a:t>
            </a:r>
            <a:r>
              <a:rPr lang="en-ZA" sz="3200" dirty="0"/>
              <a:t>or too </a:t>
            </a:r>
            <a:r>
              <a:rPr lang="en-ZA" sz="3200" b="1" dirty="0">
                <a:solidFill>
                  <a:srgbClr val="8CE614"/>
                </a:solidFill>
              </a:rPr>
              <a:t>ill </a:t>
            </a:r>
            <a:r>
              <a:rPr lang="en-ZA" sz="3200" dirty="0"/>
              <a:t>to vote on election day.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519" y="4167343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Procedure at election stations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00138"/>
            <a:ext cx="5805487" cy="5114925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Queue at your </a:t>
            </a:r>
            <a:r>
              <a:rPr lang="en-ZA" sz="3600" b="1" dirty="0">
                <a:solidFill>
                  <a:srgbClr val="767DC0"/>
                </a:solidFill>
              </a:rPr>
              <a:t>voting </a:t>
            </a:r>
            <a:r>
              <a:rPr lang="en-ZA" sz="3600" b="1" dirty="0" smtClean="0">
                <a:solidFill>
                  <a:srgbClr val="767DC0"/>
                </a:solidFill>
              </a:rPr>
              <a:t>station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600" dirty="0"/>
              <a:t>Show your</a:t>
            </a:r>
            <a:r>
              <a:rPr lang="en-ZA" sz="3600" b="1" dirty="0">
                <a:solidFill>
                  <a:srgbClr val="8CE614"/>
                </a:solidFill>
              </a:rPr>
              <a:t> ID </a:t>
            </a:r>
            <a:r>
              <a:rPr lang="en-ZA" sz="3600" dirty="0" smtClean="0"/>
              <a:t>to the       </a:t>
            </a:r>
            <a:r>
              <a:rPr lang="en-ZA" sz="3600" b="1" dirty="0" smtClean="0">
                <a:solidFill>
                  <a:srgbClr val="8CE614"/>
                </a:solidFill>
              </a:rPr>
              <a:t>voting </a:t>
            </a:r>
            <a:r>
              <a:rPr lang="en-ZA" sz="3600" b="1" dirty="0">
                <a:solidFill>
                  <a:srgbClr val="8CE614"/>
                </a:solidFill>
              </a:rPr>
              <a:t>officer</a:t>
            </a:r>
            <a:r>
              <a:rPr lang="en-ZA" sz="3600" dirty="0"/>
              <a:t>:</a:t>
            </a:r>
          </a:p>
          <a:p>
            <a:pPr marL="628650" lvl="2" indent="-442913" fontAlgn="base">
              <a:buFont typeface="Wingdings" panose="05000000000000000000" pitchFamily="2" charset="2"/>
              <a:buChar char="v"/>
            </a:pPr>
            <a:r>
              <a:rPr lang="en-ZA" sz="3200" dirty="0"/>
              <a:t>If your name </a:t>
            </a:r>
            <a:r>
              <a:rPr lang="en-ZA" sz="3200" b="1" dirty="0">
                <a:solidFill>
                  <a:srgbClr val="767DC0"/>
                </a:solidFill>
              </a:rPr>
              <a:t>isn’t</a:t>
            </a:r>
            <a:r>
              <a:rPr lang="en-ZA" sz="3200" dirty="0"/>
              <a:t> on </a:t>
            </a:r>
            <a:r>
              <a:rPr lang="en-ZA" sz="3200" dirty="0" smtClean="0"/>
              <a:t>the voters</a:t>
            </a:r>
            <a:r>
              <a:rPr lang="en-ZA" sz="3200" dirty="0"/>
              <a:t>’ </a:t>
            </a:r>
            <a:r>
              <a:rPr lang="en-ZA" sz="3200" dirty="0" smtClean="0"/>
              <a:t>roll, </a:t>
            </a:r>
            <a:r>
              <a:rPr lang="en-ZA" sz="3200" b="1" dirty="0" smtClean="0">
                <a:solidFill>
                  <a:srgbClr val="767DC0"/>
                </a:solidFill>
              </a:rPr>
              <a:t>show </a:t>
            </a:r>
            <a:r>
              <a:rPr lang="en-ZA" sz="3200" b="1" dirty="0">
                <a:solidFill>
                  <a:srgbClr val="767DC0"/>
                </a:solidFill>
              </a:rPr>
              <a:t>proof </a:t>
            </a:r>
            <a:r>
              <a:rPr lang="en-ZA" sz="3200" b="1" dirty="0" smtClean="0">
                <a:solidFill>
                  <a:srgbClr val="767DC0"/>
                </a:solidFill>
              </a:rPr>
              <a:t>         of registration</a:t>
            </a:r>
            <a:endParaRPr lang="en-ZA" sz="3200" b="1" dirty="0">
              <a:solidFill>
                <a:srgbClr val="767DC0"/>
              </a:solidFill>
            </a:endParaRPr>
          </a:p>
          <a:p>
            <a:pPr marL="628650" lvl="2" indent="-442913" fontAlgn="base">
              <a:buFont typeface="Wingdings" panose="05000000000000000000" pitchFamily="2" charset="2"/>
              <a:buChar char="v"/>
            </a:pPr>
            <a:r>
              <a:rPr lang="en-ZA" sz="3200" dirty="0"/>
              <a:t>If your name </a:t>
            </a:r>
            <a:r>
              <a:rPr lang="en-ZA" sz="3200" b="1" dirty="0">
                <a:solidFill>
                  <a:srgbClr val="8CE614"/>
                </a:solidFill>
              </a:rPr>
              <a:t>is</a:t>
            </a:r>
            <a:r>
              <a:rPr lang="en-ZA" sz="3200" i="1" dirty="0"/>
              <a:t> </a:t>
            </a:r>
            <a:r>
              <a:rPr lang="en-ZA" sz="3200" dirty="0"/>
              <a:t>on the roll, a </a:t>
            </a:r>
            <a:r>
              <a:rPr lang="en-ZA" sz="3200" b="1" dirty="0">
                <a:solidFill>
                  <a:srgbClr val="8CE614"/>
                </a:solidFill>
              </a:rPr>
              <a:t>line will be drawn </a:t>
            </a:r>
            <a:r>
              <a:rPr lang="en-ZA" sz="3200" dirty="0"/>
              <a:t>through your name, your </a:t>
            </a:r>
            <a:r>
              <a:rPr lang="en-ZA" sz="3200" b="1" dirty="0">
                <a:solidFill>
                  <a:srgbClr val="8CE614"/>
                </a:solidFill>
              </a:rPr>
              <a:t>ID stamped </a:t>
            </a:r>
            <a:r>
              <a:rPr lang="en-ZA" sz="3200" dirty="0" smtClean="0"/>
              <a:t>&amp; </a:t>
            </a:r>
            <a:r>
              <a:rPr lang="en-ZA" sz="3200" dirty="0"/>
              <a:t>your </a:t>
            </a:r>
            <a:r>
              <a:rPr lang="en-ZA" sz="3200" b="1" dirty="0">
                <a:solidFill>
                  <a:srgbClr val="8CE614"/>
                </a:solidFill>
              </a:rPr>
              <a:t>thumbnail marked</a:t>
            </a:r>
            <a:r>
              <a:rPr lang="en-ZA" sz="3200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529" y="1882295"/>
            <a:ext cx="2356222" cy="352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Procedure at election stations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00138"/>
            <a:ext cx="4648199" cy="5114925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You will be given </a:t>
            </a:r>
            <a:r>
              <a:rPr lang="en-ZA" sz="3600" b="1" dirty="0">
                <a:solidFill>
                  <a:srgbClr val="767DC0"/>
                </a:solidFill>
              </a:rPr>
              <a:t>ballot paper(s</a:t>
            </a:r>
            <a:r>
              <a:rPr lang="en-ZA" sz="3600" b="1" dirty="0" smtClean="0">
                <a:solidFill>
                  <a:srgbClr val="767DC0"/>
                </a:solidFill>
              </a:rPr>
              <a:t>)</a:t>
            </a:r>
            <a:r>
              <a:rPr lang="en-ZA" sz="3600" dirty="0" smtClean="0"/>
              <a:t>.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Go to a private </a:t>
            </a:r>
            <a:r>
              <a:rPr lang="en-ZA" sz="3600" b="1" dirty="0">
                <a:solidFill>
                  <a:srgbClr val="8CE614"/>
                </a:solidFill>
              </a:rPr>
              <a:t>ballot </a:t>
            </a:r>
            <a:r>
              <a:rPr lang="en-ZA" sz="3600" b="1" dirty="0" smtClean="0">
                <a:solidFill>
                  <a:srgbClr val="8CE614"/>
                </a:solidFill>
              </a:rPr>
              <a:t>booth</a:t>
            </a:r>
            <a:r>
              <a:rPr lang="en-ZA" sz="3600" dirty="0" smtClean="0"/>
              <a:t> &amp; </a:t>
            </a:r>
            <a:r>
              <a:rPr lang="en-ZA" sz="3600" dirty="0"/>
              <a:t>mark </a:t>
            </a:r>
            <a:r>
              <a:rPr lang="en-ZA" sz="3600" b="1" dirty="0">
                <a:solidFill>
                  <a:srgbClr val="8CE614"/>
                </a:solidFill>
              </a:rPr>
              <a:t>one choice</a:t>
            </a:r>
            <a:r>
              <a:rPr lang="en-ZA" sz="3600" dirty="0"/>
              <a:t> with an </a:t>
            </a:r>
            <a:r>
              <a:rPr lang="en-ZA" sz="3600" dirty="0" smtClean="0"/>
              <a:t>‘</a:t>
            </a:r>
            <a:r>
              <a:rPr lang="en-ZA" sz="3600" b="1" dirty="0" smtClean="0">
                <a:solidFill>
                  <a:srgbClr val="8CE614"/>
                </a:solidFill>
              </a:rPr>
              <a:t>x</a:t>
            </a:r>
            <a:r>
              <a:rPr lang="en-ZA" sz="3600" dirty="0" smtClean="0"/>
              <a:t>’.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Fold </a:t>
            </a:r>
            <a:r>
              <a:rPr lang="en-ZA" sz="3600" dirty="0"/>
              <a:t>your ballot paper(s).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Place ballot(s) </a:t>
            </a:r>
            <a:r>
              <a:rPr lang="en-ZA" sz="3600" dirty="0" smtClean="0"/>
              <a:t>in      the </a:t>
            </a:r>
            <a:r>
              <a:rPr lang="en-ZA" sz="3600" b="1" dirty="0">
                <a:solidFill>
                  <a:srgbClr val="8CE614"/>
                </a:solidFill>
              </a:rPr>
              <a:t>correct box(</a:t>
            </a:r>
            <a:r>
              <a:rPr lang="en-ZA" sz="3600" b="1" dirty="0" err="1">
                <a:solidFill>
                  <a:srgbClr val="8CE614"/>
                </a:solidFill>
              </a:rPr>
              <a:t>es</a:t>
            </a:r>
            <a:r>
              <a:rPr lang="en-ZA" sz="3600" b="1" dirty="0">
                <a:solidFill>
                  <a:srgbClr val="8CE614"/>
                </a:solidFill>
              </a:rPr>
              <a:t>)</a:t>
            </a:r>
            <a:r>
              <a:rPr lang="en-ZA" sz="36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122" y="1875331"/>
            <a:ext cx="3379754" cy="33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How the votes are used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00138"/>
            <a:ext cx="5448299" cy="5113337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Sealed ballot boxes are taken to </a:t>
            </a:r>
            <a:r>
              <a:rPr lang="en-ZA" sz="3600" b="1" dirty="0">
                <a:solidFill>
                  <a:srgbClr val="8CE614"/>
                </a:solidFill>
              </a:rPr>
              <a:t>counting </a:t>
            </a:r>
            <a:r>
              <a:rPr lang="en-ZA" sz="3600" b="1" dirty="0" smtClean="0">
                <a:solidFill>
                  <a:srgbClr val="8CE614"/>
                </a:solidFill>
              </a:rPr>
              <a:t>stations</a:t>
            </a:r>
            <a:endParaRPr lang="en-ZA" sz="3600" dirty="0"/>
          </a:p>
          <a:p>
            <a:pPr lvl="0" fontAlgn="base"/>
            <a:r>
              <a:rPr lang="en-ZA" sz="3600" dirty="0"/>
              <a:t>Ballot papers are </a:t>
            </a:r>
            <a:r>
              <a:rPr lang="en-ZA" sz="3600" b="1" dirty="0">
                <a:solidFill>
                  <a:srgbClr val="767DC0"/>
                </a:solidFill>
              </a:rPr>
              <a:t>unfolded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767DC0"/>
                </a:solidFill>
              </a:rPr>
              <a:t>sorted</a:t>
            </a:r>
            <a:r>
              <a:rPr lang="en-ZA" sz="3600" dirty="0"/>
              <a:t>, then </a:t>
            </a:r>
            <a:r>
              <a:rPr lang="en-ZA" sz="3600" b="1" dirty="0">
                <a:solidFill>
                  <a:srgbClr val="767DC0"/>
                </a:solidFill>
              </a:rPr>
              <a:t>counted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767DC0"/>
                </a:solidFill>
              </a:rPr>
              <a:t>checked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bundled</a:t>
            </a:r>
            <a:endParaRPr lang="en-ZA" sz="3600" dirty="0"/>
          </a:p>
          <a:p>
            <a:pPr lvl="0" fontAlgn="base"/>
            <a:r>
              <a:rPr lang="en-ZA" sz="3600" dirty="0"/>
              <a:t>Counting officer signs off numbers </a:t>
            </a:r>
            <a:r>
              <a:rPr lang="en-ZA" sz="3600" dirty="0" smtClean="0"/>
              <a:t>&amp; </a:t>
            </a:r>
            <a:r>
              <a:rPr lang="en-ZA" sz="3600" dirty="0"/>
              <a:t>takes </a:t>
            </a:r>
            <a:r>
              <a:rPr lang="en-ZA" sz="3600" b="1" dirty="0">
                <a:solidFill>
                  <a:srgbClr val="8CE614"/>
                </a:solidFill>
              </a:rPr>
              <a:t>election materials </a:t>
            </a:r>
            <a:r>
              <a:rPr lang="en-ZA" sz="3600" dirty="0"/>
              <a:t>to nearest </a:t>
            </a:r>
            <a:r>
              <a:rPr lang="en-ZA" sz="3600" b="1" dirty="0">
                <a:solidFill>
                  <a:srgbClr val="8CE614"/>
                </a:solidFill>
              </a:rPr>
              <a:t>election office</a:t>
            </a:r>
            <a:r>
              <a:rPr lang="en-ZA" sz="3600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336" y="2257978"/>
            <a:ext cx="2629379" cy="19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How the votes are used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00138"/>
            <a:ext cx="5448299" cy="518636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In </a:t>
            </a:r>
            <a:r>
              <a:rPr lang="en-ZA" sz="3600" dirty="0" smtClean="0"/>
              <a:t>SA, </a:t>
            </a:r>
            <a:r>
              <a:rPr lang="en-ZA" sz="3600" dirty="0"/>
              <a:t>voters </a:t>
            </a:r>
            <a:r>
              <a:rPr lang="en-ZA" sz="3600" b="1" dirty="0">
                <a:solidFill>
                  <a:srgbClr val="767DC0"/>
                </a:solidFill>
              </a:rPr>
              <a:t>vote </a:t>
            </a:r>
            <a:r>
              <a:rPr lang="en-ZA" sz="3600" b="1" dirty="0" smtClean="0">
                <a:solidFill>
                  <a:srgbClr val="767DC0"/>
                </a:solidFill>
              </a:rPr>
              <a:t>for a </a:t>
            </a:r>
            <a:r>
              <a:rPr lang="en-ZA" sz="3600" b="1" dirty="0">
                <a:solidFill>
                  <a:srgbClr val="767DC0"/>
                </a:solidFill>
              </a:rPr>
              <a:t>party </a:t>
            </a:r>
            <a:r>
              <a:rPr lang="en-ZA" sz="3600" dirty="0" smtClean="0"/>
              <a:t>not for an individual.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Each party i</a:t>
            </a:r>
            <a:r>
              <a:rPr lang="en-ZA" sz="3600" dirty="0" smtClean="0"/>
              <a:t>s </a:t>
            </a:r>
            <a:r>
              <a:rPr lang="en-ZA" sz="3600" b="1" dirty="0">
                <a:solidFill>
                  <a:srgbClr val="8CE614"/>
                </a:solidFill>
              </a:rPr>
              <a:t>allocated seats </a:t>
            </a:r>
            <a:r>
              <a:rPr lang="en-ZA" sz="3600" dirty="0"/>
              <a:t>in </a:t>
            </a:r>
            <a:r>
              <a:rPr lang="en-ZA" sz="3600" b="1" dirty="0">
                <a:solidFill>
                  <a:srgbClr val="8CE614"/>
                </a:solidFill>
              </a:rPr>
              <a:t>parliament</a:t>
            </a:r>
            <a:r>
              <a:rPr lang="en-ZA" sz="3600" dirty="0"/>
              <a:t> proportional to </a:t>
            </a:r>
            <a:r>
              <a:rPr lang="en-ZA" sz="3600" dirty="0" smtClean="0"/>
              <a:t>the number </a:t>
            </a:r>
            <a:r>
              <a:rPr lang="en-ZA" sz="3600" dirty="0"/>
              <a:t>of votes </a:t>
            </a:r>
            <a:r>
              <a:rPr lang="en-ZA" sz="3600" dirty="0" smtClean="0"/>
              <a:t>the   party received.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 smtClean="0">
                <a:solidFill>
                  <a:srgbClr val="767DC0"/>
                </a:solidFill>
              </a:rPr>
              <a:t>National Assembly </a:t>
            </a:r>
            <a:r>
              <a:rPr lang="en-ZA" sz="3600" dirty="0" smtClean="0"/>
              <a:t>is</a:t>
            </a:r>
            <a:br>
              <a:rPr lang="en-ZA" sz="3600" dirty="0" smtClean="0"/>
            </a:br>
            <a:r>
              <a:rPr lang="en-ZA" sz="3600" dirty="0" smtClean="0"/>
              <a:t>formed &amp; </a:t>
            </a:r>
            <a:r>
              <a:rPr lang="en-ZA" sz="3600" dirty="0"/>
              <a:t>the </a:t>
            </a:r>
            <a:r>
              <a:rPr lang="en-ZA" sz="3600" b="1" dirty="0">
                <a:solidFill>
                  <a:srgbClr val="767DC0"/>
                </a:solidFill>
              </a:rPr>
              <a:t>president </a:t>
            </a:r>
            <a:r>
              <a:rPr lang="en-ZA" sz="3600" b="1" dirty="0" smtClean="0">
                <a:solidFill>
                  <a:srgbClr val="767DC0"/>
                </a:solidFill>
              </a:rPr>
              <a:t/>
            </a:r>
            <a:br>
              <a:rPr lang="en-ZA" sz="3600" b="1" dirty="0" smtClean="0">
                <a:solidFill>
                  <a:srgbClr val="767DC0"/>
                </a:solidFill>
              </a:rPr>
            </a:br>
            <a:r>
              <a:rPr lang="en-ZA" sz="3600" dirty="0" smtClean="0"/>
              <a:t>is </a:t>
            </a:r>
            <a:r>
              <a:rPr lang="en-ZA" sz="3600" b="1" dirty="0">
                <a:solidFill>
                  <a:srgbClr val="767DC0"/>
                </a:solidFill>
              </a:rPr>
              <a:t>chosen</a:t>
            </a:r>
            <a:r>
              <a:rPr lang="en-ZA" sz="3600" dirty="0"/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7763" y="2573758"/>
            <a:ext cx="3328988" cy="22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093" y="1885950"/>
            <a:ext cx="4229100" cy="2100262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Describe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the voting procedure</a:t>
            </a:r>
            <a:endParaRPr lang="en-ZA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2103" y="4100512"/>
            <a:ext cx="3843081" cy="58287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9A73FD"/>
                </a:solidFill>
              </a:rPr>
              <a:t>Module </a:t>
            </a:r>
            <a:r>
              <a:rPr lang="en-GB" dirty="0" smtClean="0">
                <a:solidFill>
                  <a:srgbClr val="9A73FD"/>
                </a:solidFill>
              </a:rPr>
              <a:t>13</a:t>
            </a:r>
            <a:endParaRPr lang="en-GB" dirty="0">
              <a:solidFill>
                <a:srgbClr val="9A7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9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13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13.2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4" y="5368721"/>
            <a:ext cx="791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</a:t>
            </a:r>
            <a:r>
              <a:rPr lang="en-ZA" dirty="0" smtClean="0"/>
              <a:t>unit by completing Learning </a:t>
            </a:r>
            <a:r>
              <a:rPr lang="en-ZA" dirty="0"/>
              <a:t>activity </a:t>
            </a:r>
            <a:r>
              <a:rPr lang="en-ZA" dirty="0" smtClean="0"/>
              <a:t>13.2 </a:t>
            </a:r>
            <a:r>
              <a:rPr lang="en-ZA" dirty="0"/>
              <a:t>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2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0774"/>
            <a:ext cx="8404412" cy="1814278"/>
          </a:xfrm>
        </p:spPr>
        <p:txBody>
          <a:bodyPr>
            <a:noAutofit/>
          </a:bodyPr>
          <a:lstStyle/>
          <a:p>
            <a:pPr algn="ctr" fontAlgn="base"/>
            <a:r>
              <a:rPr lang="en-ZA" dirty="0"/>
              <a:t>The role of the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IEC </a:t>
            </a:r>
            <a:r>
              <a:rPr lang="en-ZA" dirty="0"/>
              <a:t>in elections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9" y="1911175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13.3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68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What is the IEC?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00138"/>
            <a:ext cx="8105774" cy="518636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IEC = </a:t>
            </a:r>
            <a:r>
              <a:rPr lang="en-ZA" sz="3600" b="1" dirty="0">
                <a:solidFill>
                  <a:srgbClr val="8CE614"/>
                </a:solidFill>
              </a:rPr>
              <a:t>Independent Electoral </a:t>
            </a:r>
            <a:r>
              <a:rPr lang="en-ZA" sz="3600" b="1" dirty="0" smtClean="0">
                <a:solidFill>
                  <a:srgbClr val="8CE614"/>
                </a:solidFill>
              </a:rPr>
              <a:t>Commission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Manages SA’s </a:t>
            </a:r>
            <a:r>
              <a:rPr lang="en-ZA" sz="3600" b="1" dirty="0">
                <a:solidFill>
                  <a:srgbClr val="767DC0"/>
                </a:solidFill>
              </a:rPr>
              <a:t>national</a:t>
            </a:r>
            <a:r>
              <a:rPr lang="en-ZA" sz="3600" dirty="0"/>
              <a:t>,</a:t>
            </a:r>
            <a:r>
              <a:rPr lang="en-ZA" sz="3600" dirty="0">
                <a:solidFill>
                  <a:srgbClr val="767DC0"/>
                </a:solidFill>
              </a:rPr>
              <a:t> </a:t>
            </a:r>
            <a:r>
              <a:rPr lang="en-ZA" sz="3600" b="1" dirty="0">
                <a:solidFill>
                  <a:srgbClr val="767DC0"/>
                </a:solidFill>
              </a:rPr>
              <a:t>provincial</a:t>
            </a:r>
            <a:r>
              <a:rPr lang="en-ZA" sz="3600" dirty="0">
                <a:solidFill>
                  <a:srgbClr val="767DC0"/>
                </a:solidFill>
              </a:rPr>
              <a:t> </a:t>
            </a:r>
            <a:r>
              <a:rPr lang="en-ZA" sz="3600" dirty="0" smtClean="0">
                <a:solidFill>
                  <a:srgbClr val="767DC0"/>
                </a:solidFill>
              </a:rPr>
              <a:t>          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municipal elections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Financed by </a:t>
            </a:r>
            <a:r>
              <a:rPr lang="en-ZA" sz="3600" b="1" dirty="0">
                <a:solidFill>
                  <a:srgbClr val="8CE614"/>
                </a:solidFill>
              </a:rPr>
              <a:t>public funds</a:t>
            </a:r>
            <a:r>
              <a:rPr lang="en-ZA" sz="3600" dirty="0"/>
              <a:t>,  </a:t>
            </a:r>
            <a:r>
              <a:rPr lang="en-ZA" sz="3600" dirty="0" smtClean="0"/>
              <a:t>                      but is an </a:t>
            </a:r>
            <a:r>
              <a:rPr lang="en-ZA" sz="3600" b="1" dirty="0" smtClean="0">
                <a:solidFill>
                  <a:srgbClr val="8CE614"/>
                </a:solidFill>
              </a:rPr>
              <a:t>independent body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Aims</a:t>
            </a:r>
            <a:r>
              <a:rPr lang="en-ZA" sz="3600" dirty="0"/>
              <a:t>:</a:t>
            </a: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Excellent </a:t>
            </a:r>
            <a:r>
              <a:rPr lang="en-ZA" sz="3200" b="1" dirty="0">
                <a:solidFill>
                  <a:srgbClr val="8CE614"/>
                </a:solidFill>
              </a:rPr>
              <a:t>running of </a:t>
            </a:r>
            <a:r>
              <a:rPr lang="en-ZA" sz="3200" b="1" dirty="0" smtClean="0">
                <a:solidFill>
                  <a:srgbClr val="8CE614"/>
                </a:solidFill>
              </a:rPr>
              <a:t>elections</a:t>
            </a:r>
            <a:endParaRPr lang="en-ZA" sz="3200" b="1" dirty="0">
              <a:solidFill>
                <a:srgbClr val="8CE614"/>
              </a:solidFill>
            </a:endParaRP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Strengthening </a:t>
            </a:r>
            <a:r>
              <a:rPr lang="en-ZA" sz="3200" b="1" dirty="0" smtClean="0">
                <a:solidFill>
                  <a:srgbClr val="767DC0"/>
                </a:solidFill>
              </a:rPr>
              <a:t>democracy</a:t>
            </a:r>
            <a:endParaRPr lang="en-ZA" sz="3200" b="1" dirty="0">
              <a:solidFill>
                <a:srgbClr val="767DC0"/>
              </a:solidFill>
            </a:endParaRP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Cooperation with </a:t>
            </a:r>
            <a:r>
              <a:rPr lang="en-ZA" sz="3200" b="1" dirty="0">
                <a:solidFill>
                  <a:srgbClr val="8CE614"/>
                </a:solidFill>
              </a:rPr>
              <a:t>political parties</a:t>
            </a:r>
            <a:r>
              <a:rPr lang="en-ZA" sz="3200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8573" y="2918830"/>
            <a:ext cx="2065302" cy="15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What is </a:t>
            </a:r>
            <a:r>
              <a:rPr lang="en-ZA" b="1" dirty="0" smtClean="0">
                <a:latin typeface="+mn-lt"/>
              </a:rPr>
              <a:t>the </a:t>
            </a:r>
            <a:r>
              <a:rPr lang="en-ZA" b="1" dirty="0">
                <a:latin typeface="+mn-lt"/>
              </a:rPr>
              <a:t>r</a:t>
            </a:r>
            <a:r>
              <a:rPr lang="en-ZA" b="1" dirty="0" smtClean="0">
                <a:latin typeface="+mn-lt"/>
              </a:rPr>
              <a:t>ole of the </a:t>
            </a:r>
            <a:r>
              <a:rPr lang="en-ZA" b="1" dirty="0">
                <a:latin typeface="+mn-lt"/>
              </a:rPr>
              <a:t>IEC?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814388"/>
            <a:ext cx="8105774" cy="5372100"/>
          </a:xfrm>
        </p:spPr>
        <p:txBody>
          <a:bodyPr>
            <a:noAutofit/>
          </a:bodyPr>
          <a:lstStyle/>
          <a:p>
            <a:pPr marL="0" lvl="0" indent="0" fontAlgn="base">
              <a:buClr>
                <a:schemeClr val="tx1"/>
              </a:buClr>
              <a:buNone/>
            </a:pPr>
            <a:r>
              <a:rPr lang="en-ZA" sz="3600" dirty="0"/>
              <a:t>Section 190 (1) of the </a:t>
            </a:r>
            <a:r>
              <a:rPr lang="en-ZA" sz="3600" b="1" dirty="0">
                <a:solidFill>
                  <a:srgbClr val="767DC0"/>
                </a:solidFill>
              </a:rPr>
              <a:t>Constitution</a:t>
            </a:r>
            <a:r>
              <a:rPr lang="en-ZA" sz="3600" dirty="0"/>
              <a:t> states that the IEC must</a:t>
            </a:r>
            <a:r>
              <a:rPr lang="en-ZA" sz="3600" dirty="0" smtClean="0"/>
              <a:t>:</a:t>
            </a:r>
          </a:p>
          <a:p>
            <a:pPr marL="0" lvl="0" indent="0" fontAlgn="base">
              <a:buClr>
                <a:schemeClr val="tx1"/>
              </a:buClr>
              <a:buNone/>
            </a:pPr>
            <a:r>
              <a:rPr lang="en-ZA" sz="3200" dirty="0"/>
              <a:t>“(a) </a:t>
            </a:r>
            <a:r>
              <a:rPr lang="en-ZA" sz="3200" b="1" dirty="0">
                <a:solidFill>
                  <a:srgbClr val="8CE614"/>
                </a:solidFill>
              </a:rPr>
              <a:t>manage elections </a:t>
            </a:r>
            <a:r>
              <a:rPr lang="en-ZA" sz="3200" dirty="0"/>
              <a:t>of </a:t>
            </a:r>
            <a:r>
              <a:rPr lang="en-ZA" sz="3200" b="1" dirty="0">
                <a:solidFill>
                  <a:srgbClr val="8CE614"/>
                </a:solidFill>
              </a:rPr>
              <a:t>national</a:t>
            </a:r>
            <a:r>
              <a:rPr lang="en-ZA" sz="3200" dirty="0"/>
              <a:t>, </a:t>
            </a:r>
            <a:r>
              <a:rPr lang="en-ZA" sz="3200" b="1" dirty="0">
                <a:solidFill>
                  <a:srgbClr val="8CE614"/>
                </a:solidFill>
              </a:rPr>
              <a:t>provincial</a:t>
            </a:r>
            <a:r>
              <a:rPr lang="en-ZA" sz="3200" dirty="0"/>
              <a:t> and </a:t>
            </a:r>
            <a:r>
              <a:rPr lang="en-ZA" sz="3200" b="1" dirty="0">
                <a:solidFill>
                  <a:srgbClr val="8CE614"/>
                </a:solidFill>
              </a:rPr>
              <a:t>municipal</a:t>
            </a:r>
            <a:r>
              <a:rPr lang="en-ZA" sz="3200" dirty="0"/>
              <a:t> </a:t>
            </a:r>
            <a:r>
              <a:rPr lang="en-ZA" sz="3200" b="1" dirty="0">
                <a:solidFill>
                  <a:srgbClr val="8CE614"/>
                </a:solidFill>
              </a:rPr>
              <a:t>legislative </a:t>
            </a:r>
            <a:r>
              <a:rPr lang="en-ZA" sz="3200" b="1" dirty="0" smtClean="0">
                <a:solidFill>
                  <a:srgbClr val="8CE614"/>
                </a:solidFill>
              </a:rPr>
              <a:t>bodies </a:t>
            </a:r>
            <a:r>
              <a:rPr lang="en-ZA" sz="3200" dirty="0" smtClean="0"/>
              <a:t>in </a:t>
            </a:r>
            <a:r>
              <a:rPr lang="en-ZA" sz="3200" dirty="0"/>
              <a:t>accordance with national legislation;</a:t>
            </a:r>
          </a:p>
          <a:p>
            <a:pPr marL="0" lvl="0" indent="0" fontAlgn="base">
              <a:buClr>
                <a:schemeClr val="tx1"/>
              </a:buClr>
              <a:buNone/>
            </a:pPr>
            <a:r>
              <a:rPr lang="en-ZA" sz="3200" dirty="0"/>
              <a:t>(b) ensure that those elections are </a:t>
            </a:r>
            <a:r>
              <a:rPr lang="en-ZA" sz="3200" b="1" dirty="0">
                <a:solidFill>
                  <a:srgbClr val="767DC0"/>
                </a:solidFill>
              </a:rPr>
              <a:t>free and fair</a:t>
            </a:r>
            <a:r>
              <a:rPr lang="en-ZA" sz="3200" dirty="0"/>
              <a:t>; and</a:t>
            </a:r>
          </a:p>
          <a:p>
            <a:pPr marL="0" lvl="0" indent="0" fontAlgn="base">
              <a:buClr>
                <a:schemeClr val="tx1"/>
              </a:buClr>
              <a:buNone/>
            </a:pPr>
            <a:r>
              <a:rPr lang="en-ZA" sz="3200" dirty="0"/>
              <a:t>(c) </a:t>
            </a:r>
            <a:r>
              <a:rPr lang="en-ZA" sz="3200" b="1" dirty="0">
                <a:solidFill>
                  <a:srgbClr val="8CE614"/>
                </a:solidFill>
              </a:rPr>
              <a:t>declare the results </a:t>
            </a:r>
            <a:r>
              <a:rPr lang="en-ZA" sz="3200" dirty="0"/>
              <a:t>of those elections </a:t>
            </a:r>
            <a:r>
              <a:rPr lang="en-ZA" sz="3200" b="1" dirty="0">
                <a:solidFill>
                  <a:srgbClr val="8CE614"/>
                </a:solidFill>
              </a:rPr>
              <a:t>within a period</a:t>
            </a:r>
            <a:r>
              <a:rPr lang="en-ZA" sz="3200" dirty="0"/>
              <a:t> that must be </a:t>
            </a:r>
            <a:r>
              <a:rPr lang="en-ZA" sz="3200" b="1" dirty="0" smtClean="0">
                <a:solidFill>
                  <a:srgbClr val="8CE614"/>
                </a:solidFill>
              </a:rPr>
              <a:t>prescribed by </a:t>
            </a:r>
            <a:r>
              <a:rPr lang="en-ZA" sz="3200" b="1" dirty="0">
                <a:solidFill>
                  <a:srgbClr val="8CE614"/>
                </a:solidFill>
              </a:rPr>
              <a:t>national legislation</a:t>
            </a:r>
            <a:r>
              <a:rPr lang="en-ZA" sz="3200" dirty="0"/>
              <a:t> and that is as short as reasonably possible.”</a:t>
            </a:r>
          </a:p>
        </p:txBody>
      </p:sp>
    </p:spTree>
    <p:extLst>
      <p:ext uri="{BB962C8B-B14F-4D97-AF65-F5344CB8AC3E}">
        <p14:creationId xmlns:p14="http://schemas.microsoft.com/office/powerpoint/2010/main" val="1836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Critical analysis of the IEC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928688"/>
            <a:ext cx="7905750" cy="5186362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Is </a:t>
            </a:r>
            <a:r>
              <a:rPr lang="en-ZA" sz="3600" b="1" dirty="0" smtClean="0">
                <a:solidFill>
                  <a:srgbClr val="767DC0"/>
                </a:solidFill>
              </a:rPr>
              <a:t>media</a:t>
            </a:r>
            <a:r>
              <a:rPr lang="en-ZA" sz="3600" dirty="0" smtClean="0"/>
              <a:t> </a:t>
            </a:r>
            <a:r>
              <a:rPr lang="en-ZA" sz="3600" dirty="0"/>
              <a:t>used well to </a:t>
            </a:r>
            <a:r>
              <a:rPr lang="en-ZA" sz="3600" b="1" dirty="0">
                <a:solidFill>
                  <a:srgbClr val="767DC0"/>
                </a:solidFill>
              </a:rPr>
              <a:t>communicate </a:t>
            </a:r>
            <a:r>
              <a:rPr lang="en-ZA" sz="3600" dirty="0"/>
              <a:t>with </a:t>
            </a:r>
            <a:r>
              <a:rPr lang="en-ZA" sz="3600" b="1" dirty="0">
                <a:solidFill>
                  <a:srgbClr val="767DC0"/>
                </a:solidFill>
              </a:rPr>
              <a:t>voters</a:t>
            </a:r>
            <a:r>
              <a:rPr lang="en-ZA" sz="3600" dirty="0"/>
              <a:t>?</a:t>
            </a:r>
          </a:p>
          <a:p>
            <a:pPr lvl="0" fontAlgn="base"/>
            <a:r>
              <a:rPr lang="en-ZA" sz="3600" dirty="0"/>
              <a:t>Do people know </a:t>
            </a:r>
            <a:r>
              <a:rPr lang="en-ZA" sz="3600" b="1" dirty="0">
                <a:solidFill>
                  <a:srgbClr val="8CE614"/>
                </a:solidFill>
              </a:rPr>
              <a:t>what to expect </a:t>
            </a:r>
            <a:r>
              <a:rPr lang="en-ZA" sz="3600" dirty="0"/>
              <a:t>from an </a:t>
            </a:r>
            <a:r>
              <a:rPr lang="en-ZA" sz="3600" b="1" dirty="0">
                <a:solidFill>
                  <a:srgbClr val="8CE614"/>
                </a:solidFill>
              </a:rPr>
              <a:t>election</a:t>
            </a:r>
            <a:r>
              <a:rPr lang="en-ZA" sz="3600" dirty="0"/>
              <a:t>?</a:t>
            </a:r>
          </a:p>
          <a:p>
            <a:pPr lvl="0" fontAlgn="base"/>
            <a:r>
              <a:rPr lang="en-ZA" sz="3600" dirty="0"/>
              <a:t>Do people know </a:t>
            </a:r>
            <a:r>
              <a:rPr lang="en-ZA" sz="3600" b="1" dirty="0">
                <a:solidFill>
                  <a:srgbClr val="767DC0"/>
                </a:solidFill>
              </a:rPr>
              <a:t>where to vote</a:t>
            </a:r>
            <a:r>
              <a:rPr lang="en-ZA" sz="3600" dirty="0" smtClean="0"/>
              <a:t>?</a:t>
            </a:r>
          </a:p>
          <a:p>
            <a:pPr lvl="0" fontAlgn="base"/>
            <a:r>
              <a:rPr lang="en-ZA" sz="3600" dirty="0"/>
              <a:t>How does the IEC </a:t>
            </a:r>
            <a:r>
              <a:rPr lang="en-ZA" sz="3600" b="1" dirty="0">
                <a:solidFill>
                  <a:srgbClr val="8CE614"/>
                </a:solidFill>
              </a:rPr>
              <a:t>communicate</a:t>
            </a:r>
            <a:r>
              <a:rPr lang="en-ZA" sz="3600" dirty="0"/>
              <a:t> with the </a:t>
            </a:r>
            <a:r>
              <a:rPr lang="en-ZA" sz="3600" b="1" dirty="0">
                <a:solidFill>
                  <a:srgbClr val="8CE614"/>
                </a:solidFill>
              </a:rPr>
              <a:t>media</a:t>
            </a:r>
            <a:r>
              <a:rPr lang="en-ZA" sz="3600" dirty="0"/>
              <a:t>?</a:t>
            </a:r>
          </a:p>
          <a:p>
            <a:pPr marL="0" lvl="0" indent="0" fontAlgn="base">
              <a:buNone/>
            </a:pPr>
            <a:endParaRPr lang="en-Z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4267199"/>
            <a:ext cx="2771776" cy="18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Critical analysis of the IEC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00138"/>
            <a:ext cx="8105774" cy="2614612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Is the IEC </a:t>
            </a:r>
            <a:r>
              <a:rPr lang="en-ZA" sz="3600" b="1" dirty="0">
                <a:solidFill>
                  <a:srgbClr val="767DC0"/>
                </a:solidFill>
              </a:rPr>
              <a:t>open about its work</a:t>
            </a:r>
            <a:r>
              <a:rPr lang="en-ZA" sz="3600" dirty="0"/>
              <a:t>?</a:t>
            </a:r>
          </a:p>
          <a:p>
            <a:pPr lvl="0" fontAlgn="base"/>
            <a:r>
              <a:rPr lang="en-ZA" sz="3600" dirty="0"/>
              <a:t>Does the IEC make the </a:t>
            </a:r>
            <a:r>
              <a:rPr lang="en-ZA" sz="3600" b="1" dirty="0">
                <a:solidFill>
                  <a:srgbClr val="8CE614"/>
                </a:solidFill>
              </a:rPr>
              <a:t>voting process easier</a:t>
            </a:r>
            <a:r>
              <a:rPr lang="en-ZA" sz="3600" dirty="0"/>
              <a:t> for voters?</a:t>
            </a:r>
          </a:p>
          <a:p>
            <a:pPr lvl="0" fontAlgn="base"/>
            <a:r>
              <a:rPr lang="en-ZA" sz="3600" dirty="0"/>
              <a:t>How does the IEC </a:t>
            </a:r>
            <a:r>
              <a:rPr lang="en-ZA" sz="3600" b="1" dirty="0">
                <a:solidFill>
                  <a:srgbClr val="767DC0"/>
                </a:solidFill>
              </a:rPr>
              <a:t>handle complaints</a:t>
            </a:r>
            <a:r>
              <a:rPr lang="en-ZA" sz="3600" dirty="0"/>
              <a:t>?</a:t>
            </a:r>
          </a:p>
          <a:p>
            <a:pPr marL="0" lvl="0" indent="0" fontAlgn="base">
              <a:buNone/>
            </a:pPr>
            <a:endParaRPr lang="en-Z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6063" y="3522857"/>
            <a:ext cx="3291682" cy="26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13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13.3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368721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</a:t>
            </a:r>
            <a:r>
              <a:rPr lang="en-ZA" dirty="0" smtClean="0"/>
              <a:t>unit by completing Learning </a:t>
            </a:r>
            <a:r>
              <a:rPr lang="en-ZA" dirty="0"/>
              <a:t>activity </a:t>
            </a:r>
            <a:r>
              <a:rPr lang="en-ZA" dirty="0" smtClean="0"/>
              <a:t>13.3 </a:t>
            </a:r>
            <a:r>
              <a:rPr lang="en-ZA" dirty="0"/>
              <a:t>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6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5480"/>
            <a:ext cx="8404412" cy="1019331"/>
          </a:xfrm>
        </p:spPr>
        <p:txBody>
          <a:bodyPr>
            <a:noAutofit/>
          </a:bodyPr>
          <a:lstStyle/>
          <a:p>
            <a:pPr algn="ctr" fontAlgn="base"/>
            <a:r>
              <a:rPr lang="en-ZA" dirty="0" smtClean="0"/>
              <a:t>Good voter behaviour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8" y="2282650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13.4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7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+mn-lt"/>
              </a:rPr>
              <a:t>Good voter behaviour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before </a:t>
            </a:r>
            <a:r>
              <a:rPr lang="en-ZA" b="1" dirty="0">
                <a:latin typeface="+mn-lt"/>
              </a:rPr>
              <a:t>the election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28749"/>
            <a:ext cx="4262437" cy="4614863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Check that you  </a:t>
            </a:r>
            <a:r>
              <a:rPr lang="en-ZA" sz="3600" dirty="0" smtClean="0"/>
              <a:t>   are </a:t>
            </a:r>
            <a:r>
              <a:rPr lang="en-ZA" sz="3600" b="1" dirty="0">
                <a:solidFill>
                  <a:srgbClr val="767DC0"/>
                </a:solidFill>
              </a:rPr>
              <a:t>registered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Know </a:t>
            </a:r>
            <a:r>
              <a:rPr lang="en-ZA" sz="3600" b="1" dirty="0">
                <a:solidFill>
                  <a:srgbClr val="8CE614"/>
                </a:solidFill>
              </a:rPr>
              <a:t>where you are voting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8CE614"/>
                </a:solidFill>
              </a:rPr>
              <a:t>how </a:t>
            </a:r>
            <a:r>
              <a:rPr lang="en-ZA" sz="3600" b="1" dirty="0" smtClean="0">
                <a:solidFill>
                  <a:srgbClr val="8CE614"/>
                </a:solidFill>
              </a:rPr>
              <a:t>you’ll </a:t>
            </a:r>
            <a:r>
              <a:rPr lang="en-ZA" sz="3600" b="1" dirty="0">
                <a:solidFill>
                  <a:srgbClr val="8CE614"/>
                </a:solidFill>
              </a:rPr>
              <a:t>get there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Research </a:t>
            </a:r>
            <a:r>
              <a:rPr lang="en-ZA" sz="3600" b="1" dirty="0" smtClean="0">
                <a:solidFill>
                  <a:srgbClr val="767DC0"/>
                </a:solidFill>
              </a:rPr>
              <a:t>different candidates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767DC0"/>
                </a:solidFill>
              </a:rPr>
              <a:t>what they stand for</a:t>
            </a:r>
            <a:r>
              <a:rPr lang="en-ZA" sz="3600" dirty="0" smtClean="0"/>
              <a:t>.</a:t>
            </a:r>
            <a:endParaRPr lang="en-ZA" sz="3600" dirty="0"/>
          </a:p>
          <a:p>
            <a:pPr marL="0" lvl="0" indent="0" fontAlgn="base">
              <a:buNone/>
            </a:pPr>
            <a:endParaRPr lang="en-Z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368" y="1597333"/>
            <a:ext cx="2857500" cy="42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+mn-lt"/>
              </a:rPr>
              <a:t>Good voter behaviour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during the </a:t>
            </a:r>
            <a:r>
              <a:rPr lang="en-ZA" b="1" dirty="0">
                <a:latin typeface="+mn-lt"/>
              </a:rPr>
              <a:t>election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71587"/>
            <a:ext cx="4148137" cy="5014914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Respect those </a:t>
            </a:r>
            <a:r>
              <a:rPr lang="en-ZA" sz="3600" dirty="0" smtClean="0"/>
              <a:t>          </a:t>
            </a:r>
            <a:r>
              <a:rPr lang="en-ZA" sz="3600" b="1" dirty="0" smtClean="0">
                <a:solidFill>
                  <a:srgbClr val="8CE614"/>
                </a:solidFill>
              </a:rPr>
              <a:t>in </a:t>
            </a:r>
            <a:r>
              <a:rPr lang="en-ZA" sz="3600" b="1" dirty="0">
                <a:solidFill>
                  <a:srgbClr val="8CE614"/>
                </a:solidFill>
              </a:rPr>
              <a:t>authority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Respect </a:t>
            </a:r>
            <a:r>
              <a:rPr lang="en-ZA" sz="3600" b="1" dirty="0">
                <a:solidFill>
                  <a:srgbClr val="767DC0"/>
                </a:solidFill>
              </a:rPr>
              <a:t>other voters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767DC0"/>
                </a:solidFill>
              </a:rPr>
              <a:t>public property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Do not </a:t>
            </a:r>
            <a:r>
              <a:rPr lang="en-ZA" sz="3600" b="1" dirty="0">
                <a:solidFill>
                  <a:srgbClr val="FF0000"/>
                </a:solidFill>
              </a:rPr>
              <a:t>intimidate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Vote </a:t>
            </a:r>
            <a:r>
              <a:rPr lang="en-ZA" sz="3600" b="1" dirty="0">
                <a:solidFill>
                  <a:srgbClr val="8CE614"/>
                </a:solidFill>
              </a:rPr>
              <a:t>wisely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Don’t spoil your </a:t>
            </a:r>
            <a:r>
              <a:rPr lang="en-ZA" sz="3600" b="1" dirty="0">
                <a:solidFill>
                  <a:srgbClr val="767DC0"/>
                </a:solidFill>
              </a:rPr>
              <a:t>ballot paper</a:t>
            </a:r>
            <a:r>
              <a:rPr lang="en-ZA" sz="3600" dirty="0"/>
              <a:t>. </a:t>
            </a:r>
          </a:p>
          <a:p>
            <a:pPr marL="0" lvl="0" indent="0" fontAlgn="base">
              <a:buNone/>
            </a:pP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7612" y="1640196"/>
            <a:ext cx="2857500" cy="42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0E845-C2E6-4E8B-B558-09C7DD10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44" y="514657"/>
            <a:ext cx="7905750" cy="720724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Think about </a:t>
            </a:r>
            <a:r>
              <a:rPr lang="en-ZA" b="1" dirty="0" smtClean="0">
                <a:latin typeface="+mn-lt"/>
              </a:rPr>
              <a:t>it…</a:t>
            </a:r>
            <a:endParaRPr lang="en-ZA" b="1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4B573C04-D446-4472-B8E6-C64F8674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95" y="1520201"/>
            <a:ext cx="7782594" cy="1851649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Does </a:t>
            </a:r>
            <a:r>
              <a:rPr lang="en-ZA" sz="3600" dirty="0"/>
              <a:t>your </a:t>
            </a:r>
            <a:r>
              <a:rPr lang="en-ZA" sz="3600" b="1" dirty="0">
                <a:solidFill>
                  <a:srgbClr val="767DC0"/>
                </a:solidFill>
              </a:rPr>
              <a:t>one small vote </a:t>
            </a:r>
            <a:r>
              <a:rPr lang="en-ZA" sz="3600" dirty="0"/>
              <a:t>matter?</a:t>
            </a:r>
          </a:p>
          <a:p>
            <a:pPr lvl="0" fontAlgn="base"/>
            <a:r>
              <a:rPr lang="en-ZA" sz="3600" dirty="0" smtClean="0"/>
              <a:t>What </a:t>
            </a:r>
            <a:r>
              <a:rPr lang="en-ZA" sz="3600" dirty="0"/>
              <a:t>is the </a:t>
            </a:r>
            <a:r>
              <a:rPr lang="en-ZA" sz="3600" b="1" dirty="0">
                <a:solidFill>
                  <a:srgbClr val="8CE614"/>
                </a:solidFill>
              </a:rPr>
              <a:t>role of the IEC </a:t>
            </a:r>
            <a:r>
              <a:rPr lang="en-ZA" sz="3600" dirty="0"/>
              <a:t>in elections?</a:t>
            </a:r>
          </a:p>
          <a:p>
            <a:pPr lvl="0" fontAlgn="base"/>
            <a:r>
              <a:rPr lang="en-ZA" sz="3600" dirty="0" smtClean="0"/>
              <a:t>What </a:t>
            </a:r>
            <a:r>
              <a:rPr lang="en-ZA" sz="3600" dirty="0"/>
              <a:t>does </a:t>
            </a:r>
            <a:r>
              <a:rPr lang="en-ZA" sz="3600" dirty="0" smtClean="0"/>
              <a:t>‘democracy’ </a:t>
            </a:r>
            <a:r>
              <a:rPr lang="en-ZA" sz="3600" b="1" dirty="0">
                <a:solidFill>
                  <a:srgbClr val="767DC0"/>
                </a:solidFill>
              </a:rPr>
              <a:t>really mean</a:t>
            </a:r>
            <a:r>
              <a:rPr lang="en-ZA" sz="3600" dirty="0"/>
              <a:t>?</a:t>
            </a:r>
          </a:p>
        </p:txBody>
      </p:sp>
      <p:pic>
        <p:nvPicPr>
          <p:cNvPr id="5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8" y="229835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93" y="229836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/>
          <a:stretch/>
        </p:blipFill>
        <p:spPr>
          <a:xfrm>
            <a:off x="2082926" y="3529264"/>
            <a:ext cx="4319585" cy="26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+mn-lt"/>
              </a:rPr>
              <a:t>Good voter behaviour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after the </a:t>
            </a:r>
            <a:r>
              <a:rPr lang="en-ZA" b="1" dirty="0">
                <a:latin typeface="+mn-lt"/>
              </a:rPr>
              <a:t>election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43038"/>
            <a:ext cx="7905750" cy="3986213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Report any </a:t>
            </a:r>
            <a:r>
              <a:rPr lang="en-ZA" sz="3600" b="1" dirty="0">
                <a:solidFill>
                  <a:srgbClr val="FF0000"/>
                </a:solidFill>
              </a:rPr>
              <a:t>irregularities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Complete a form </a:t>
            </a:r>
            <a:r>
              <a:rPr lang="en-ZA" sz="3600" b="1" dirty="0">
                <a:solidFill>
                  <a:srgbClr val="8CE614"/>
                </a:solidFill>
              </a:rPr>
              <a:t>if you see</a:t>
            </a:r>
            <a:r>
              <a:rPr lang="en-ZA" sz="3600" dirty="0"/>
              <a:t>:</a:t>
            </a: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Anyone being </a:t>
            </a:r>
            <a:r>
              <a:rPr lang="en-ZA" sz="3200" b="1" dirty="0" smtClean="0">
                <a:solidFill>
                  <a:srgbClr val="FF0000"/>
                </a:solidFill>
              </a:rPr>
              <a:t>intimidated</a:t>
            </a:r>
            <a:r>
              <a:rPr lang="en-ZA" sz="3200" dirty="0" smtClean="0"/>
              <a:t> or </a:t>
            </a:r>
            <a:r>
              <a:rPr lang="en-ZA" sz="3200" b="1" dirty="0">
                <a:solidFill>
                  <a:srgbClr val="FF0000"/>
                </a:solidFill>
              </a:rPr>
              <a:t>bribed</a:t>
            </a:r>
            <a:r>
              <a:rPr lang="en-ZA" sz="3200" dirty="0"/>
              <a:t>.</a:t>
            </a: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Anyone receiving </a:t>
            </a:r>
            <a:r>
              <a:rPr lang="en-ZA" sz="3200" b="1" dirty="0">
                <a:solidFill>
                  <a:srgbClr val="767DC0"/>
                </a:solidFill>
              </a:rPr>
              <a:t>too many ballot papers</a:t>
            </a:r>
            <a:r>
              <a:rPr lang="en-ZA" sz="3200" dirty="0"/>
              <a:t>.</a:t>
            </a:r>
          </a:p>
          <a:p>
            <a:pPr lvl="0" fontAlgn="base"/>
            <a:r>
              <a:rPr lang="en-ZA" sz="3600" dirty="0"/>
              <a:t>Don’t tamper </a:t>
            </a:r>
            <a:r>
              <a:rPr lang="en-ZA" sz="3600" dirty="0" smtClean="0"/>
              <a:t>with any </a:t>
            </a:r>
            <a:r>
              <a:rPr lang="en-ZA" sz="3600" b="1" dirty="0" smtClean="0">
                <a:solidFill>
                  <a:srgbClr val="8CE614"/>
                </a:solidFill>
              </a:rPr>
              <a:t>voting </a:t>
            </a:r>
            <a:r>
              <a:rPr lang="en-ZA" sz="3600" b="1" dirty="0">
                <a:solidFill>
                  <a:srgbClr val="8CE614"/>
                </a:solidFill>
              </a:rPr>
              <a:t>boxes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Don’t be a sore loser if </a:t>
            </a:r>
            <a:r>
              <a:rPr lang="en-ZA" sz="3600" dirty="0" smtClean="0"/>
              <a:t>your </a:t>
            </a:r>
            <a:r>
              <a:rPr lang="en-ZA" sz="3600" dirty="0"/>
              <a:t>candidate </a:t>
            </a:r>
            <a:r>
              <a:rPr lang="en-ZA" sz="3600" b="1" dirty="0">
                <a:solidFill>
                  <a:srgbClr val="767DC0"/>
                </a:solidFill>
              </a:rPr>
              <a:t>doesn’t win</a:t>
            </a:r>
            <a:r>
              <a:rPr lang="en-ZA" sz="3600" dirty="0"/>
              <a:t>.</a:t>
            </a:r>
          </a:p>
          <a:p>
            <a:pPr marL="0" lvl="0" indent="0" fontAlgn="base">
              <a:buNone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616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13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13.4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368721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unit – and start preparing for your project – by </a:t>
            </a:r>
            <a:r>
              <a:rPr lang="en-ZA" dirty="0" smtClean="0"/>
              <a:t>completing Learning </a:t>
            </a:r>
            <a:r>
              <a:rPr lang="en-ZA" dirty="0"/>
              <a:t>activity 13.4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6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35B2DD1-76A8-4516-AE98-B5866C90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3" y="4899929"/>
            <a:ext cx="7910513" cy="499973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Portfolio task 5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458409-ED5D-43B5-A861-E3633539FA5D}"/>
              </a:ext>
            </a:extLst>
          </p:cNvPr>
          <p:cNvSpPr txBox="1"/>
          <p:nvPr/>
        </p:nvSpPr>
        <p:spPr>
          <a:xfrm>
            <a:off x="385763" y="5399902"/>
            <a:ext cx="745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Complete </a:t>
            </a:r>
            <a:r>
              <a:rPr lang="en-ZA" dirty="0"/>
              <a:t>Portfolio </a:t>
            </a:r>
            <a:r>
              <a:rPr lang="en-ZA" dirty="0" smtClean="0"/>
              <a:t>task </a:t>
            </a:r>
            <a:r>
              <a:rPr lang="en-ZA" dirty="0"/>
              <a:t>5 in your </a:t>
            </a:r>
            <a:r>
              <a:rPr lang="en-ZA" i="1" dirty="0"/>
              <a:t>Student’s Book</a:t>
            </a:r>
            <a:r>
              <a:rPr lang="en-ZA" dirty="0"/>
              <a:t>. This </a:t>
            </a:r>
            <a:r>
              <a:rPr lang="en-ZA" dirty="0" smtClean="0"/>
              <a:t>is a formal assessment.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883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5942"/>
            <a:ext cx="8401050" cy="1885949"/>
          </a:xfrm>
        </p:spPr>
        <p:txBody>
          <a:bodyPr>
            <a:noAutofit/>
          </a:bodyPr>
          <a:lstStyle/>
          <a:p>
            <a:pPr algn="ctr" fontAlgn="base"/>
            <a:r>
              <a:rPr lang="en-ZA" dirty="0"/>
              <a:t>The importance of voting in an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68" y="2044680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13.1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1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2039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What is voting? 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26231"/>
            <a:ext cx="7998618" cy="370066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Formal process to </a:t>
            </a:r>
            <a:r>
              <a:rPr lang="en-ZA" sz="3600" b="1" dirty="0">
                <a:solidFill>
                  <a:srgbClr val="767DC0"/>
                </a:solidFill>
              </a:rPr>
              <a:t>choose between two or more candidates</a:t>
            </a:r>
            <a:r>
              <a:rPr lang="en-ZA" sz="3600" b="1" dirty="0"/>
              <a:t> </a:t>
            </a:r>
            <a:r>
              <a:rPr lang="en-ZA" sz="3600" dirty="0"/>
              <a:t>to fill a position.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 smtClean="0"/>
              <a:t>You can vote:</a:t>
            </a:r>
            <a:endParaRPr lang="en-ZA" sz="36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 smtClean="0"/>
              <a:t>By a </a:t>
            </a:r>
            <a:r>
              <a:rPr lang="en-ZA" sz="3200" b="1" dirty="0" smtClean="0">
                <a:solidFill>
                  <a:srgbClr val="8CE614"/>
                </a:solidFill>
              </a:rPr>
              <a:t>show </a:t>
            </a:r>
            <a:r>
              <a:rPr lang="en-ZA" sz="3200" b="1" dirty="0">
                <a:solidFill>
                  <a:srgbClr val="8CE614"/>
                </a:solidFill>
              </a:rPr>
              <a:t>of </a:t>
            </a:r>
            <a:r>
              <a:rPr lang="en-ZA" sz="3200" b="1" dirty="0" smtClean="0">
                <a:solidFill>
                  <a:srgbClr val="8CE614"/>
                </a:solidFill>
              </a:rPr>
              <a:t>hands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 smtClean="0"/>
              <a:t>On a </a:t>
            </a:r>
            <a:r>
              <a:rPr lang="en-ZA" sz="3200" b="1" dirty="0">
                <a:solidFill>
                  <a:srgbClr val="767DC0"/>
                </a:solidFill>
              </a:rPr>
              <a:t>b</a:t>
            </a:r>
            <a:r>
              <a:rPr lang="en-ZA" sz="3200" b="1" dirty="0" smtClean="0">
                <a:solidFill>
                  <a:srgbClr val="767DC0"/>
                </a:solidFill>
              </a:rPr>
              <a:t>allot paper</a:t>
            </a:r>
            <a:endParaRPr lang="en-ZA" sz="3200" b="1" dirty="0">
              <a:solidFill>
                <a:srgbClr val="767DC0"/>
              </a:solidFill>
            </a:endParaRP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 smtClean="0">
                <a:solidFill>
                  <a:srgbClr val="8CE614"/>
                </a:solidFill>
              </a:rPr>
              <a:t>Electronically</a:t>
            </a:r>
            <a:r>
              <a:rPr lang="en-ZA" sz="3200" dirty="0" smtClean="0"/>
              <a:t>. </a:t>
            </a:r>
            <a:endParaRPr lang="en-ZA" sz="3200" dirty="0"/>
          </a:p>
          <a:p>
            <a:pPr lvl="0" fontAlgn="base">
              <a:buClr>
                <a:schemeClr val="tx1"/>
              </a:buClr>
            </a:pPr>
            <a:r>
              <a:rPr lang="en-ZA" sz="3600" dirty="0" smtClean="0"/>
              <a:t>The candidate with the </a:t>
            </a:r>
            <a:r>
              <a:rPr lang="en-ZA" sz="3600" b="1" dirty="0">
                <a:solidFill>
                  <a:srgbClr val="767DC0"/>
                </a:solidFill>
              </a:rPr>
              <a:t>most votes wins</a:t>
            </a:r>
            <a:r>
              <a:rPr lang="en-ZA" sz="3600" dirty="0"/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10276" y="2257426"/>
            <a:ext cx="2090737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4582" y="2009594"/>
            <a:ext cx="5182193" cy="2590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Refer to </a:t>
            </a:r>
            <a:r>
              <a:rPr lang="en-US" sz="3600" b="1" dirty="0" smtClean="0">
                <a:solidFill>
                  <a:srgbClr val="8CE614"/>
                </a:solidFill>
              </a:rPr>
              <a:t>Table</a:t>
            </a:r>
            <a:r>
              <a:rPr lang="en-US" sz="3600" b="1" dirty="0">
                <a:solidFill>
                  <a:srgbClr val="8CE614"/>
                </a:solidFill>
              </a:rPr>
              <a:t> </a:t>
            </a:r>
            <a:r>
              <a:rPr lang="en-US" sz="3600" b="1" dirty="0" smtClean="0">
                <a:solidFill>
                  <a:srgbClr val="8CE614"/>
                </a:solidFill>
              </a:rPr>
              <a:t>13.1 </a:t>
            </a:r>
            <a:r>
              <a:rPr lang="en-US" sz="3600" b="1" dirty="0">
                <a:solidFill>
                  <a:srgbClr val="8CE614"/>
                </a:solidFill>
              </a:rPr>
              <a:t> </a:t>
            </a:r>
            <a:r>
              <a:rPr lang="en-US" sz="3600" b="1" dirty="0" smtClean="0">
                <a:solidFill>
                  <a:srgbClr val="8CE614"/>
                </a:solidFill>
              </a:rPr>
              <a:t>          </a:t>
            </a:r>
            <a:r>
              <a:rPr lang="en-US" sz="3600" dirty="0" smtClean="0"/>
              <a:t>in your </a:t>
            </a:r>
            <a:r>
              <a:rPr lang="en-US" sz="3600" i="1" dirty="0"/>
              <a:t>Student’s Book</a:t>
            </a:r>
            <a:r>
              <a:rPr lang="en-US" sz="3600" dirty="0"/>
              <a:t> </a:t>
            </a:r>
            <a:r>
              <a:rPr lang="en-US" sz="3600" dirty="0" smtClean="0"/>
              <a:t>       for the </a:t>
            </a:r>
            <a:r>
              <a:rPr lang="en-ZA" sz="3600" dirty="0"/>
              <a:t>c</a:t>
            </a:r>
            <a:r>
              <a:rPr lang="en-ZA" sz="3600" dirty="0" smtClean="0"/>
              <a:t>haracteristics      of </a:t>
            </a:r>
            <a:r>
              <a:rPr lang="en-ZA" sz="3600" dirty="0"/>
              <a:t>different kinds </a:t>
            </a:r>
            <a:r>
              <a:rPr lang="en-ZA" sz="3600" dirty="0" smtClean="0"/>
              <a:t>              of elections.</a:t>
            </a:r>
            <a:endParaRPr lang="en-ZA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>
            <a:normAutofit/>
          </a:bodyPr>
          <a:lstStyle/>
          <a:p>
            <a:pPr algn="ctr"/>
            <a:r>
              <a:rPr lang="en-ZA" dirty="0">
                <a:latin typeface="+mn-lt"/>
              </a:rPr>
              <a:t>Different kinds of elections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847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The importance of voting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52" y="1100138"/>
            <a:ext cx="7701899" cy="2143125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Become </a:t>
            </a:r>
            <a:r>
              <a:rPr lang="en-ZA" sz="3600" b="1" dirty="0">
                <a:solidFill>
                  <a:srgbClr val="8CE614"/>
                </a:solidFill>
              </a:rPr>
              <a:t>informed</a:t>
            </a:r>
            <a:r>
              <a:rPr lang="en-ZA" sz="3600" dirty="0"/>
              <a:t>.</a:t>
            </a:r>
          </a:p>
          <a:p>
            <a:pPr fontAlgn="base"/>
            <a:r>
              <a:rPr lang="en-ZA" sz="3600" dirty="0"/>
              <a:t>Exercise </a:t>
            </a:r>
            <a:r>
              <a:rPr lang="en-ZA" sz="3600" b="1" dirty="0">
                <a:solidFill>
                  <a:srgbClr val="767DC0"/>
                </a:solidFill>
              </a:rPr>
              <a:t>your rights</a:t>
            </a:r>
            <a:r>
              <a:rPr lang="en-ZA" sz="3600" dirty="0"/>
              <a:t>. </a:t>
            </a:r>
          </a:p>
          <a:p>
            <a:pPr fontAlgn="base"/>
            <a:r>
              <a:rPr lang="en-ZA" sz="3600" dirty="0"/>
              <a:t>Exert a </a:t>
            </a:r>
            <a:r>
              <a:rPr lang="en-ZA" sz="3600" b="1" dirty="0">
                <a:solidFill>
                  <a:srgbClr val="8CE614"/>
                </a:solidFill>
              </a:rPr>
              <a:t>positive influence</a:t>
            </a:r>
            <a:r>
              <a:rPr lang="en-ZA" sz="3600" dirty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07740" y="2928939"/>
            <a:ext cx="2461779" cy="2429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6306" y="53863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13.2: The outcome of an election will affect your own circumstances in several ways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The importance of voting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52" y="1100138"/>
            <a:ext cx="7701899" cy="261461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See the </a:t>
            </a:r>
            <a:r>
              <a:rPr lang="en-ZA" sz="3600" b="1" dirty="0">
                <a:solidFill>
                  <a:srgbClr val="767DC0"/>
                </a:solidFill>
              </a:rPr>
              <a:t>true state of the nation</a:t>
            </a:r>
            <a:r>
              <a:rPr lang="en-ZA" sz="3600" dirty="0"/>
              <a:t>. 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Make </a:t>
            </a:r>
            <a:r>
              <a:rPr lang="en-ZA" sz="3600" b="1" dirty="0">
                <a:solidFill>
                  <a:srgbClr val="8CE614"/>
                </a:solidFill>
              </a:rPr>
              <a:t>every vote count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Voting is </a:t>
            </a:r>
            <a:r>
              <a:rPr lang="en-ZA" sz="3600" b="1" dirty="0">
                <a:solidFill>
                  <a:srgbClr val="767DC0"/>
                </a:solidFill>
              </a:rPr>
              <a:t>taking action</a:t>
            </a:r>
            <a:r>
              <a:rPr lang="en-ZA" sz="3600" dirty="0"/>
              <a:t>. </a:t>
            </a: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Have a say </a:t>
            </a:r>
            <a:r>
              <a:rPr lang="en-ZA" sz="3600" dirty="0"/>
              <a:t>in matters.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955132" y="3714750"/>
            <a:ext cx="2757488" cy="21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8588"/>
            <a:ext cx="7905750" cy="97155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The importance of voting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52" y="1100138"/>
            <a:ext cx="7701899" cy="2986088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Support </a:t>
            </a:r>
            <a:r>
              <a:rPr lang="en-ZA" sz="3600" b="1" dirty="0">
                <a:solidFill>
                  <a:srgbClr val="8CE614"/>
                </a:solidFill>
              </a:rPr>
              <a:t>honest policymakers</a:t>
            </a:r>
            <a:r>
              <a:rPr lang="en-ZA" sz="3600" dirty="0"/>
              <a:t>, </a:t>
            </a:r>
            <a:r>
              <a:rPr lang="en-ZA" sz="3600" dirty="0" smtClean="0"/>
              <a:t>       </a:t>
            </a:r>
            <a:r>
              <a:rPr lang="en-ZA" sz="3600" b="1" dirty="0" smtClean="0">
                <a:solidFill>
                  <a:srgbClr val="8CE614"/>
                </a:solidFill>
              </a:rPr>
              <a:t>hard </a:t>
            </a:r>
            <a:r>
              <a:rPr lang="en-ZA" sz="3600" b="1" dirty="0">
                <a:solidFill>
                  <a:srgbClr val="8CE614"/>
                </a:solidFill>
              </a:rPr>
              <a:t>workers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8CE614"/>
                </a:solidFill>
              </a:rPr>
              <a:t>visionaries</a:t>
            </a:r>
            <a:r>
              <a:rPr lang="en-ZA" sz="3600" dirty="0"/>
              <a:t>. </a:t>
            </a:r>
          </a:p>
          <a:p>
            <a:pPr fontAlgn="base"/>
            <a:r>
              <a:rPr lang="en-ZA" sz="3600" dirty="0"/>
              <a:t>Keep a check on </a:t>
            </a:r>
            <a:r>
              <a:rPr lang="en-ZA" sz="3600" b="1" dirty="0">
                <a:solidFill>
                  <a:srgbClr val="767DC0"/>
                </a:solidFill>
              </a:rPr>
              <a:t>responsibilities</a:t>
            </a:r>
            <a:r>
              <a:rPr lang="en-ZA" sz="3600" dirty="0"/>
              <a:t>.</a:t>
            </a:r>
          </a:p>
          <a:p>
            <a:pPr fontAlgn="base"/>
            <a:r>
              <a:rPr lang="en-ZA" sz="3600" dirty="0"/>
              <a:t>Help </a:t>
            </a:r>
            <a:r>
              <a:rPr lang="en-ZA" sz="3600" b="1" dirty="0">
                <a:solidFill>
                  <a:srgbClr val="8CE614"/>
                </a:solidFill>
              </a:rPr>
              <a:t>shape the future</a:t>
            </a:r>
            <a:r>
              <a:rPr lang="en-ZA" sz="3600" dirty="0"/>
              <a:t>.</a:t>
            </a:r>
          </a:p>
          <a:p>
            <a:pPr fontAlgn="base"/>
            <a:r>
              <a:rPr lang="en-ZA" sz="3600" dirty="0"/>
              <a:t>Consider the </a:t>
            </a:r>
            <a:r>
              <a:rPr lang="en-ZA" sz="3600" b="1" dirty="0">
                <a:solidFill>
                  <a:srgbClr val="767DC0"/>
                </a:solidFill>
              </a:rPr>
              <a:t>alternatives</a:t>
            </a:r>
            <a:r>
              <a:rPr lang="en-ZA" sz="36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22" y="4086226"/>
            <a:ext cx="2428757" cy="21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resentation2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12448</TotalTime>
  <Words>962</Words>
  <Application>Microsoft Office PowerPoint</Application>
  <PresentationFormat>On-screen Show (4:3)</PresentationFormat>
  <Paragraphs>137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1_Presentation2</vt:lpstr>
      <vt:lpstr>Presentation2</vt:lpstr>
      <vt:lpstr>2_Presentation2</vt:lpstr>
      <vt:lpstr>3_Presentation2</vt:lpstr>
      <vt:lpstr>Life Orientation: Life Skills</vt:lpstr>
      <vt:lpstr>Describe  the voting procedure</vt:lpstr>
      <vt:lpstr>Think about it…</vt:lpstr>
      <vt:lpstr>The importance of voting in an election</vt:lpstr>
      <vt:lpstr>What is voting? </vt:lpstr>
      <vt:lpstr>Different kinds of elections</vt:lpstr>
      <vt:lpstr>The importance of voting</vt:lpstr>
      <vt:lpstr>The importance of voting</vt:lpstr>
      <vt:lpstr>The importance of voting</vt:lpstr>
      <vt:lpstr>PowerPoint Presentation</vt:lpstr>
      <vt:lpstr>The voting  &amp; election process</vt:lpstr>
      <vt:lpstr>Who can vote in an election?</vt:lpstr>
      <vt:lpstr>Documents required to vote</vt:lpstr>
      <vt:lpstr>How do you register as a voter?</vt:lpstr>
      <vt:lpstr>How do you register as a voter?</vt:lpstr>
      <vt:lpstr>Procedure at election stations</vt:lpstr>
      <vt:lpstr>Procedure at election stations</vt:lpstr>
      <vt:lpstr>How the votes are used</vt:lpstr>
      <vt:lpstr>How the votes are used</vt:lpstr>
      <vt:lpstr>PowerPoint Presentation</vt:lpstr>
      <vt:lpstr>The role of the  IEC in elections</vt:lpstr>
      <vt:lpstr>What is the IEC?</vt:lpstr>
      <vt:lpstr>What is the role of the IEC?</vt:lpstr>
      <vt:lpstr>Critical analysis of the IEC</vt:lpstr>
      <vt:lpstr>Critical analysis of the IEC</vt:lpstr>
      <vt:lpstr>PowerPoint Presentation</vt:lpstr>
      <vt:lpstr>Good voter behaviour</vt:lpstr>
      <vt:lpstr>Good voter behaviour  before the election</vt:lpstr>
      <vt:lpstr>Good voter behaviour  during the election</vt:lpstr>
      <vt:lpstr>Good voter behaviour  after the election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 Singh</dc:creator>
  <cp:lastModifiedBy>Intern</cp:lastModifiedBy>
  <cp:revision>669</cp:revision>
  <dcterms:created xsi:type="dcterms:W3CDTF">2017-08-15T07:49:10Z</dcterms:created>
  <dcterms:modified xsi:type="dcterms:W3CDTF">2018-01-17T06:20:45Z</dcterms:modified>
</cp:coreProperties>
</file>