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</p:sldMasterIdLst>
  <p:notesMasterIdLst>
    <p:notesMasterId r:id="rId34"/>
  </p:notesMasterIdLst>
  <p:sldIdLst>
    <p:sldId id="330" r:id="rId4"/>
    <p:sldId id="331" r:id="rId5"/>
    <p:sldId id="332" r:id="rId6"/>
    <p:sldId id="333" r:id="rId7"/>
    <p:sldId id="295" r:id="rId8"/>
    <p:sldId id="411" r:id="rId9"/>
    <p:sldId id="464" r:id="rId10"/>
    <p:sldId id="465" r:id="rId11"/>
    <p:sldId id="481" r:id="rId12"/>
    <p:sldId id="482" r:id="rId13"/>
    <p:sldId id="484" r:id="rId14"/>
    <p:sldId id="483" r:id="rId15"/>
    <p:sldId id="485" r:id="rId16"/>
    <p:sldId id="486" r:id="rId17"/>
    <p:sldId id="334" r:id="rId18"/>
    <p:sldId id="396" r:id="rId19"/>
    <p:sldId id="466" r:id="rId20"/>
    <p:sldId id="487" r:id="rId21"/>
    <p:sldId id="488" r:id="rId22"/>
    <p:sldId id="489" r:id="rId23"/>
    <p:sldId id="490" r:id="rId24"/>
    <p:sldId id="491" r:id="rId25"/>
    <p:sldId id="445" r:id="rId26"/>
    <p:sldId id="492" r:id="rId27"/>
    <p:sldId id="493" r:id="rId28"/>
    <p:sldId id="494" r:id="rId29"/>
    <p:sldId id="495" r:id="rId30"/>
    <p:sldId id="446" r:id="rId31"/>
    <p:sldId id="34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60" clrIdx="0">
    <p:extLst/>
  </p:cmAuthor>
  <p:cmAuthor id="2" name="Janet Bartlet" initials="JB" lastIdx="1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614"/>
    <a:srgbClr val="767DC0"/>
    <a:srgbClr val="9A73FD"/>
    <a:srgbClr val="D3E856"/>
    <a:srgbClr val="9EA2F4"/>
    <a:srgbClr val="4A3D9B"/>
    <a:srgbClr val="F2FAC2"/>
    <a:srgbClr val="9FBFF3"/>
    <a:srgbClr val="B7E37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2018/02/07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96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0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21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9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" y="574335"/>
            <a:ext cx="3754328" cy="525964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767D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rgbClr val="8CE614"/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89167"/>
            <a:ext cx="2127244" cy="298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89167"/>
            <a:ext cx="2127244" cy="29801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6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1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5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705"/>
          <a:stretch/>
        </p:blipFill>
        <p:spPr>
          <a:xfrm>
            <a:off x="3053679" y="204960"/>
            <a:ext cx="1926933" cy="2753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1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5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8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87329"/>
            <a:ext cx="2819896" cy="395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81076"/>
            <a:ext cx="2690973" cy="376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" y="1584161"/>
            <a:ext cx="2326565" cy="3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68793"/>
            <a:ext cx="720000" cy="64901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68793"/>
            <a:ext cx="720000" cy="64901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19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68987"/>
            <a:ext cx="720000" cy="64901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82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</a:t>
            </a:r>
            <a:r>
              <a:rPr lang="en-GB" dirty="0" smtClean="0">
                <a:solidFill>
                  <a:srgbClr val="9A73FD"/>
                </a:solidFill>
              </a:rPr>
              <a:t>3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1"/>
            <a:ext cx="8248650" cy="5148537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8CE614"/>
                </a:solidFill>
              </a:rPr>
              <a:t>Healthcare</a:t>
            </a:r>
          </a:p>
          <a:p>
            <a:pPr lvl="0" fontAlgn="base"/>
            <a:r>
              <a:rPr lang="en-ZA" sz="3600" dirty="0"/>
              <a:t>Examples: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1 December: </a:t>
            </a:r>
            <a:r>
              <a:rPr lang="en-ZA" sz="3200" b="1" dirty="0" smtClean="0">
                <a:solidFill>
                  <a:srgbClr val="767DC0"/>
                </a:solidFill>
              </a:rPr>
              <a:t>World </a:t>
            </a:r>
            <a:r>
              <a:rPr lang="en-ZA" sz="3200" b="1" dirty="0">
                <a:solidFill>
                  <a:srgbClr val="767DC0"/>
                </a:solidFill>
              </a:rPr>
              <a:t>Aids Day </a:t>
            </a:r>
            <a:endParaRPr lang="en-ZA" sz="3200" b="1" dirty="0" smtClean="0">
              <a:solidFill>
                <a:srgbClr val="767DC0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Campaign: </a:t>
            </a:r>
            <a:r>
              <a:rPr lang="en-ZA" sz="3200" b="1" dirty="0" smtClean="0">
                <a:solidFill>
                  <a:srgbClr val="8CE614"/>
                </a:solidFill>
              </a:rPr>
              <a:t>Polio &amp; </a:t>
            </a:r>
            <a:r>
              <a:rPr lang="en-ZA" sz="3200" b="1" dirty="0">
                <a:solidFill>
                  <a:srgbClr val="8CE614"/>
                </a:solidFill>
              </a:rPr>
              <a:t>Measles </a:t>
            </a:r>
            <a:r>
              <a:rPr lang="en-ZA" sz="3200" b="1" dirty="0" smtClean="0">
                <a:solidFill>
                  <a:srgbClr val="8CE614"/>
                </a:solidFill>
              </a:rPr>
              <a:t>Immunisation</a:t>
            </a:r>
            <a:r>
              <a:rPr lang="en-ZA" sz="3200" dirty="0" smtClean="0"/>
              <a:t>.</a:t>
            </a:r>
            <a:endParaRPr lang="en-ZA" sz="3200" dirty="0"/>
          </a:p>
          <a:p>
            <a:pPr fontAlgn="base"/>
            <a:r>
              <a:rPr lang="en-ZA" sz="3600" dirty="0"/>
              <a:t>Volunteers can: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Raise </a:t>
            </a:r>
            <a:r>
              <a:rPr lang="en-ZA" sz="3200" b="1" dirty="0" smtClean="0">
                <a:solidFill>
                  <a:srgbClr val="767DC0"/>
                </a:solidFill>
              </a:rPr>
              <a:t>awareness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Give </a:t>
            </a:r>
            <a:r>
              <a:rPr lang="en-ZA" sz="3200" b="1" dirty="0" smtClean="0">
                <a:solidFill>
                  <a:srgbClr val="8CE614"/>
                </a:solidFill>
              </a:rPr>
              <a:t>talks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Organise </a:t>
            </a:r>
            <a:r>
              <a:rPr lang="en-ZA" sz="3200" b="1" dirty="0">
                <a:solidFill>
                  <a:srgbClr val="767DC0"/>
                </a:solidFill>
              </a:rPr>
              <a:t>transport to clinics</a:t>
            </a:r>
            <a:r>
              <a:rPr lang="en-ZA" sz="32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725" y="3579930"/>
            <a:ext cx="2486026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1"/>
            <a:ext cx="8248650" cy="4005537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767DC0"/>
                </a:solidFill>
              </a:rPr>
              <a:t>Savings</a:t>
            </a:r>
          </a:p>
          <a:p>
            <a:pPr lvl="0" fontAlgn="base"/>
            <a:r>
              <a:rPr lang="en-ZA" sz="3600" dirty="0" smtClean="0"/>
              <a:t>The </a:t>
            </a:r>
            <a:r>
              <a:rPr lang="en-ZA" sz="3600" b="1" dirty="0" smtClean="0">
                <a:solidFill>
                  <a:srgbClr val="8CE614"/>
                </a:solidFill>
              </a:rPr>
              <a:t>National </a:t>
            </a:r>
            <a:r>
              <a:rPr lang="en-ZA" sz="3600" b="1" dirty="0">
                <a:solidFill>
                  <a:srgbClr val="8CE614"/>
                </a:solidFill>
              </a:rPr>
              <a:t>Savings Awareness campaign </a:t>
            </a:r>
            <a:r>
              <a:rPr lang="en-ZA" sz="3600" dirty="0"/>
              <a:t>(every July</a:t>
            </a:r>
            <a:r>
              <a:rPr lang="en-ZA" sz="3600" dirty="0" smtClean="0"/>
              <a:t>)</a:t>
            </a:r>
            <a:endParaRPr lang="en-ZA" sz="3600" dirty="0"/>
          </a:p>
          <a:p>
            <a:pPr fontAlgn="base"/>
            <a:r>
              <a:rPr lang="en-ZA" sz="3600" dirty="0" smtClean="0"/>
              <a:t>Volunteers </a:t>
            </a:r>
            <a:r>
              <a:rPr lang="en-ZA" sz="3600" dirty="0"/>
              <a:t>can:</a:t>
            </a:r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/>
              <a:t>Promote </a:t>
            </a:r>
            <a:r>
              <a:rPr lang="en-ZA" sz="3200" dirty="0" smtClean="0"/>
              <a:t>a </a:t>
            </a:r>
            <a:r>
              <a:rPr lang="en-ZA" sz="3200" b="1" dirty="0" smtClean="0">
                <a:solidFill>
                  <a:srgbClr val="767DC0"/>
                </a:solidFill>
              </a:rPr>
              <a:t>culture </a:t>
            </a:r>
            <a:r>
              <a:rPr lang="en-ZA" sz="3200" b="1" dirty="0">
                <a:solidFill>
                  <a:srgbClr val="767DC0"/>
                </a:solidFill>
              </a:rPr>
              <a:t>of </a:t>
            </a:r>
            <a:r>
              <a:rPr lang="en-ZA" sz="3200" b="1" dirty="0" smtClean="0">
                <a:solidFill>
                  <a:srgbClr val="767DC0"/>
                </a:solidFill>
              </a:rPr>
              <a:t>saving</a:t>
            </a:r>
            <a:endParaRPr lang="en-ZA" sz="3200" dirty="0"/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/>
              <a:t>Educate about </a:t>
            </a:r>
            <a:r>
              <a:rPr lang="en-ZA" sz="3200" b="1" dirty="0">
                <a:solidFill>
                  <a:srgbClr val="8CE614"/>
                </a:solidFill>
              </a:rPr>
              <a:t>dangers of </a:t>
            </a:r>
            <a:r>
              <a:rPr lang="en-ZA" sz="3200" b="1" dirty="0" smtClean="0">
                <a:solidFill>
                  <a:srgbClr val="8CE614"/>
                </a:solidFill>
              </a:rPr>
              <a:t>debt</a:t>
            </a:r>
            <a:endParaRPr lang="en-ZA" sz="3200" dirty="0"/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/>
              <a:t>Offer </a:t>
            </a:r>
            <a:r>
              <a:rPr lang="en-ZA" sz="3200" b="1" dirty="0">
                <a:solidFill>
                  <a:srgbClr val="767DC0"/>
                </a:solidFill>
              </a:rPr>
              <a:t>financial literacy classes</a:t>
            </a:r>
            <a:r>
              <a:rPr lang="en-ZA" sz="3200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664" y="3433017"/>
            <a:ext cx="1990249" cy="27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1"/>
            <a:ext cx="8248650" cy="4005537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>
                <a:solidFill>
                  <a:srgbClr val="8CE614"/>
                </a:solidFill>
              </a:rPr>
              <a:t>Anti-substance </a:t>
            </a:r>
            <a:r>
              <a:rPr lang="en-ZA" sz="3600" b="1" dirty="0" smtClean="0">
                <a:solidFill>
                  <a:srgbClr val="8CE614"/>
                </a:solidFill>
              </a:rPr>
              <a:t>abuse</a:t>
            </a:r>
          </a:p>
          <a:p>
            <a:pPr marL="342900" lvl="0" indent="-342900" fontAlgn="base">
              <a:tabLst>
                <a:tab pos="457200" algn="l"/>
              </a:tabLst>
            </a:pPr>
            <a:r>
              <a:rPr lang="en-ZA" sz="3600" dirty="0" smtClean="0"/>
              <a:t>The </a:t>
            </a:r>
            <a:r>
              <a:rPr lang="en-ZA" sz="3600" b="1" dirty="0">
                <a:solidFill>
                  <a:srgbClr val="767DC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National Anti-Substance Abuse </a:t>
            </a:r>
            <a:r>
              <a:rPr lang="en-ZA" sz="3600" b="1" dirty="0" smtClean="0">
                <a:solidFill>
                  <a:srgbClr val="767DC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campaign</a:t>
            </a:r>
            <a:endParaRPr lang="en-ZA" sz="3600" dirty="0">
              <a:cs typeface="Times New Roman" panose="02020603050405020304" pitchFamily="18" charset="0"/>
            </a:endParaRPr>
          </a:p>
          <a:p>
            <a:pPr fontAlgn="base"/>
            <a:r>
              <a:rPr lang="en-ZA" sz="3600" dirty="0" smtClean="0"/>
              <a:t>Volunteers </a:t>
            </a:r>
            <a:r>
              <a:rPr lang="en-ZA" sz="3600" dirty="0"/>
              <a:t>can:</a:t>
            </a:r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Participate </a:t>
            </a:r>
            <a:r>
              <a:rPr lang="en-ZA" sz="3200" dirty="0"/>
              <a:t>in </a:t>
            </a:r>
            <a:r>
              <a:rPr lang="en-ZA" sz="3200" b="1" dirty="0" smtClean="0">
                <a:solidFill>
                  <a:srgbClr val="8CE614"/>
                </a:solidFill>
              </a:rPr>
              <a:t>events</a:t>
            </a:r>
            <a:endParaRPr lang="en-ZA" sz="3200" b="1" dirty="0">
              <a:solidFill>
                <a:srgbClr val="8CE614"/>
              </a:solidFill>
            </a:endParaRPr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Learn </a:t>
            </a:r>
            <a:r>
              <a:rPr lang="en-ZA" sz="3200" dirty="0"/>
              <a:t>more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767DC0"/>
                </a:solidFill>
              </a:rPr>
              <a:t>inform </a:t>
            </a:r>
            <a:r>
              <a:rPr lang="en-ZA" sz="3200" b="1" dirty="0" smtClean="0">
                <a:solidFill>
                  <a:srgbClr val="767DC0"/>
                </a:solidFill>
              </a:rPr>
              <a:t>others</a:t>
            </a:r>
          </a:p>
          <a:p>
            <a:pPr lvl="1" indent="-500063" fontAlgn="base">
              <a:buFont typeface="Wingdings" panose="05000000000000000000" pitchFamily="2" charset="2"/>
              <a:buChar char="v"/>
            </a:pPr>
            <a:r>
              <a:rPr lang="en-ZA" sz="3200" dirty="0"/>
              <a:t>Spread the </a:t>
            </a:r>
            <a:r>
              <a:rPr lang="en-ZA" sz="3200" b="1" dirty="0">
                <a:solidFill>
                  <a:srgbClr val="8CE614"/>
                </a:solidFill>
              </a:rPr>
              <a:t>news</a:t>
            </a:r>
            <a:r>
              <a:rPr lang="en-ZA" sz="3200" dirty="0">
                <a:solidFill>
                  <a:srgbClr val="8CE614"/>
                </a:solidFill>
              </a:rPr>
              <a:t> </a:t>
            </a:r>
            <a:r>
              <a:rPr lang="en-ZA" sz="3200" dirty="0"/>
              <a:t>about the </a:t>
            </a:r>
            <a:r>
              <a:rPr lang="en-ZA" sz="3200" dirty="0" smtClean="0"/>
              <a:t>campaign.</a:t>
            </a:r>
            <a:endParaRPr lang="en-ZA" sz="32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926" y="2338249"/>
            <a:ext cx="2028826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" y="1095101"/>
            <a:ext cx="8375531" cy="4805637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767DC0"/>
                </a:solidFill>
              </a:rPr>
              <a:t>Environment</a:t>
            </a:r>
          </a:p>
          <a:p>
            <a:pPr lvl="0" fontAlgn="base"/>
            <a:r>
              <a:rPr lang="en-ZA" sz="3600" dirty="0"/>
              <a:t>Examples:</a:t>
            </a:r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Every March: </a:t>
            </a:r>
            <a:r>
              <a:rPr lang="en-ZA" sz="3200" b="1" dirty="0" smtClean="0">
                <a:solidFill>
                  <a:srgbClr val="8CE614"/>
                </a:solidFill>
              </a:rPr>
              <a:t>National </a:t>
            </a:r>
            <a:r>
              <a:rPr lang="en-ZA" sz="3200" b="1" dirty="0">
                <a:solidFill>
                  <a:srgbClr val="8CE614"/>
                </a:solidFill>
              </a:rPr>
              <a:t>Water Week </a:t>
            </a:r>
            <a:endParaRPr lang="en-ZA" sz="3200" b="1" dirty="0" smtClean="0">
              <a:solidFill>
                <a:srgbClr val="8CE614"/>
              </a:solidFill>
            </a:endParaRPr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2 February: </a:t>
            </a:r>
            <a:r>
              <a:rPr lang="en-ZA" sz="3200" b="1" dirty="0" smtClean="0">
                <a:solidFill>
                  <a:srgbClr val="767DC0"/>
                </a:solidFill>
              </a:rPr>
              <a:t>World Wetlands Day </a:t>
            </a:r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22 April: </a:t>
            </a:r>
            <a:r>
              <a:rPr lang="en-ZA" sz="3200" b="1" dirty="0" smtClean="0">
                <a:solidFill>
                  <a:srgbClr val="8CE614"/>
                </a:solidFill>
              </a:rPr>
              <a:t>UN </a:t>
            </a:r>
            <a:r>
              <a:rPr lang="en-ZA" sz="3200" b="1" dirty="0">
                <a:solidFill>
                  <a:srgbClr val="8CE614"/>
                </a:solidFill>
              </a:rPr>
              <a:t>International Mother Earth </a:t>
            </a:r>
            <a:r>
              <a:rPr lang="en-ZA" sz="3200" b="1" dirty="0" smtClean="0">
                <a:solidFill>
                  <a:srgbClr val="8CE614"/>
                </a:solidFill>
              </a:rPr>
              <a:t>Day</a:t>
            </a:r>
          </a:p>
          <a:p>
            <a:pPr marL="271463" indent="-271463" fontAlgn="base"/>
            <a:r>
              <a:rPr lang="en-ZA" sz="3600" dirty="0" smtClean="0"/>
              <a:t>Volunteers </a:t>
            </a:r>
            <a:r>
              <a:rPr lang="en-ZA" sz="3600" dirty="0"/>
              <a:t>can:</a:t>
            </a:r>
          </a:p>
          <a:p>
            <a:pPr marL="627063" lvl="1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Participate </a:t>
            </a:r>
            <a:r>
              <a:rPr lang="en-ZA" sz="3200" dirty="0"/>
              <a:t>in </a:t>
            </a:r>
            <a:r>
              <a:rPr lang="en-ZA" sz="3200" b="1" dirty="0" smtClean="0">
                <a:solidFill>
                  <a:srgbClr val="767DC0"/>
                </a:solidFill>
              </a:rPr>
              <a:t>events</a:t>
            </a:r>
            <a:endParaRPr lang="en-ZA" sz="3200" b="1" dirty="0">
              <a:solidFill>
                <a:srgbClr val="767DC0"/>
              </a:solidFill>
            </a:endParaRPr>
          </a:p>
          <a:p>
            <a:pPr marL="627063" lvl="1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Learn </a:t>
            </a:r>
            <a:r>
              <a:rPr lang="en-ZA" sz="3200" dirty="0"/>
              <a:t>more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8CE614"/>
                </a:solidFill>
              </a:rPr>
              <a:t>inform </a:t>
            </a:r>
            <a:r>
              <a:rPr lang="en-ZA" sz="3200" b="1" dirty="0" smtClean="0">
                <a:solidFill>
                  <a:srgbClr val="8CE614"/>
                </a:solidFill>
              </a:rPr>
              <a:t>others</a:t>
            </a:r>
            <a:r>
              <a:rPr lang="en-ZA" sz="3200" dirty="0" smtClean="0"/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5226" y="4099595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2"/>
            <a:ext cx="8248650" cy="3505474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8CE614"/>
                </a:solidFill>
              </a:rPr>
              <a:t>Ubuntu</a:t>
            </a:r>
          </a:p>
          <a:p>
            <a:pPr lvl="0" fontAlgn="base"/>
            <a:r>
              <a:rPr lang="en-ZA" sz="3600" dirty="0"/>
              <a:t>Examples:</a:t>
            </a:r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The </a:t>
            </a:r>
            <a:r>
              <a:rPr lang="en-ZA" sz="3200" b="1" dirty="0" smtClean="0">
                <a:solidFill>
                  <a:srgbClr val="767DC0"/>
                </a:solidFill>
              </a:rPr>
              <a:t>Proudly </a:t>
            </a:r>
            <a:r>
              <a:rPr lang="en-ZA" sz="3200" b="1" dirty="0">
                <a:solidFill>
                  <a:srgbClr val="767DC0"/>
                </a:solidFill>
              </a:rPr>
              <a:t>South African National Buy Local </a:t>
            </a:r>
            <a:r>
              <a:rPr lang="en-ZA" sz="3200" dirty="0"/>
              <a:t>campaign (ongoing</a:t>
            </a:r>
            <a:r>
              <a:rPr lang="en-ZA" sz="3200" dirty="0" smtClean="0"/>
              <a:t>)</a:t>
            </a:r>
            <a:endParaRPr lang="en-ZA" sz="3200" dirty="0"/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18 July: </a:t>
            </a:r>
            <a:r>
              <a:rPr lang="en-ZA" sz="3200" b="1" dirty="0" smtClean="0">
                <a:solidFill>
                  <a:srgbClr val="8CE614"/>
                </a:solidFill>
              </a:rPr>
              <a:t>Nelson </a:t>
            </a:r>
            <a:r>
              <a:rPr lang="en-ZA" sz="3200" b="1" dirty="0">
                <a:solidFill>
                  <a:srgbClr val="8CE614"/>
                </a:solidFill>
              </a:rPr>
              <a:t>Mandela </a:t>
            </a:r>
            <a:r>
              <a:rPr lang="en-ZA" sz="3200" b="1" dirty="0" smtClean="0">
                <a:solidFill>
                  <a:srgbClr val="8CE614"/>
                </a:solidFill>
              </a:rPr>
              <a:t>Day</a:t>
            </a:r>
            <a:endParaRPr lang="en-ZA" sz="3200" b="1" dirty="0">
              <a:solidFill>
                <a:srgbClr val="8CE614"/>
              </a:solidFill>
            </a:endParaRPr>
          </a:p>
          <a:p>
            <a:pPr marL="627063" indent="-44926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Organ </a:t>
            </a:r>
            <a:r>
              <a:rPr lang="en-ZA" sz="3200" dirty="0"/>
              <a:t>donation </a:t>
            </a:r>
            <a:r>
              <a:rPr lang="en-ZA" sz="3200" b="1" dirty="0">
                <a:solidFill>
                  <a:srgbClr val="767DC0"/>
                </a:solidFill>
              </a:rPr>
              <a:t>awareness</a:t>
            </a:r>
            <a:r>
              <a:rPr lang="en-ZA" sz="3200" dirty="0"/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023" y="3781359"/>
            <a:ext cx="2422728" cy="24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13.1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251309" y="5405878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carry out an activity to assist a community project – by </a:t>
            </a:r>
            <a:r>
              <a:rPr lang="en-ZA" dirty="0" smtClean="0"/>
              <a:t>completing Learning </a:t>
            </a:r>
            <a:r>
              <a:rPr lang="en-ZA" dirty="0"/>
              <a:t>activity 13.1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3213"/>
            <a:ext cx="8404412" cy="1862284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Participation in projects </a:t>
            </a:r>
            <a:r>
              <a:rPr lang="en-ZA" dirty="0" smtClean="0">
                <a:solidFill>
                  <a:srgbClr val="8CE614"/>
                </a:solidFill>
              </a:rPr>
              <a:t>&amp; </a:t>
            </a:r>
            <a:r>
              <a:rPr lang="en-ZA" dirty="0">
                <a:solidFill>
                  <a:srgbClr val="8CE614"/>
                </a:solidFill>
              </a:rPr>
              <a:t>campaigns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116119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Why take part in national campaigns?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49" y="1228297"/>
            <a:ext cx="4299046" cy="491319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Shows that </a:t>
            </a:r>
            <a:r>
              <a:rPr lang="en-ZA" sz="3600" dirty="0"/>
              <a:t>you </a:t>
            </a:r>
            <a:r>
              <a:rPr lang="en-ZA" sz="3600" b="1" dirty="0">
                <a:solidFill>
                  <a:srgbClr val="8CE614"/>
                </a:solidFill>
              </a:rPr>
              <a:t>agree with </a:t>
            </a:r>
            <a:r>
              <a:rPr lang="en-ZA" sz="3600" b="1" dirty="0" smtClean="0">
                <a:solidFill>
                  <a:srgbClr val="8CE614"/>
                </a:solidFill>
              </a:rPr>
              <a:t>a cause</a:t>
            </a:r>
            <a:endParaRPr lang="en-ZA" sz="3600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Shows </a:t>
            </a:r>
            <a:r>
              <a:rPr lang="en-ZA" sz="3600" dirty="0"/>
              <a:t>that you </a:t>
            </a:r>
            <a:r>
              <a:rPr lang="en-ZA" sz="3600" b="1" dirty="0">
                <a:solidFill>
                  <a:srgbClr val="767DC0"/>
                </a:solidFill>
              </a:rPr>
              <a:t>care </a:t>
            </a:r>
            <a:r>
              <a:rPr lang="en-ZA" sz="3600" dirty="0" smtClean="0"/>
              <a:t>&amp; </a:t>
            </a:r>
            <a:r>
              <a:rPr lang="en-ZA" sz="3600" dirty="0"/>
              <a:t>are </a:t>
            </a:r>
            <a:r>
              <a:rPr lang="en-ZA" sz="3600" b="1" dirty="0">
                <a:solidFill>
                  <a:srgbClr val="767DC0"/>
                </a:solidFill>
              </a:rPr>
              <a:t>willing to be </a:t>
            </a:r>
            <a:r>
              <a:rPr lang="en-ZA" sz="3600" b="1" dirty="0" smtClean="0">
                <a:solidFill>
                  <a:srgbClr val="767DC0"/>
                </a:solidFill>
              </a:rPr>
              <a:t>counted</a:t>
            </a:r>
            <a:endParaRPr lang="en-ZA" sz="3600" dirty="0"/>
          </a:p>
          <a:p>
            <a:pPr lvl="0" fontAlgn="base"/>
            <a:r>
              <a:rPr lang="en-ZA" sz="3600" dirty="0" smtClean="0"/>
              <a:t>Allows you to assist </a:t>
            </a:r>
            <a:r>
              <a:rPr lang="en-ZA" sz="3600" dirty="0"/>
              <a:t>in </a:t>
            </a:r>
            <a:r>
              <a:rPr lang="en-ZA" sz="3600" b="1" dirty="0">
                <a:solidFill>
                  <a:srgbClr val="8CE614"/>
                </a:solidFill>
              </a:rPr>
              <a:t>practical ways</a:t>
            </a:r>
            <a:r>
              <a:rPr lang="en-ZA" sz="3600" dirty="0"/>
              <a:t>.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94111" y="1228297"/>
            <a:ext cx="2262117" cy="3201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3695" y="4571207"/>
            <a:ext cx="3262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13.10: It helps to wear a T-shirt or badge that identifies you with the group or activity</a:t>
            </a:r>
            <a:endParaRPr lang="en-Z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94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Best </a:t>
            </a:r>
            <a:r>
              <a:rPr lang="en-ZA" b="1" dirty="0" smtClean="0">
                <a:latin typeface="+mn-lt"/>
              </a:rPr>
              <a:t>ways </a:t>
            </a:r>
            <a:r>
              <a:rPr lang="en-ZA" b="1" dirty="0">
                <a:latin typeface="+mn-lt"/>
              </a:rPr>
              <a:t>to participate in events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48" y="1228298"/>
            <a:ext cx="7998725" cy="2811439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Commit:</a:t>
            </a:r>
            <a:endParaRPr lang="en-ZA" sz="3600" dirty="0"/>
          </a:p>
          <a:p>
            <a:pPr marL="723900" lvl="2" indent="-450850" fontAlgn="base">
              <a:buFont typeface="Wingdings" panose="05000000000000000000" pitchFamily="2" charset="2"/>
              <a:buChar char="v"/>
            </a:pPr>
            <a:r>
              <a:rPr lang="en-ZA" sz="3200" dirty="0"/>
              <a:t>Choose </a:t>
            </a:r>
            <a:r>
              <a:rPr lang="en-ZA" sz="3200" b="1" dirty="0" smtClean="0">
                <a:solidFill>
                  <a:srgbClr val="767DC0"/>
                </a:solidFill>
              </a:rPr>
              <a:t>activities</a:t>
            </a:r>
            <a:r>
              <a:rPr lang="en-ZA" sz="3200" dirty="0" smtClean="0">
                <a:solidFill>
                  <a:srgbClr val="767DC0"/>
                </a:solidFill>
              </a:rPr>
              <a:t> </a:t>
            </a:r>
            <a:r>
              <a:rPr lang="en-ZA" sz="3200" dirty="0"/>
              <a:t>you’re </a:t>
            </a:r>
            <a:r>
              <a:rPr lang="en-ZA" sz="3200" b="1" dirty="0">
                <a:solidFill>
                  <a:srgbClr val="767DC0"/>
                </a:solidFill>
              </a:rPr>
              <a:t>passionate</a:t>
            </a:r>
            <a:r>
              <a:rPr lang="en-ZA" sz="3200" dirty="0"/>
              <a:t> </a:t>
            </a:r>
            <a:r>
              <a:rPr lang="en-ZA" sz="3200" dirty="0" smtClean="0"/>
              <a:t>about.</a:t>
            </a:r>
            <a:endParaRPr lang="en-ZA" sz="3200" dirty="0"/>
          </a:p>
          <a:p>
            <a:pPr marL="723900" lvl="2" indent="-450850" fontAlgn="base">
              <a:buFont typeface="Wingdings" panose="05000000000000000000" pitchFamily="2" charset="2"/>
              <a:buChar char="v"/>
            </a:pPr>
            <a:r>
              <a:rPr lang="en-ZA" sz="3200" dirty="0"/>
              <a:t>Be </a:t>
            </a:r>
            <a:r>
              <a:rPr lang="en-ZA" sz="3200" b="1" dirty="0">
                <a:solidFill>
                  <a:srgbClr val="8CE614"/>
                </a:solidFill>
              </a:rPr>
              <a:t>honest </a:t>
            </a:r>
            <a:r>
              <a:rPr lang="en-ZA" sz="3200" dirty="0"/>
              <a:t>about </a:t>
            </a:r>
            <a:r>
              <a:rPr lang="en-ZA" sz="3200" b="1" dirty="0">
                <a:solidFill>
                  <a:srgbClr val="8CE614"/>
                </a:solidFill>
              </a:rPr>
              <a:t>your </a:t>
            </a:r>
            <a:r>
              <a:rPr lang="en-ZA" sz="3200" b="1" dirty="0" smtClean="0">
                <a:solidFill>
                  <a:srgbClr val="8CE614"/>
                </a:solidFill>
              </a:rPr>
              <a:t>abilities</a:t>
            </a:r>
            <a:r>
              <a:rPr lang="en-ZA" sz="3200" dirty="0" smtClean="0"/>
              <a:t>.</a:t>
            </a:r>
            <a:endParaRPr lang="en-ZA" sz="3200" b="1" dirty="0">
              <a:solidFill>
                <a:srgbClr val="8CE614"/>
              </a:solidFill>
            </a:endParaRPr>
          </a:p>
          <a:p>
            <a:pPr marL="723900" lvl="2" indent="-450850" fontAlgn="base">
              <a:buFont typeface="Wingdings" panose="05000000000000000000" pitchFamily="2" charset="2"/>
              <a:buChar char="v"/>
            </a:pPr>
            <a:r>
              <a:rPr lang="en-ZA" sz="3200" dirty="0"/>
              <a:t>Notify </a:t>
            </a:r>
            <a:r>
              <a:rPr lang="en-ZA" sz="3200" dirty="0" smtClean="0"/>
              <a:t>a leader </a:t>
            </a:r>
            <a:r>
              <a:rPr lang="en-ZA" sz="3200" dirty="0"/>
              <a:t>if </a:t>
            </a:r>
            <a:r>
              <a:rPr lang="en-ZA" sz="3200" dirty="0" smtClean="0"/>
              <a:t>you </a:t>
            </a:r>
            <a:r>
              <a:rPr lang="en-ZA" sz="3200" b="1" dirty="0" smtClean="0">
                <a:solidFill>
                  <a:srgbClr val="767DC0"/>
                </a:solidFill>
              </a:rPr>
              <a:t>cannot </a:t>
            </a:r>
            <a:r>
              <a:rPr lang="en-ZA" sz="3200" b="1" dirty="0">
                <a:solidFill>
                  <a:srgbClr val="767DC0"/>
                </a:solidFill>
              </a:rPr>
              <a:t>attend </a:t>
            </a:r>
            <a:r>
              <a:rPr lang="en-ZA" sz="3200" dirty="0"/>
              <a:t>or </a:t>
            </a:r>
            <a:r>
              <a:rPr lang="en-ZA" sz="3200" b="1" dirty="0">
                <a:solidFill>
                  <a:srgbClr val="767DC0"/>
                </a:solidFill>
              </a:rPr>
              <a:t>need to be excused</a:t>
            </a:r>
            <a:r>
              <a:rPr lang="en-ZA" sz="3200" dirty="0" smtClean="0"/>
              <a:t>.</a:t>
            </a:r>
          </a:p>
          <a:p>
            <a:pPr marL="914400" lvl="2" indent="0" fontAlgn="base">
              <a:buNone/>
            </a:pPr>
            <a:r>
              <a:rPr lang="en-ZA" dirty="0" smtClean="0"/>
              <a:t> </a:t>
            </a:r>
            <a:endParaRPr lang="en-ZA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541" y="3866079"/>
            <a:ext cx="3382417" cy="22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Best </a:t>
            </a:r>
            <a:r>
              <a:rPr lang="en-ZA" b="1" dirty="0" smtClean="0">
                <a:latin typeface="+mn-lt"/>
              </a:rPr>
              <a:t>ways </a:t>
            </a:r>
            <a:r>
              <a:rPr lang="en-ZA" b="1" dirty="0">
                <a:latin typeface="+mn-lt"/>
              </a:rPr>
              <a:t>to participate in events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48" y="1228298"/>
            <a:ext cx="7998725" cy="323452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Behave in a </a:t>
            </a:r>
            <a:r>
              <a:rPr lang="en-ZA" sz="3600" b="1" dirty="0">
                <a:solidFill>
                  <a:srgbClr val="8CE614"/>
                </a:solidFill>
              </a:rPr>
              <a:t>professional </a:t>
            </a:r>
            <a:r>
              <a:rPr lang="en-ZA" sz="3600" b="1" dirty="0" smtClean="0">
                <a:solidFill>
                  <a:srgbClr val="8CE614"/>
                </a:solidFill>
              </a:rPr>
              <a:t>manner</a:t>
            </a:r>
            <a:r>
              <a:rPr lang="en-ZA" sz="3600" dirty="0" smtClean="0"/>
              <a:t>:</a:t>
            </a:r>
            <a:endParaRPr lang="en-ZA" sz="36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Uphold the </a:t>
            </a:r>
            <a:r>
              <a:rPr lang="en-ZA" sz="3200" b="1" dirty="0">
                <a:solidFill>
                  <a:srgbClr val="767DC0"/>
                </a:solidFill>
              </a:rPr>
              <a:t>reputation</a:t>
            </a:r>
            <a:r>
              <a:rPr lang="en-ZA" sz="3200" dirty="0"/>
              <a:t> of the </a:t>
            </a:r>
            <a:r>
              <a:rPr lang="en-ZA" sz="3200" dirty="0" smtClean="0"/>
              <a:t>group or organisation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Take </a:t>
            </a:r>
            <a:r>
              <a:rPr lang="en-ZA" sz="3200" b="1" dirty="0">
                <a:solidFill>
                  <a:srgbClr val="8CE614"/>
                </a:solidFill>
              </a:rPr>
              <a:t>pride </a:t>
            </a:r>
            <a:r>
              <a:rPr lang="en-ZA" sz="3200" dirty="0"/>
              <a:t>in your </a:t>
            </a:r>
            <a:r>
              <a:rPr lang="en-ZA" sz="3200" dirty="0" smtClean="0"/>
              <a:t>work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Don’t abuse your </a:t>
            </a:r>
            <a:r>
              <a:rPr lang="en-ZA" sz="3200" b="1" dirty="0" smtClean="0">
                <a:solidFill>
                  <a:srgbClr val="767DC0"/>
                </a:solidFill>
              </a:rPr>
              <a:t>position</a:t>
            </a:r>
            <a:endParaRPr lang="en-ZA" sz="32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Respect </a:t>
            </a:r>
            <a:r>
              <a:rPr lang="en-ZA" sz="3200" b="1" dirty="0">
                <a:solidFill>
                  <a:srgbClr val="8CE614"/>
                </a:solidFill>
              </a:rPr>
              <a:t>privacy</a:t>
            </a:r>
            <a:r>
              <a:rPr lang="en-ZA" sz="3200" dirty="0"/>
              <a:t> &amp; </a:t>
            </a:r>
            <a:r>
              <a:rPr lang="en-ZA" sz="3200" b="1" dirty="0">
                <a:solidFill>
                  <a:srgbClr val="8CE614"/>
                </a:solidFill>
              </a:rPr>
              <a:t>be discreet</a:t>
            </a:r>
            <a:r>
              <a:rPr lang="en-ZA" sz="3200" dirty="0"/>
              <a:t>. </a:t>
            </a:r>
          </a:p>
          <a:p>
            <a:pPr marL="914400" lvl="2" indent="0" fontAlgn="base">
              <a:buNone/>
            </a:pPr>
            <a:r>
              <a:rPr lang="en-ZA" dirty="0" smtClean="0"/>
              <a:t> </a:t>
            </a:r>
            <a:endParaRPr lang="en-ZA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817" y="4381280"/>
            <a:ext cx="2464304" cy="17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006" y="900112"/>
            <a:ext cx="4002332" cy="3798855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>
                <a:solidFill>
                  <a:srgbClr val="8CE614"/>
                </a:solidFill>
              </a:rPr>
              <a:t>Participate in </a:t>
            </a:r>
            <a:r>
              <a:rPr lang="en-ZA" dirty="0" smtClean="0">
                <a:solidFill>
                  <a:srgbClr val="8CE614"/>
                </a:solidFill>
              </a:rPr>
              <a:t>a community </a:t>
            </a:r>
            <a:r>
              <a:rPr lang="en-ZA" dirty="0">
                <a:solidFill>
                  <a:srgbClr val="8CE614"/>
                </a:solidFill>
              </a:rPr>
              <a:t>or national campaign </a:t>
            </a:r>
            <a:r>
              <a:rPr lang="en-ZA" dirty="0" smtClean="0">
                <a:solidFill>
                  <a:srgbClr val="8CE614"/>
                </a:solidFill>
              </a:rPr>
              <a:t/>
            </a:r>
            <a:br>
              <a:rPr lang="en-ZA" dirty="0" smtClean="0">
                <a:solidFill>
                  <a:srgbClr val="8CE614"/>
                </a:solidFill>
              </a:rPr>
            </a:br>
            <a:r>
              <a:rPr lang="en-ZA" dirty="0" smtClean="0">
                <a:solidFill>
                  <a:srgbClr val="8CE614"/>
                </a:solidFill>
              </a:rPr>
              <a:t>or </a:t>
            </a:r>
            <a:r>
              <a:rPr lang="en-ZA" dirty="0">
                <a:solidFill>
                  <a:srgbClr val="8CE614"/>
                </a:solidFill>
              </a:rPr>
              <a:t>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3006" y="4698967"/>
            <a:ext cx="3843081" cy="5828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</a:t>
            </a:r>
            <a:r>
              <a:rPr lang="en-GB" dirty="0" smtClean="0">
                <a:solidFill>
                  <a:srgbClr val="9A73FD"/>
                </a:solidFill>
              </a:rPr>
              <a:t>13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Best </a:t>
            </a:r>
            <a:r>
              <a:rPr lang="en-ZA" b="1" dirty="0" smtClean="0">
                <a:latin typeface="+mn-lt"/>
              </a:rPr>
              <a:t>ways </a:t>
            </a:r>
            <a:r>
              <a:rPr lang="en-ZA" b="1" dirty="0">
                <a:latin typeface="+mn-lt"/>
              </a:rPr>
              <a:t>to participate in events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298"/>
            <a:ext cx="7219665" cy="3234520"/>
          </a:xfrm>
        </p:spPr>
        <p:txBody>
          <a:bodyPr>
            <a:noAutofit/>
          </a:bodyPr>
          <a:lstStyle/>
          <a:p>
            <a:pPr lvl="1" fontAlgn="base"/>
            <a:r>
              <a:rPr lang="en-ZA" sz="3600" dirty="0"/>
              <a:t>Have </a:t>
            </a:r>
            <a:r>
              <a:rPr lang="en-ZA" sz="3600" b="1" dirty="0">
                <a:solidFill>
                  <a:srgbClr val="767DC0"/>
                </a:solidFill>
              </a:rPr>
              <a:t>team </a:t>
            </a:r>
            <a:r>
              <a:rPr lang="en-ZA" sz="3600" b="1" dirty="0" smtClean="0">
                <a:solidFill>
                  <a:srgbClr val="767DC0"/>
                </a:solidFill>
              </a:rPr>
              <a:t>spirit</a:t>
            </a:r>
            <a:r>
              <a:rPr lang="en-ZA" sz="3600" dirty="0" smtClean="0"/>
              <a:t>:</a:t>
            </a:r>
            <a:endParaRPr lang="en-ZA" sz="3600" dirty="0"/>
          </a:p>
          <a:p>
            <a:pPr lvl="2" indent="-515938" fontAlgn="base">
              <a:buFont typeface="Wingdings" panose="05000000000000000000" pitchFamily="2" charset="2"/>
              <a:buChar char="v"/>
            </a:pPr>
            <a:r>
              <a:rPr lang="en-ZA" sz="3200" dirty="0"/>
              <a:t>Respect the </a:t>
            </a:r>
            <a:r>
              <a:rPr lang="en-ZA" sz="3200" b="1" dirty="0" smtClean="0">
                <a:solidFill>
                  <a:srgbClr val="8CE614"/>
                </a:solidFill>
              </a:rPr>
              <a:t>rules</a:t>
            </a:r>
            <a:endParaRPr lang="en-ZA" sz="3200" dirty="0"/>
          </a:p>
          <a:p>
            <a:pPr lvl="2" indent="-515938" fontAlgn="base">
              <a:buFont typeface="Wingdings" panose="05000000000000000000" pitchFamily="2" charset="2"/>
              <a:buChar char="v"/>
            </a:pPr>
            <a:r>
              <a:rPr lang="en-ZA" sz="3200" dirty="0"/>
              <a:t>Offer suggestions </a:t>
            </a:r>
            <a:r>
              <a:rPr lang="en-ZA" sz="3200" b="1" dirty="0" smtClean="0">
                <a:solidFill>
                  <a:srgbClr val="767DC0"/>
                </a:solidFill>
              </a:rPr>
              <a:t>respectfully</a:t>
            </a:r>
            <a:endParaRPr lang="en-ZA" sz="3200" dirty="0"/>
          </a:p>
          <a:p>
            <a:pPr lvl="2" indent="-515938" fontAlgn="base">
              <a:buFont typeface="Wingdings" panose="05000000000000000000" pitchFamily="2" charset="2"/>
              <a:buChar char="v"/>
            </a:pPr>
            <a:r>
              <a:rPr lang="en-ZA" sz="3200" dirty="0"/>
              <a:t>Stay </a:t>
            </a:r>
            <a:r>
              <a:rPr lang="en-ZA" sz="3200" b="1" dirty="0" smtClean="0">
                <a:solidFill>
                  <a:srgbClr val="8CE614"/>
                </a:solidFill>
              </a:rPr>
              <a:t>modest</a:t>
            </a:r>
            <a:endParaRPr lang="en-ZA" sz="3200" dirty="0"/>
          </a:p>
          <a:p>
            <a:pPr lvl="2" indent="-515938" fontAlgn="base">
              <a:buFont typeface="Wingdings" panose="05000000000000000000" pitchFamily="2" charset="2"/>
              <a:buChar char="v"/>
            </a:pPr>
            <a:r>
              <a:rPr lang="en-ZA" sz="3200" dirty="0"/>
              <a:t>Cooperate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767DC0"/>
                </a:solidFill>
              </a:rPr>
              <a:t>be reliable</a:t>
            </a:r>
            <a:r>
              <a:rPr lang="en-ZA" sz="3200" dirty="0"/>
              <a:t>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427" y="4002172"/>
            <a:ext cx="3248168" cy="21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Best </a:t>
            </a:r>
            <a:r>
              <a:rPr lang="en-ZA" b="1" dirty="0" smtClean="0">
                <a:latin typeface="+mn-lt"/>
              </a:rPr>
              <a:t>ways </a:t>
            </a:r>
            <a:r>
              <a:rPr lang="en-ZA" b="1" dirty="0">
                <a:latin typeface="+mn-lt"/>
              </a:rPr>
              <a:t>to participate in events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167442"/>
            <a:ext cx="7929349" cy="3835021"/>
          </a:xfrm>
        </p:spPr>
        <p:txBody>
          <a:bodyPr>
            <a:noAutofit/>
          </a:bodyPr>
          <a:lstStyle/>
          <a:p>
            <a:pPr marL="0" lvl="1" indent="0" fontAlgn="base">
              <a:buNone/>
            </a:pPr>
            <a:r>
              <a:rPr lang="en-ZA" sz="3600" dirty="0"/>
              <a:t>Leaders need to: </a:t>
            </a:r>
          </a:p>
          <a:p>
            <a:pPr marL="360363" lvl="1" indent="-360363" fontAlgn="base"/>
            <a:r>
              <a:rPr lang="en-ZA" sz="3200" dirty="0" smtClean="0"/>
              <a:t>Consult the </a:t>
            </a:r>
            <a:r>
              <a:rPr lang="en-ZA" sz="3200" b="1" dirty="0">
                <a:solidFill>
                  <a:srgbClr val="8CE614"/>
                </a:solidFill>
              </a:rPr>
              <a:t>community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dirty="0"/>
              <a:t>ensure </a:t>
            </a:r>
            <a:r>
              <a:rPr lang="en-ZA" sz="3200" dirty="0" smtClean="0"/>
              <a:t>they </a:t>
            </a:r>
            <a:r>
              <a:rPr lang="en-ZA" sz="3200" b="1" dirty="0">
                <a:solidFill>
                  <a:srgbClr val="8CE614"/>
                </a:solidFill>
              </a:rPr>
              <a:t>approve</a:t>
            </a:r>
            <a:r>
              <a:rPr lang="en-ZA" sz="3200" dirty="0"/>
              <a:t> </a:t>
            </a:r>
            <a:r>
              <a:rPr lang="en-ZA" sz="3200" dirty="0" smtClean="0"/>
              <a:t>the project</a:t>
            </a:r>
            <a:endParaRPr lang="en-ZA" sz="3200" dirty="0"/>
          </a:p>
          <a:p>
            <a:pPr marL="360363" lvl="1" indent="-360363" fontAlgn="base"/>
            <a:r>
              <a:rPr lang="en-ZA" sz="3200" dirty="0"/>
              <a:t>Be </a:t>
            </a:r>
            <a:r>
              <a:rPr lang="en-ZA" sz="3200" b="1" dirty="0">
                <a:solidFill>
                  <a:srgbClr val="767DC0"/>
                </a:solidFill>
              </a:rPr>
              <a:t>honest</a:t>
            </a:r>
            <a:r>
              <a:rPr lang="en-ZA" sz="3200" dirty="0"/>
              <a:t> about work </a:t>
            </a:r>
            <a:r>
              <a:rPr lang="en-ZA" sz="3200" dirty="0" smtClean="0"/>
              <a:t>involved</a:t>
            </a:r>
            <a:endParaRPr lang="en-ZA" sz="3200" dirty="0"/>
          </a:p>
          <a:p>
            <a:pPr marL="360363" lvl="1" indent="-360363" fontAlgn="base"/>
            <a:r>
              <a:rPr lang="en-ZA" sz="3200" dirty="0"/>
              <a:t>Give </a:t>
            </a:r>
            <a:r>
              <a:rPr lang="en-ZA" sz="3200" b="1" dirty="0">
                <a:solidFill>
                  <a:srgbClr val="8CE614"/>
                </a:solidFill>
              </a:rPr>
              <a:t>clear </a:t>
            </a:r>
            <a:r>
              <a:rPr lang="en-ZA" sz="3200" b="1" dirty="0" smtClean="0">
                <a:solidFill>
                  <a:srgbClr val="8CE614"/>
                </a:solidFill>
              </a:rPr>
              <a:t>instructions</a:t>
            </a:r>
            <a:endParaRPr lang="en-ZA" sz="3200" b="1" dirty="0">
              <a:solidFill>
                <a:srgbClr val="8CE614"/>
              </a:solidFill>
            </a:endParaRPr>
          </a:p>
          <a:p>
            <a:pPr marL="360363" lvl="1" indent="-360363" fontAlgn="base"/>
            <a:r>
              <a:rPr lang="en-ZA" sz="3200" dirty="0"/>
              <a:t>Train </a:t>
            </a:r>
            <a:r>
              <a:rPr lang="en-ZA" sz="3200" b="1" dirty="0">
                <a:solidFill>
                  <a:srgbClr val="767DC0"/>
                </a:solidFill>
              </a:rPr>
              <a:t>team </a:t>
            </a:r>
            <a:r>
              <a:rPr lang="en-ZA" sz="3200" b="1" dirty="0" smtClean="0">
                <a:solidFill>
                  <a:srgbClr val="767DC0"/>
                </a:solidFill>
              </a:rPr>
              <a:t>members</a:t>
            </a:r>
            <a:endParaRPr lang="en-ZA" sz="3200" b="1" dirty="0">
              <a:solidFill>
                <a:srgbClr val="767DC0"/>
              </a:solidFill>
            </a:endParaRPr>
          </a:p>
          <a:p>
            <a:pPr marL="360363" lvl="1" indent="-360363" fontAlgn="base"/>
            <a:r>
              <a:rPr lang="en-ZA" sz="3200" dirty="0"/>
              <a:t>Advise </a:t>
            </a:r>
            <a:r>
              <a:rPr lang="en-ZA" sz="3200" b="1" dirty="0">
                <a:solidFill>
                  <a:srgbClr val="8CE614"/>
                </a:solidFill>
              </a:rPr>
              <a:t>where necessary</a:t>
            </a:r>
            <a:r>
              <a:rPr lang="en-ZA" sz="3200" dirty="0"/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788" y="4175193"/>
            <a:ext cx="3070694" cy="20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00" y="3085903"/>
            <a:ext cx="3097473" cy="30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Best </a:t>
            </a:r>
            <a:r>
              <a:rPr lang="en-ZA" b="1" dirty="0" smtClean="0">
                <a:latin typeface="+mn-lt"/>
              </a:rPr>
              <a:t>ways </a:t>
            </a:r>
            <a:r>
              <a:rPr lang="en-ZA" b="1" dirty="0">
                <a:latin typeface="+mn-lt"/>
              </a:rPr>
              <a:t>to participate in events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167442"/>
            <a:ext cx="7929349" cy="3835021"/>
          </a:xfrm>
        </p:spPr>
        <p:txBody>
          <a:bodyPr>
            <a:noAutofit/>
          </a:bodyPr>
          <a:lstStyle/>
          <a:p>
            <a:pPr marL="0" lvl="1" indent="0" fontAlgn="base">
              <a:buNone/>
            </a:pPr>
            <a:r>
              <a:rPr lang="en-ZA" sz="3600" dirty="0"/>
              <a:t>Leaders need to: </a:t>
            </a:r>
          </a:p>
          <a:p>
            <a:pPr marL="360363" lvl="1" indent="-360363" fontAlgn="base"/>
            <a:r>
              <a:rPr lang="en-ZA" sz="3200" dirty="0"/>
              <a:t>Take </a:t>
            </a:r>
            <a:r>
              <a:rPr lang="en-ZA" sz="3200" b="1" dirty="0">
                <a:solidFill>
                  <a:srgbClr val="767DC0"/>
                </a:solidFill>
              </a:rPr>
              <a:t>responsibility</a:t>
            </a:r>
            <a:r>
              <a:rPr lang="en-ZA" sz="3200" dirty="0"/>
              <a:t> for </a:t>
            </a:r>
            <a:r>
              <a:rPr lang="en-ZA" sz="3200" dirty="0" smtClean="0"/>
              <a:t>actions</a:t>
            </a:r>
            <a:endParaRPr lang="en-ZA" sz="3200" dirty="0" smtClean="0"/>
          </a:p>
          <a:p>
            <a:pPr marL="360363" lvl="1" indent="-360363" fontAlgn="base"/>
            <a:r>
              <a:rPr lang="en-ZA" sz="3200" dirty="0" smtClean="0"/>
              <a:t>Motivate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767DC0"/>
                </a:solidFill>
              </a:rPr>
              <a:t>inspire</a:t>
            </a:r>
            <a:endParaRPr lang="en-ZA" sz="3200" b="1" dirty="0">
              <a:solidFill>
                <a:srgbClr val="767DC0"/>
              </a:solidFill>
            </a:endParaRPr>
          </a:p>
          <a:p>
            <a:pPr marL="360363" lvl="1" indent="-360363" fontAlgn="base"/>
            <a:r>
              <a:rPr lang="en-ZA" sz="3200" dirty="0" smtClean="0"/>
              <a:t>Listen </a:t>
            </a:r>
            <a:r>
              <a:rPr lang="en-ZA" sz="3200" dirty="0"/>
              <a:t>to </a:t>
            </a:r>
            <a:r>
              <a:rPr lang="en-ZA" sz="3200" b="1" dirty="0">
                <a:solidFill>
                  <a:srgbClr val="8CE614"/>
                </a:solidFill>
              </a:rPr>
              <a:t>suggestions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feedback</a:t>
            </a:r>
          </a:p>
          <a:p>
            <a:pPr marL="360363" lvl="1" indent="-360363" fontAlgn="base"/>
            <a:r>
              <a:rPr lang="en-ZA" sz="3200" dirty="0" smtClean="0"/>
              <a:t>Show </a:t>
            </a:r>
            <a:r>
              <a:rPr lang="en-ZA" sz="3200" b="1" dirty="0" smtClean="0">
                <a:solidFill>
                  <a:srgbClr val="767DC0"/>
                </a:solidFill>
              </a:rPr>
              <a:t>respect</a:t>
            </a:r>
          </a:p>
          <a:p>
            <a:pPr marL="360363" lvl="1" indent="-360363" fontAlgn="base"/>
            <a:r>
              <a:rPr lang="en-ZA" sz="3200" dirty="0" smtClean="0"/>
              <a:t>Be </a:t>
            </a:r>
            <a:r>
              <a:rPr lang="en-ZA" sz="3200" dirty="0"/>
              <a:t>sensitive to </a:t>
            </a:r>
            <a:r>
              <a:rPr lang="en-ZA" sz="3200" b="1" dirty="0" smtClean="0">
                <a:solidFill>
                  <a:srgbClr val="8CE614"/>
                </a:solidFill>
              </a:rPr>
              <a:t>differences</a:t>
            </a:r>
            <a:r>
              <a:rPr lang="en-ZA" sz="3200" dirty="0" smtClean="0"/>
              <a:t>.</a:t>
            </a:r>
            <a:endParaRPr lang="en-ZA" sz="3200" b="1" dirty="0">
              <a:solidFill>
                <a:srgbClr val="8CE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13.2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</a:t>
            </a:r>
            <a:r>
              <a:rPr lang="en-ZA" dirty="0" smtClean="0"/>
              <a:t>by completing Learning </a:t>
            </a:r>
            <a:r>
              <a:rPr lang="en-ZA" dirty="0"/>
              <a:t>activity </a:t>
            </a:r>
            <a:r>
              <a:rPr lang="en-ZA" dirty="0" smtClean="0"/>
              <a:t>13.2 </a:t>
            </a:r>
            <a:r>
              <a:rPr lang="en-ZA" dirty="0"/>
              <a:t>in your </a:t>
            </a:r>
            <a:r>
              <a:rPr lang="en-ZA" i="1" dirty="0" smtClean="0"/>
              <a:t>Student’s Book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93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Reporting on a project or campaign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167442"/>
            <a:ext cx="7929349" cy="3269647"/>
          </a:xfrm>
        </p:spPr>
        <p:txBody>
          <a:bodyPr>
            <a:noAutofit/>
          </a:bodyPr>
          <a:lstStyle/>
          <a:p>
            <a:pPr fontAlgn="base"/>
            <a:r>
              <a:rPr lang="en-ZA" sz="3600" dirty="0"/>
              <a:t>Need to: </a:t>
            </a:r>
          </a:p>
          <a:p>
            <a:pPr lvl="1" indent="-506413" fontAlgn="base">
              <a:buFont typeface="Wingdings" panose="05000000000000000000" pitchFamily="2" charset="2"/>
              <a:buChar char="v"/>
            </a:pPr>
            <a:r>
              <a:rPr lang="en-ZA" sz="3200" dirty="0"/>
              <a:t>Report back to </a:t>
            </a:r>
            <a:r>
              <a:rPr lang="en-ZA" sz="3200" b="1" dirty="0" smtClean="0">
                <a:solidFill>
                  <a:srgbClr val="8CE614"/>
                </a:solidFill>
              </a:rPr>
              <a:t>organisers</a:t>
            </a:r>
            <a:endParaRPr lang="en-ZA" sz="3200" b="1" dirty="0">
              <a:solidFill>
                <a:srgbClr val="8CE614"/>
              </a:solidFill>
            </a:endParaRPr>
          </a:p>
          <a:p>
            <a:pPr lvl="1" indent="-506413" fontAlgn="base">
              <a:buFont typeface="Wingdings" panose="05000000000000000000" pitchFamily="2" charset="2"/>
              <a:buChar char="v"/>
            </a:pPr>
            <a:r>
              <a:rPr lang="en-ZA" sz="3200" dirty="0"/>
              <a:t>Account to sponsors for </a:t>
            </a:r>
            <a:r>
              <a:rPr lang="en-ZA" sz="3200" b="1" dirty="0">
                <a:solidFill>
                  <a:srgbClr val="767DC0"/>
                </a:solidFill>
              </a:rPr>
              <a:t>money </a:t>
            </a:r>
            <a:r>
              <a:rPr lang="en-ZA" sz="3200" b="1" dirty="0" smtClean="0">
                <a:solidFill>
                  <a:srgbClr val="767DC0"/>
                </a:solidFill>
              </a:rPr>
              <a:t>spent</a:t>
            </a:r>
            <a:endParaRPr lang="en-ZA" sz="3200" b="1" dirty="0">
              <a:solidFill>
                <a:srgbClr val="767DC0"/>
              </a:solidFill>
            </a:endParaRPr>
          </a:p>
          <a:p>
            <a:pPr lvl="1" indent="-506413" fontAlgn="base">
              <a:buFont typeface="Wingdings" panose="05000000000000000000" pitchFamily="2" charset="2"/>
              <a:buChar char="v"/>
            </a:pPr>
            <a:r>
              <a:rPr lang="en-ZA" sz="3200" dirty="0"/>
              <a:t>Give </a:t>
            </a:r>
            <a:r>
              <a:rPr lang="en-ZA" sz="3200" b="1" dirty="0">
                <a:solidFill>
                  <a:srgbClr val="8CE614"/>
                </a:solidFill>
              </a:rPr>
              <a:t>feedback</a:t>
            </a:r>
            <a:r>
              <a:rPr lang="en-ZA" sz="3200" dirty="0"/>
              <a:t> to </a:t>
            </a:r>
            <a:r>
              <a:rPr lang="en-ZA" sz="3200" dirty="0" smtClean="0"/>
              <a:t>public </a:t>
            </a:r>
            <a:endParaRPr lang="en-ZA" sz="3200" dirty="0"/>
          </a:p>
          <a:p>
            <a:pPr lvl="1" indent="-506413" fontAlgn="base">
              <a:buFont typeface="Wingdings" panose="05000000000000000000" pitchFamily="2" charset="2"/>
              <a:buChar char="v"/>
            </a:pPr>
            <a:r>
              <a:rPr lang="en-ZA" sz="3200" dirty="0"/>
              <a:t>Provide </a:t>
            </a:r>
            <a:r>
              <a:rPr lang="en-ZA" sz="3200" b="1" dirty="0" smtClean="0">
                <a:solidFill>
                  <a:srgbClr val="767DC0"/>
                </a:solidFill>
              </a:rPr>
              <a:t>statistics </a:t>
            </a:r>
            <a:r>
              <a:rPr lang="en-ZA" sz="3200" dirty="0"/>
              <a:t>for </a:t>
            </a:r>
            <a:r>
              <a:rPr lang="en-ZA" sz="3200" dirty="0" smtClean="0"/>
              <a:t>media</a:t>
            </a:r>
            <a:endParaRPr lang="en-ZA" sz="3200" dirty="0"/>
          </a:p>
          <a:p>
            <a:pPr lvl="1" indent="-506413" fontAlgn="base">
              <a:buFont typeface="Wingdings" panose="05000000000000000000" pitchFamily="2" charset="2"/>
              <a:buChar char="v"/>
            </a:pPr>
            <a:r>
              <a:rPr lang="en-ZA" sz="3200" dirty="0"/>
              <a:t>Give </a:t>
            </a:r>
            <a:r>
              <a:rPr lang="en-ZA" sz="3200" b="1" dirty="0">
                <a:solidFill>
                  <a:srgbClr val="8CE614"/>
                </a:solidFill>
              </a:rPr>
              <a:t>lessons learnt </a:t>
            </a:r>
            <a:r>
              <a:rPr lang="en-ZA" sz="3200" dirty="0"/>
              <a:t>for future projects.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232" y="4263890"/>
            <a:ext cx="2792907" cy="1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Content of the report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167442"/>
            <a:ext cx="7929349" cy="4453869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Be </a:t>
            </a:r>
            <a:r>
              <a:rPr lang="en-ZA" sz="3600" b="1" dirty="0" smtClean="0">
                <a:solidFill>
                  <a:srgbClr val="767DC0"/>
                </a:solidFill>
              </a:rPr>
              <a:t>honest</a:t>
            </a:r>
          </a:p>
          <a:p>
            <a:pPr fontAlgn="base"/>
            <a:r>
              <a:rPr lang="en-ZA" sz="3600" dirty="0"/>
              <a:t>Edit your </a:t>
            </a:r>
            <a:r>
              <a:rPr lang="en-ZA" sz="3600" b="1" dirty="0" smtClean="0">
                <a:solidFill>
                  <a:srgbClr val="8CE614"/>
                </a:solidFill>
              </a:rPr>
              <a:t>draft</a:t>
            </a:r>
            <a:endParaRPr lang="en-ZA" sz="3600" b="1" dirty="0">
              <a:solidFill>
                <a:srgbClr val="8CE614"/>
              </a:solidFill>
            </a:endParaRPr>
          </a:p>
          <a:p>
            <a:pPr fontAlgn="base"/>
            <a:r>
              <a:rPr lang="en-ZA" sz="3600" dirty="0"/>
              <a:t>Don’t </a:t>
            </a:r>
            <a:r>
              <a:rPr lang="en-ZA" sz="3600" b="1" dirty="0" smtClean="0">
                <a:solidFill>
                  <a:srgbClr val="767DC0"/>
                </a:solidFill>
              </a:rPr>
              <a:t>exaggerate</a:t>
            </a:r>
          </a:p>
          <a:p>
            <a:pPr fontAlgn="base"/>
            <a:r>
              <a:rPr lang="en-ZA" sz="3600" dirty="0"/>
              <a:t>Give </a:t>
            </a:r>
            <a:r>
              <a:rPr lang="en-ZA" sz="3600" b="1" dirty="0">
                <a:solidFill>
                  <a:srgbClr val="8CE614"/>
                </a:solidFill>
              </a:rPr>
              <a:t>enough </a:t>
            </a:r>
            <a:r>
              <a:rPr lang="en-ZA" sz="3600" b="1" dirty="0" smtClean="0">
                <a:solidFill>
                  <a:srgbClr val="8CE614"/>
                </a:solidFill>
              </a:rPr>
              <a:t>detail</a:t>
            </a:r>
          </a:p>
          <a:p>
            <a:pPr fontAlgn="base"/>
            <a:r>
              <a:rPr lang="en-ZA" sz="3600" dirty="0"/>
              <a:t>Content must be </a:t>
            </a:r>
            <a:r>
              <a:rPr lang="en-ZA" sz="3600" b="1" dirty="0" smtClean="0">
                <a:solidFill>
                  <a:srgbClr val="767DC0"/>
                </a:solidFill>
              </a:rPr>
              <a:t>accurate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 smtClean="0"/>
              <a:t>Only </a:t>
            </a:r>
            <a:r>
              <a:rPr lang="en-ZA" sz="3600" dirty="0"/>
              <a:t>take credit for what </a:t>
            </a:r>
            <a:r>
              <a:rPr lang="en-ZA" sz="3600" b="1" dirty="0">
                <a:solidFill>
                  <a:srgbClr val="8CE614"/>
                </a:solidFill>
              </a:rPr>
              <a:t>you </a:t>
            </a:r>
            <a:r>
              <a:rPr lang="en-ZA" sz="3600" b="1" dirty="0" smtClean="0">
                <a:solidFill>
                  <a:srgbClr val="8CE614"/>
                </a:solidFill>
              </a:rPr>
              <a:t>did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/>
              <a:t>Tell all sides of the story </a:t>
            </a:r>
            <a:r>
              <a:rPr lang="en-ZA" sz="3600" b="1" dirty="0" smtClean="0">
                <a:solidFill>
                  <a:srgbClr val="767DC0"/>
                </a:solidFill>
              </a:rPr>
              <a:t>objectively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306" y="1791618"/>
            <a:ext cx="3610276" cy="17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Basic structure of a feedback report</a:t>
            </a:r>
            <a:endParaRPr lang="en-ZA" sz="40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982F9E2-4D06-4DDD-B096-617E7D20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2" y="1204468"/>
            <a:ext cx="7905750" cy="327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1800" i="1" dirty="0"/>
              <a:t>Table 13.2: Basic components of a report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967929"/>
              </p:ext>
            </p:extLst>
          </p:nvPr>
        </p:nvGraphicFramePr>
        <p:xfrm>
          <a:off x="239712" y="1539129"/>
          <a:ext cx="7905750" cy="374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508"/>
                <a:gridCol w="5432242"/>
              </a:tblGrid>
              <a:tr h="45127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DC0"/>
                    </a:solidFill>
                  </a:tcPr>
                </a:tc>
              </a:tr>
              <a:tr h="519714">
                <a:tc>
                  <a:txBody>
                    <a:bodyPr/>
                    <a:lstStyle/>
                    <a:p>
                      <a:pPr marL="0" indent="0" algn="l" defTabSz="182563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page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 a creative, catchy title, followed by a subtitle that states the name and date of the event. Your name should also appear on the cover page.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856"/>
                    </a:solidFill>
                  </a:tcPr>
                </a:tc>
              </a:tr>
              <a:tr h="54419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 background information to the event (such as who organised it and why, and where it took place).</a:t>
                      </a:r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your role in the event and why you decided to participate.</a:t>
                      </a:r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</a:tr>
              <a:tr h="31845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event chronologically, giving sufficient detail.</a:t>
                      </a:r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Highlights/Best practices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interesting incidents or conversations in more detail, and place these in boxes that are separate from the main body of text.</a:t>
                      </a:r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3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93373" cy="1064525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Basic structure of a feedback report</a:t>
            </a:r>
            <a:endParaRPr lang="en-ZA" sz="40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982F9E2-4D06-4DDD-B096-617E7D20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2" y="939292"/>
            <a:ext cx="7905750" cy="327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1800" i="1" dirty="0"/>
              <a:t>Table 13.2: Basic components of a report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69423"/>
              </p:ext>
            </p:extLst>
          </p:nvPr>
        </p:nvGraphicFramePr>
        <p:xfrm>
          <a:off x="239712" y="1295956"/>
          <a:ext cx="7905750" cy="20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67"/>
                <a:gridCol w="5522183"/>
              </a:tblGrid>
              <a:tr h="3717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DC0"/>
                    </a:solidFill>
                  </a:tcPr>
                </a:tc>
              </a:tr>
              <a:tr h="504230">
                <a:tc>
                  <a:txBody>
                    <a:bodyPr/>
                    <a:lstStyle/>
                    <a:p>
                      <a:pPr marL="0" indent="0" algn="l" defTabSz="182563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Findings</a:t>
                      </a:r>
                      <a:endParaRPr lang="en-ZA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what you discovered about the issue, yourself,     the public’s views, and any mistakes that were made.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856"/>
                    </a:solidFill>
                  </a:tcPr>
                </a:tc>
              </a:tr>
              <a:tr h="50423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Conclusions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main lessons and impressions you are taking with you.</a:t>
                      </a:r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25974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References</a:t>
                      </a:r>
                      <a:endParaRPr lang="en-ZA" sz="1800" b="1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 any sources you used and your full contact details.</a:t>
                      </a:r>
                    </a:p>
                    <a:p>
                      <a:endParaRPr lang="en-ZA" sz="1800" dirty="0">
                        <a:effectLst/>
                        <a:latin typeface="+mn-lt"/>
                        <a:ea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3E856"/>
                    </a:solidFill>
                  </a:tcPr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825" y="3342392"/>
            <a:ext cx="3771524" cy="28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63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13.3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</a:t>
            </a:r>
            <a:r>
              <a:rPr lang="en-ZA" dirty="0" smtClean="0"/>
              <a:t>section by completing Learning </a:t>
            </a:r>
            <a:r>
              <a:rPr lang="en-ZA" dirty="0"/>
              <a:t>activity </a:t>
            </a:r>
            <a:r>
              <a:rPr lang="en-ZA" dirty="0" smtClean="0"/>
              <a:t>13.3 </a:t>
            </a:r>
            <a:r>
              <a:rPr lang="en-ZA" dirty="0"/>
              <a:t>in your </a:t>
            </a:r>
            <a:r>
              <a:rPr lang="en-ZA" i="1" dirty="0" smtClean="0"/>
              <a:t>Student’s Book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4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Portfolio task 5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7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Complete Portfolio </a:t>
            </a:r>
            <a:r>
              <a:rPr lang="en-ZA" dirty="0" smtClean="0"/>
              <a:t>task </a:t>
            </a:r>
            <a:r>
              <a:rPr lang="en-ZA" dirty="0"/>
              <a:t>5 in your </a:t>
            </a:r>
            <a:r>
              <a:rPr lang="en-ZA" i="1" dirty="0"/>
              <a:t>Student’s Book</a:t>
            </a:r>
            <a:r>
              <a:rPr lang="en-ZA" dirty="0" smtClean="0"/>
              <a:t>. This is a formal project.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8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B573C04-D446-4472-B8E6-C64F867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4" y="1850067"/>
            <a:ext cx="8096919" cy="3164846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What </a:t>
            </a:r>
            <a:r>
              <a:rPr lang="en-ZA" sz="3600" b="1" dirty="0">
                <a:solidFill>
                  <a:srgbClr val="767DC0"/>
                </a:solidFill>
              </a:rPr>
              <a:t>motivates</a:t>
            </a:r>
            <a:r>
              <a:rPr lang="en-ZA" sz="3600" dirty="0"/>
              <a:t> people to help others </a:t>
            </a:r>
            <a:r>
              <a:rPr lang="en-ZA" sz="3600" dirty="0" smtClean="0"/>
              <a:t>whom they </a:t>
            </a:r>
            <a:r>
              <a:rPr lang="en-ZA" sz="3600" b="1" dirty="0">
                <a:solidFill>
                  <a:srgbClr val="767DC0"/>
                </a:solidFill>
              </a:rPr>
              <a:t>don’t even know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How can you</a:t>
            </a:r>
            <a:r>
              <a:rPr lang="en-ZA" sz="3600" b="1" dirty="0">
                <a:solidFill>
                  <a:srgbClr val="8CE614"/>
                </a:solidFill>
              </a:rPr>
              <a:t> identify </a:t>
            </a:r>
            <a:r>
              <a:rPr lang="en-ZA" sz="3600" dirty="0"/>
              <a:t>a </a:t>
            </a:r>
            <a:r>
              <a:rPr lang="en-ZA" sz="3600" b="1" dirty="0">
                <a:solidFill>
                  <a:srgbClr val="8CE614"/>
                </a:solidFill>
              </a:rPr>
              <a:t>good cause</a:t>
            </a:r>
            <a:r>
              <a:rPr lang="en-ZA" sz="3600" dirty="0"/>
              <a:t>?</a:t>
            </a:r>
          </a:p>
          <a:p>
            <a:r>
              <a:rPr lang="en-ZA" sz="3600" dirty="0"/>
              <a:t>When is the </a:t>
            </a:r>
            <a:r>
              <a:rPr lang="en-ZA" sz="3600" b="1" dirty="0">
                <a:solidFill>
                  <a:srgbClr val="767DC0"/>
                </a:solidFill>
              </a:rPr>
              <a:t>best time </a:t>
            </a:r>
            <a:r>
              <a:rPr lang="en-ZA" sz="3600" dirty="0"/>
              <a:t>to </a:t>
            </a:r>
            <a:r>
              <a:rPr lang="en-ZA" sz="3600" b="1" dirty="0">
                <a:solidFill>
                  <a:srgbClr val="767DC0"/>
                </a:solidFill>
              </a:rPr>
              <a:t>do good </a:t>
            </a:r>
            <a:r>
              <a:rPr lang="en-ZA" sz="3600" dirty="0" smtClean="0"/>
              <a:t>to </a:t>
            </a:r>
            <a:r>
              <a:rPr lang="en-ZA" sz="3600" dirty="0"/>
              <a:t>others?</a:t>
            </a: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29835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93" y="229836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6075"/>
            <a:ext cx="8404412" cy="1876572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Community projects </a:t>
            </a:r>
            <a:r>
              <a:rPr lang="en-ZA" dirty="0" smtClean="0">
                <a:solidFill>
                  <a:srgbClr val="8CE614"/>
                </a:solidFill>
              </a:rPr>
              <a:t/>
            </a:r>
            <a:br>
              <a:rPr lang="en-ZA" dirty="0" smtClean="0">
                <a:solidFill>
                  <a:srgbClr val="8CE614"/>
                </a:solidFill>
              </a:rPr>
            </a:br>
            <a:r>
              <a:rPr lang="en-ZA" dirty="0" smtClean="0">
                <a:solidFill>
                  <a:srgbClr val="8CE614"/>
                </a:solidFill>
              </a:rPr>
              <a:t>&amp; national </a:t>
            </a:r>
            <a:r>
              <a:rPr lang="en-ZA" dirty="0">
                <a:solidFill>
                  <a:srgbClr val="8CE614"/>
                </a:solidFill>
              </a:rPr>
              <a:t>campaigns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044681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Community </a:t>
            </a:r>
            <a:r>
              <a:rPr lang="en-ZA" b="1" dirty="0" smtClean="0">
                <a:latin typeface="+mn-lt"/>
              </a:rPr>
              <a:t>projects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157088"/>
            <a:ext cx="4148136" cy="505797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Aim to </a:t>
            </a:r>
            <a:r>
              <a:rPr lang="en-ZA" sz="3600" b="1" dirty="0">
                <a:solidFill>
                  <a:srgbClr val="8CE614"/>
                </a:solidFill>
              </a:rPr>
              <a:t>assist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uplift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inform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inspire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8CE614"/>
                </a:solidFill>
              </a:rPr>
              <a:t>empower</a:t>
            </a:r>
            <a:endParaRPr lang="en-ZA" sz="3600" dirty="0"/>
          </a:p>
          <a:p>
            <a:pPr lvl="0" fontAlgn="base"/>
            <a:r>
              <a:rPr lang="en-ZA" sz="3600" dirty="0"/>
              <a:t>Need </a:t>
            </a:r>
            <a:r>
              <a:rPr lang="en-ZA" sz="3600" b="1" dirty="0">
                <a:solidFill>
                  <a:srgbClr val="767DC0"/>
                </a:solidFill>
              </a:rPr>
              <a:t>different types of </a:t>
            </a:r>
            <a:r>
              <a:rPr lang="en-ZA" sz="3600" b="1" dirty="0" smtClean="0">
                <a:solidFill>
                  <a:srgbClr val="767DC0"/>
                </a:solidFill>
              </a:rPr>
              <a:t>aid</a:t>
            </a:r>
            <a:r>
              <a:rPr lang="en-ZA" sz="3600" dirty="0" smtClean="0"/>
              <a:t>, e.g</a:t>
            </a:r>
            <a:r>
              <a:rPr lang="en-ZA" sz="3600" dirty="0"/>
              <a:t>. material, developmental, informational, physical.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62600" y="1157088"/>
            <a:ext cx="1905000" cy="3267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5031" y="4581325"/>
            <a:ext cx="358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13.1: Creating food gardens in a community empowers </a:t>
            </a:r>
            <a:r>
              <a:rPr lang="en-US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residents </a:t>
            </a:r>
          </a:p>
          <a:p>
            <a:pPr algn="ctr" fontAlgn="base"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to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</a:rPr>
              <a:t>grow their own food</a:t>
            </a:r>
            <a:endParaRPr lang="en-Z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90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0014"/>
            <a:ext cx="8001001" cy="1014412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Types of community projects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28714"/>
            <a:ext cx="8129588" cy="5086349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Can be </a:t>
            </a:r>
            <a:r>
              <a:rPr lang="en-ZA" sz="3600" b="1" dirty="0">
                <a:solidFill>
                  <a:srgbClr val="8CE614"/>
                </a:solidFill>
              </a:rPr>
              <a:t>started </a:t>
            </a:r>
            <a:r>
              <a:rPr lang="en-ZA" sz="3600" dirty="0"/>
              <a:t>by:</a:t>
            </a:r>
          </a:p>
          <a:p>
            <a:pPr marL="628650" indent="-442913" fontAlgn="base">
              <a:buFont typeface="Wingdings" panose="05000000000000000000" pitchFamily="2" charset="2"/>
              <a:buChar char="v"/>
              <a:tabLst>
                <a:tab pos="714375" algn="l"/>
              </a:tabLst>
            </a:pPr>
            <a:r>
              <a:rPr lang="en-ZA" sz="3200" dirty="0"/>
              <a:t>Person or organisation </a:t>
            </a:r>
            <a:r>
              <a:rPr lang="en-ZA" sz="3200" b="1" dirty="0">
                <a:solidFill>
                  <a:srgbClr val="767DC0"/>
                </a:solidFill>
              </a:rPr>
              <a:t>interested in </a:t>
            </a:r>
            <a:r>
              <a:rPr lang="en-ZA" sz="3200" b="1" dirty="0" smtClean="0">
                <a:solidFill>
                  <a:srgbClr val="767DC0"/>
                </a:solidFill>
              </a:rPr>
              <a:t>         the community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indent="-442913" fontAlgn="base">
              <a:buFont typeface="Wingdings" panose="05000000000000000000" pitchFamily="2" charset="2"/>
              <a:buChar char="v"/>
              <a:tabLst>
                <a:tab pos="714375" algn="l"/>
              </a:tabLst>
            </a:pPr>
            <a:r>
              <a:rPr lang="en-ZA" sz="3200" dirty="0"/>
              <a:t>Individuals or group in the community.</a:t>
            </a:r>
          </a:p>
          <a:p>
            <a:pPr lvl="0" fontAlgn="base"/>
            <a:r>
              <a:rPr lang="en-ZA" sz="3600" dirty="0"/>
              <a:t>Need </a:t>
            </a:r>
            <a:r>
              <a:rPr lang="en-ZA" sz="3600" b="1" dirty="0">
                <a:solidFill>
                  <a:srgbClr val="8CE614"/>
                </a:solidFill>
              </a:rPr>
              <a:t>volunteers</a:t>
            </a:r>
            <a:r>
              <a:rPr lang="en-ZA" sz="3600" dirty="0"/>
              <a:t> (who aren’t paid or forced to </a:t>
            </a:r>
            <a:r>
              <a:rPr lang="en-ZA" sz="3600" dirty="0" smtClean="0"/>
              <a:t>help &amp; </a:t>
            </a:r>
            <a:r>
              <a:rPr lang="en-ZA" sz="3600" b="1" dirty="0" smtClean="0">
                <a:solidFill>
                  <a:srgbClr val="8CE614"/>
                </a:solidFill>
              </a:rPr>
              <a:t>want </a:t>
            </a:r>
            <a:r>
              <a:rPr lang="en-ZA" sz="3600" b="1" dirty="0">
                <a:solidFill>
                  <a:srgbClr val="8CE614"/>
                </a:solidFill>
              </a:rPr>
              <a:t>to make a difference</a:t>
            </a:r>
            <a:r>
              <a:rPr lang="en-ZA" sz="3600" dirty="0" smtClean="0"/>
              <a:t>)</a:t>
            </a:r>
            <a:endParaRPr lang="en-ZA" sz="3600" dirty="0"/>
          </a:p>
          <a:p>
            <a:pPr lvl="0" fontAlgn="base"/>
            <a:r>
              <a:rPr lang="en-ZA" sz="3600" dirty="0"/>
              <a:t>Need </a:t>
            </a:r>
            <a:r>
              <a:rPr lang="en-ZA" sz="3600" b="1" dirty="0">
                <a:solidFill>
                  <a:srgbClr val="767DC0"/>
                </a:solidFill>
              </a:rPr>
              <a:t>groups of people </a:t>
            </a:r>
            <a:r>
              <a:rPr lang="en-ZA" sz="3600" dirty="0"/>
              <a:t>(teams) working to </a:t>
            </a:r>
            <a:r>
              <a:rPr lang="en-ZA" sz="3600" b="1" dirty="0">
                <a:solidFill>
                  <a:srgbClr val="767DC0"/>
                </a:solidFill>
              </a:rPr>
              <a:t>achieve a goal</a:t>
            </a:r>
            <a:r>
              <a:rPr lang="en-Z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8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8881" y="1881006"/>
            <a:ext cx="4996456" cy="271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13.1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dirty="0"/>
              <a:t>to see examples of community projects </a:t>
            </a:r>
            <a:r>
              <a:rPr lang="en-ZA" sz="3600" dirty="0" smtClean="0"/>
              <a:t>&amp; </a:t>
            </a:r>
            <a:r>
              <a:rPr lang="en-ZA" sz="3600" dirty="0"/>
              <a:t>their main beneficiaries.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0013"/>
            <a:ext cx="8001001" cy="1233627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latin typeface="+mn-lt"/>
              </a:rPr>
              <a:t>Types of community projects</a:t>
            </a:r>
          </a:p>
        </p:txBody>
      </p:sp>
    </p:spTree>
    <p:extLst>
      <p:ext uri="{BB962C8B-B14F-4D97-AF65-F5344CB8AC3E}">
        <p14:creationId xmlns:p14="http://schemas.microsoft.com/office/powerpoint/2010/main" val="123515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Examples of national campaigns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1"/>
            <a:ext cx="8248650" cy="447702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Can be </a:t>
            </a:r>
            <a:r>
              <a:rPr lang="en-ZA" sz="3600" b="1" dirty="0">
                <a:solidFill>
                  <a:srgbClr val="8CE614"/>
                </a:solidFill>
              </a:rPr>
              <a:t>held by</a:t>
            </a:r>
            <a:r>
              <a:rPr lang="en-ZA" sz="3600" dirty="0"/>
              <a:t>:</a:t>
            </a:r>
          </a:p>
          <a:p>
            <a:pPr marL="727075" lvl="2" indent="-455613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Local or national </a:t>
            </a:r>
            <a:r>
              <a:rPr lang="en-ZA" sz="3200" b="1" dirty="0" smtClean="0">
                <a:solidFill>
                  <a:srgbClr val="767DC0"/>
                </a:solidFill>
              </a:rPr>
              <a:t>governments</a:t>
            </a:r>
            <a:endParaRPr lang="en-ZA" sz="3200" b="1" dirty="0">
              <a:solidFill>
                <a:srgbClr val="767DC0"/>
              </a:solidFill>
            </a:endParaRPr>
          </a:p>
          <a:p>
            <a:pPr marL="727075" lvl="2" indent="-455613" fontAlgn="base">
              <a:buFont typeface="Wingdings" panose="05000000000000000000" pitchFamily="2" charset="2"/>
              <a:buChar char="v"/>
            </a:pPr>
            <a:r>
              <a:rPr lang="en-ZA" sz="3200" dirty="0"/>
              <a:t>Local or international non-profit organisations (</a:t>
            </a:r>
            <a:r>
              <a:rPr lang="en-ZA" sz="3200" b="1" dirty="0">
                <a:solidFill>
                  <a:srgbClr val="8CE614"/>
                </a:solidFill>
              </a:rPr>
              <a:t>NPOs</a:t>
            </a:r>
            <a:r>
              <a:rPr lang="en-ZA" sz="3200" dirty="0"/>
              <a:t>).</a:t>
            </a:r>
          </a:p>
          <a:p>
            <a:pPr fontAlgn="base"/>
            <a:r>
              <a:rPr lang="en-ZA" sz="3600" dirty="0"/>
              <a:t>Usually </a:t>
            </a:r>
            <a:r>
              <a:rPr lang="en-ZA" sz="3600" b="1" dirty="0">
                <a:solidFill>
                  <a:srgbClr val="767DC0"/>
                </a:solidFill>
              </a:rPr>
              <a:t>advertised in the media </a:t>
            </a:r>
            <a:r>
              <a:rPr lang="en-ZA" sz="3600" dirty="0"/>
              <a:t>(e.g. TV, radio, social media </a:t>
            </a:r>
            <a:r>
              <a:rPr lang="en-ZA" sz="3600" dirty="0" smtClean="0"/>
              <a:t>&amp; </a:t>
            </a:r>
            <a:r>
              <a:rPr lang="en-ZA" sz="3600" dirty="0"/>
              <a:t>newspapers).</a:t>
            </a:r>
          </a:p>
          <a:p>
            <a:pPr fontAlgn="base"/>
            <a:r>
              <a:rPr lang="en-ZA" sz="3600" dirty="0"/>
              <a:t>May </a:t>
            </a:r>
            <a:r>
              <a:rPr lang="en-ZA" sz="3600" b="1" dirty="0">
                <a:solidFill>
                  <a:srgbClr val="8CE614"/>
                </a:solidFill>
              </a:rPr>
              <a:t>coincide with </a:t>
            </a:r>
            <a:r>
              <a:rPr lang="en-ZA" sz="3600" dirty="0" smtClean="0"/>
              <a:t>local or international </a:t>
            </a:r>
            <a:r>
              <a:rPr lang="en-ZA" sz="3600" dirty="0"/>
              <a:t>days.</a:t>
            </a:r>
          </a:p>
        </p:txBody>
      </p:sp>
    </p:spTree>
    <p:extLst>
      <p:ext uri="{BB962C8B-B14F-4D97-AF65-F5344CB8AC3E}">
        <p14:creationId xmlns:p14="http://schemas.microsoft.com/office/powerpoint/2010/main" val="10122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Example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latin typeface="+mn-lt"/>
              </a:rPr>
              <a:t>a national campaign</a:t>
            </a:r>
            <a:endParaRPr lang="en-ZA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95101"/>
            <a:ext cx="8248650" cy="4391299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b="1" dirty="0" smtClean="0">
                <a:solidFill>
                  <a:srgbClr val="767DC0"/>
                </a:solidFill>
              </a:rPr>
              <a:t>Anti-violence</a:t>
            </a:r>
          </a:p>
          <a:p>
            <a:pPr lvl="0" fontAlgn="base"/>
            <a:r>
              <a:rPr lang="en-ZA" sz="3600" dirty="0" smtClean="0"/>
              <a:t>The </a:t>
            </a:r>
            <a:r>
              <a:rPr lang="en-ZA" sz="3600" b="1" dirty="0" smtClean="0">
                <a:solidFill>
                  <a:srgbClr val="8CE614"/>
                </a:solidFill>
              </a:rPr>
              <a:t>16</a:t>
            </a:r>
            <a:r>
              <a:rPr lang="en-ZA" sz="3600" b="1" dirty="0">
                <a:solidFill>
                  <a:srgbClr val="8CE614"/>
                </a:solidFill>
              </a:rPr>
              <a:t> Days of Activism for No Violence Against Women and Children </a:t>
            </a:r>
            <a:r>
              <a:rPr lang="en-ZA" sz="3600" dirty="0" smtClean="0"/>
              <a:t>campaign (25</a:t>
            </a:r>
            <a:r>
              <a:rPr lang="en-ZA" sz="3600" dirty="0"/>
              <a:t> November to 10 December</a:t>
            </a:r>
            <a:r>
              <a:rPr lang="en-ZA" sz="3600" dirty="0" smtClean="0"/>
              <a:t>) </a:t>
            </a:r>
            <a:endParaRPr lang="en-ZA" sz="3600" dirty="0"/>
          </a:p>
          <a:p>
            <a:pPr fontAlgn="base"/>
            <a:r>
              <a:rPr lang="en-ZA" sz="3600" dirty="0"/>
              <a:t>Volunteers can: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  <a:tabLst>
                <a:tab pos="628650" algn="l"/>
              </a:tabLst>
            </a:pPr>
            <a:r>
              <a:rPr lang="en-ZA" sz="3200" dirty="0"/>
              <a:t>Raise </a:t>
            </a:r>
            <a:r>
              <a:rPr lang="en-ZA" sz="3200" b="1" dirty="0" smtClean="0">
                <a:solidFill>
                  <a:srgbClr val="767DC0"/>
                </a:solidFill>
              </a:rPr>
              <a:t>awareness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  <a:tabLst>
                <a:tab pos="628650" algn="l"/>
              </a:tabLst>
            </a:pPr>
            <a:r>
              <a:rPr lang="en-ZA" sz="3200" dirty="0"/>
              <a:t>Work with places that </a:t>
            </a:r>
            <a:r>
              <a:rPr lang="en-ZA" sz="3200" b="1" dirty="0">
                <a:solidFill>
                  <a:srgbClr val="8CE614"/>
                </a:solidFill>
              </a:rPr>
              <a:t>help victims of </a:t>
            </a:r>
            <a:r>
              <a:rPr lang="en-ZA" sz="3200" b="1" dirty="0" smtClean="0">
                <a:solidFill>
                  <a:srgbClr val="8CE614"/>
                </a:solidFill>
              </a:rPr>
              <a:t>abuse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  <a:tabLst>
                <a:tab pos="628650" algn="l"/>
              </a:tabLst>
            </a:pPr>
            <a:r>
              <a:rPr lang="en-ZA" sz="3200" dirty="0"/>
              <a:t>Participate in </a:t>
            </a:r>
            <a:r>
              <a:rPr lang="en-ZA" sz="3200" b="1" dirty="0">
                <a:solidFill>
                  <a:srgbClr val="767DC0"/>
                </a:solidFill>
              </a:rPr>
              <a:t>activities</a:t>
            </a:r>
            <a:r>
              <a:rPr lang="en-Z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4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8880</TotalTime>
  <Words>957</Words>
  <Application>Microsoft Office PowerPoint</Application>
  <PresentationFormat>On-screen Show (4:3)</PresentationFormat>
  <Paragraphs>168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Courier New</vt:lpstr>
      <vt:lpstr>Palatino Linotype</vt:lpstr>
      <vt:lpstr>Times New Roman</vt:lpstr>
      <vt:lpstr>Wingdings</vt:lpstr>
      <vt:lpstr>1_Presentation2</vt:lpstr>
      <vt:lpstr>Presentation2</vt:lpstr>
      <vt:lpstr>2_Presentation2</vt:lpstr>
      <vt:lpstr>Life Orientation: Life Skills</vt:lpstr>
      <vt:lpstr>Participate in a community or national campaign  or project</vt:lpstr>
      <vt:lpstr>Think about it…</vt:lpstr>
      <vt:lpstr>Community projects  &amp; national campaigns </vt:lpstr>
      <vt:lpstr>Community projects</vt:lpstr>
      <vt:lpstr>Types of community projects</vt:lpstr>
      <vt:lpstr>Types of community projects</vt:lpstr>
      <vt:lpstr>Examples of national campaigns</vt:lpstr>
      <vt:lpstr>Example of a national campaign</vt:lpstr>
      <vt:lpstr>Example of a national campaign</vt:lpstr>
      <vt:lpstr>Example of a national campaign</vt:lpstr>
      <vt:lpstr>Example of a national campaign</vt:lpstr>
      <vt:lpstr>Example of a national campaign</vt:lpstr>
      <vt:lpstr>Example of a national campaign</vt:lpstr>
      <vt:lpstr>PowerPoint Presentation</vt:lpstr>
      <vt:lpstr>Participation in projects &amp; campaigns </vt:lpstr>
      <vt:lpstr>Why take part in national campaigns?</vt:lpstr>
      <vt:lpstr>Best ways to participate in events</vt:lpstr>
      <vt:lpstr>Best ways to participate in events</vt:lpstr>
      <vt:lpstr>Best ways to participate in events</vt:lpstr>
      <vt:lpstr>Best ways to participate in events</vt:lpstr>
      <vt:lpstr>Best ways to participate in events</vt:lpstr>
      <vt:lpstr>PowerPoint Presentation</vt:lpstr>
      <vt:lpstr>Reporting on a project or campaign</vt:lpstr>
      <vt:lpstr>Content of the report</vt:lpstr>
      <vt:lpstr>Basic structure of a feedback report</vt:lpstr>
      <vt:lpstr>Basic structure of a feedback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Janet Bartlet</cp:lastModifiedBy>
  <cp:revision>394</cp:revision>
  <dcterms:created xsi:type="dcterms:W3CDTF">2017-08-15T07:49:10Z</dcterms:created>
  <dcterms:modified xsi:type="dcterms:W3CDTF">2018-02-07T09:22:46Z</dcterms:modified>
</cp:coreProperties>
</file>